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media/image6.jpg" ContentType="image/jpg"/>
  <Override PartName="/ppt/media/image8.jpg" ContentType="image/jpg"/>
  <Override PartName="/ppt/media/image9.jpg" ContentType="image/jpg"/>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 id="2147484584" r:id="rId5"/>
  </p:sldMasterIdLst>
  <p:notesMasterIdLst>
    <p:notesMasterId r:id="rId18"/>
  </p:notesMasterIdLst>
  <p:handoutMasterIdLst>
    <p:handoutMasterId r:id="rId19"/>
  </p:handoutMasterIdLst>
  <p:sldIdLst>
    <p:sldId id="359" r:id="rId6"/>
    <p:sldId id="2146846484" r:id="rId7"/>
    <p:sldId id="2146846482" r:id="rId8"/>
    <p:sldId id="2146846427" r:id="rId9"/>
    <p:sldId id="2146846485" r:id="rId10"/>
    <p:sldId id="2146846435" r:id="rId11"/>
    <p:sldId id="2146846403" r:id="rId12"/>
    <p:sldId id="2146846463" r:id="rId13"/>
    <p:sldId id="2146846486" r:id="rId14"/>
    <p:sldId id="2146846480" r:id="rId15"/>
    <p:sldId id="2146846481" r:id="rId16"/>
    <p:sldId id="2146846483" r:id="rId17"/>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Lee, Vicki" initials="LV" lastIdx="6" clrIdx="2">
    <p:extLst>
      <p:ext uri="{19B8F6BF-5375-455C-9EA6-DF929625EA0E}">
        <p15:presenceInfo xmlns:p15="http://schemas.microsoft.com/office/powerpoint/2012/main" userId="S::vicki.lee@cancercare.on.ca::b31386c3-1fc0-4bdd-b5bf-c9da2327d959" providerId="AD"/>
      </p:ext>
    </p:extLst>
  </p:cmAuthor>
  <p:cmAuthor id="3" name="Truscott, Rebecca" initials="TR" lastIdx="13" clrIdx="3">
    <p:extLst>
      <p:ext uri="{19B8F6BF-5375-455C-9EA6-DF929625EA0E}">
        <p15:presenceInfo xmlns:p15="http://schemas.microsoft.com/office/powerpoint/2012/main" userId="S::Rebecca.Truscott@ontariohealth.ca::a5b06539-a497-473f-8c6f-2eff8cf1e651" providerId="AD"/>
      </p:ext>
    </p:extLst>
  </p:cmAuthor>
  <p:cmAuthor id="4" name="Ravindranath, Rohan" initials="RR" lastIdx="4" clrIdx="4">
    <p:extLst>
      <p:ext uri="{19B8F6BF-5375-455C-9EA6-DF929625EA0E}">
        <p15:presenceInfo xmlns:p15="http://schemas.microsoft.com/office/powerpoint/2012/main" userId="S::rohan.ravindranath@ontariohealth.ca::850dc18f-2e90-4016-9e33-ddd3d2ceb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1"/>
    <a:srgbClr val="047BC1"/>
    <a:srgbClr val="CAF8F8"/>
    <a:srgbClr val="B4C3FA"/>
    <a:srgbClr val="CFEDF3"/>
    <a:srgbClr val="FFFFFF"/>
    <a:srgbClr val="F7F7F7"/>
    <a:srgbClr val="F8F8F8"/>
    <a:srgbClr val="C33000"/>
    <a:srgbClr val="00B2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3953" autoAdjust="0"/>
  </p:normalViewPr>
  <p:slideViewPr>
    <p:cSldViewPr snapToGrid="0">
      <p:cViewPr varScale="1">
        <p:scale>
          <a:sx n="49" d="100"/>
          <a:sy n="49" d="100"/>
        </p:scale>
        <p:origin x="2104" y="32"/>
      </p:cViewPr>
      <p:guideLst>
        <p:guide orient="horz" pos="353"/>
        <p:guide orient="horz" pos="352"/>
        <p:guide orient="horz" pos="262"/>
        <p:guide pos="283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7" d="100"/>
          <a:sy n="127" d="100"/>
        </p:scale>
        <p:origin x="2712" y="184"/>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2021-03-19</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8225" y="523875"/>
            <a:ext cx="4654550" cy="2619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66E5-FBF2-4466-960B-BB86365AB0EC}" type="slidenum">
              <a:rPr lang="en-CA" smtClean="0"/>
              <a:t>2</a:t>
            </a:fld>
            <a:endParaRPr lang="en-CA"/>
          </a:p>
        </p:txBody>
      </p:sp>
    </p:spTree>
    <p:extLst>
      <p:ext uri="{BB962C8B-B14F-4D97-AF65-F5344CB8AC3E}">
        <p14:creationId xmlns:p14="http://schemas.microsoft.com/office/powerpoint/2010/main" val="1820808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32B52-6F90-4885-BB4F-3BA09D5C51C6}" type="slidenum">
              <a:rPr lang="en-US" smtClean="0"/>
              <a:t>5</a:t>
            </a:fld>
            <a:endParaRPr lang="en-US"/>
          </a:p>
        </p:txBody>
      </p:sp>
    </p:spTree>
    <p:extLst>
      <p:ext uri="{BB962C8B-B14F-4D97-AF65-F5344CB8AC3E}">
        <p14:creationId xmlns:p14="http://schemas.microsoft.com/office/powerpoint/2010/main" val="269798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66E5-FBF2-4466-960B-BB86365AB0E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40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1673712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47E6D-AA00-4B43-852C-95E8214CB82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2525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466E5-FBF2-4466-960B-BB86365AB0E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454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jp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jp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47BC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9B9336-0D95-471E-9315-D07866F562B1}"/>
              </a:ext>
            </a:extLst>
          </p:cNvPr>
          <p:cNvGraphicFramePr>
            <a:graphicFrameLocks noChangeAspect="1"/>
          </p:cNvGraphicFramePr>
          <p:nvPr userDrawn="1">
            <p:custDataLst>
              <p:tags r:id="rId2"/>
            </p:custDataLst>
            <p:extLst>
              <p:ext uri="{D42A27DB-BD31-4B8C-83A1-F6EECF244321}">
                <p14:modId xmlns:p14="http://schemas.microsoft.com/office/powerpoint/2010/main" val="228089106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5128"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1F9B9336-0D95-471E-9315-D07866F562B1}"/>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0078969-9E21-4AD8-A937-3F9EED517939}"/>
              </a:ext>
            </a:extLst>
          </p:cNvPr>
          <p:cNvSpPr/>
          <p:nvPr userDrawn="1">
            <p:custDataLst>
              <p:tags r:id="rId3"/>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342900" rtl="0" eaLnBrk="1" fontAlgn="base" latinLnBrk="0" hangingPunct="1">
              <a:lnSpc>
                <a:spcPct val="100000"/>
              </a:lnSpc>
              <a:spcBef>
                <a:spcPct val="50000"/>
              </a:spcBef>
              <a:spcAft>
                <a:spcPct val="0"/>
              </a:spcAft>
              <a:buClrTx/>
              <a:buSzTx/>
              <a:buFontTx/>
              <a:buNone/>
              <a:tabLst/>
            </a:pPr>
            <a:endParaRPr kumimoji="0" lang="en-US" sz="4000" b="1" i="0" u="sng"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2" name="Title 1"/>
          <p:cNvSpPr>
            <a:spLocks noGrp="1"/>
          </p:cNvSpPr>
          <p:nvPr>
            <p:ph type="title"/>
          </p:nvPr>
        </p:nvSpPr>
        <p:spPr>
          <a:xfrm>
            <a:off x="722317" y="1359905"/>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52920"/>
            <a:ext cx="317962" cy="4394004"/>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defTabSz="457189" eaLnBrk="1" fontAlgn="base" hangingPunct="1">
              <a:spcBef>
                <a:spcPct val="50000"/>
              </a:spcBef>
              <a:spcAft>
                <a:spcPct val="0"/>
              </a:spcAft>
            </a:pPr>
            <a:fld id="{150CB991-94F8-4AE6-BDC9-2D81A3868D43}" type="slidenum">
              <a:rPr lang="en-US" altLang="en-US" sz="1100" u="none">
                <a:solidFill>
                  <a:srgbClr val="FFFFFF"/>
                </a:solidFill>
                <a:latin typeface="Calibri" panose="020F0502020204030204" pitchFamily="34" charset="0"/>
                <a:cs typeface="Calibri" panose="020F0502020204030204" pitchFamily="34" charset="0"/>
              </a:rPr>
              <a:pPr algn="r" defTabSz="457189" eaLnBrk="1" fontAlgn="base" hangingPunct="1">
                <a:spcBef>
                  <a:spcPct val="50000"/>
                </a:spcBef>
                <a:spcAft>
                  <a:spcPct val="0"/>
                </a:spcAft>
              </a:pPr>
              <a:t>‹#›</a:t>
            </a:fld>
            <a:endParaRPr lang="en-US" altLang="en-US" sz="1100" u="none">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945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D4BC-BAEA-42BC-8D7F-0E165E7BF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06255-318B-4061-8B82-652D8FC37C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209797-59C5-4EEB-95FD-A844F5F85B0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9D9C7E-7408-4562-B3BA-81F5508F43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CA9599-4EEB-4C27-A97C-5D61A2058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C875C-D61B-47C9-90FC-73E217C0A66A}"/>
              </a:ext>
            </a:extLst>
          </p:cNvPr>
          <p:cNvSpPr>
            <a:spLocks noGrp="1"/>
          </p:cNvSpPr>
          <p:nvPr>
            <p:ph type="sldNum" sz="quarter" idx="12"/>
          </p:nvPr>
        </p:nvSpPr>
        <p:spPr/>
        <p:txBody>
          <a:bodyPr/>
          <a:lstStyle/>
          <a:p>
            <a:fld id="{76DA7D9F-AEA1-42AF-845A-464471F49681}" type="slidenum">
              <a:rPr lang="en-US" smtClean="0"/>
              <a:t>‹#›</a:t>
            </a:fld>
            <a:endParaRPr lang="en-US"/>
          </a:p>
        </p:txBody>
      </p:sp>
      <p:pic>
        <p:nvPicPr>
          <p:cNvPr id="8" name="Picture 7">
            <a:extLst>
              <a:ext uri="{FF2B5EF4-FFF2-40B4-BE49-F238E27FC236}">
                <a16:creationId xmlns:a16="http://schemas.microsoft.com/office/drawing/2014/main" id="{B8AE9836-C4AE-4D82-8BA4-B0659851A5DB}"/>
              </a:ext>
            </a:extLst>
          </p:cNvPr>
          <p:cNvPicPr>
            <a:picLocks noChangeAspect="1"/>
          </p:cNvPicPr>
          <p:nvPr userDrawn="1"/>
        </p:nvPicPr>
        <p:blipFill>
          <a:blip r:embed="rId2"/>
          <a:srcRect/>
          <a:stretch/>
        </p:blipFill>
        <p:spPr>
          <a:xfrm>
            <a:off x="285660" y="4608480"/>
            <a:ext cx="926524" cy="300241"/>
          </a:xfrm>
          <a:prstGeom prst="rect">
            <a:avLst/>
          </a:prstGeom>
        </p:spPr>
      </p:pic>
      <p:sp>
        <p:nvSpPr>
          <p:cNvPr id="9" name="Rectangle 8">
            <a:extLst>
              <a:ext uri="{FF2B5EF4-FFF2-40B4-BE49-F238E27FC236}">
                <a16:creationId xmlns:a16="http://schemas.microsoft.com/office/drawing/2014/main" id="{19CA022F-6ACC-4AD8-A155-E586B4E18062}"/>
              </a:ext>
            </a:extLst>
          </p:cNvPr>
          <p:cNvSpPr/>
          <p:nvPr userDrawn="1"/>
        </p:nvSpPr>
        <p:spPr bwMode="auto">
          <a:xfrm>
            <a:off x="4" y="0"/>
            <a:ext cx="423949" cy="1356972"/>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Tree>
    <p:extLst>
      <p:ext uri="{BB962C8B-B14F-4D97-AF65-F5344CB8AC3E}">
        <p14:creationId xmlns:p14="http://schemas.microsoft.com/office/powerpoint/2010/main" val="147891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 name="Picture 4" descr="Ontario Health logo">
            <a:extLst>
              <a:ext uri="{FF2B5EF4-FFF2-40B4-BE49-F238E27FC236}">
                <a16:creationId xmlns:a16="http://schemas.microsoft.com/office/drawing/2014/main" id="{79257861-92BA-4C58-9FA0-269AB8F2E39E}"/>
              </a:ext>
            </a:extLst>
          </p:cNvPr>
          <p:cNvPicPr>
            <a:picLocks noChangeAspect="1"/>
          </p:cNvPicPr>
          <p:nvPr userDrawn="1"/>
        </p:nvPicPr>
        <p:blipFill>
          <a:blip r:embed="rId2"/>
          <a:srcRect/>
          <a:stretch/>
        </p:blipFill>
        <p:spPr>
          <a:xfrm>
            <a:off x="285659" y="4608479"/>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dirty="0"/>
              <a:t>Click to edit Master text styles</a:t>
            </a:r>
            <a:endParaRPr lang="en-CA" dirty="0"/>
          </a:p>
        </p:txBody>
      </p:sp>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pic>
        <p:nvPicPr>
          <p:cNvPr id="9" name="Picture 8" descr="Ontario Health logo">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59" y="4608479"/>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59904"/>
            <a:ext cx="6081935" cy="147732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52920"/>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_graph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4" y="0"/>
            <a:ext cx="423949" cy="1356972"/>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205980"/>
            <a:ext cx="7139136" cy="874432"/>
          </a:xfrm>
        </p:spPr>
        <p:txBody>
          <a:bodyPr anchor="b"/>
          <a:lstStyle>
            <a:lvl1pPr>
              <a:defRPr>
                <a:solidFill>
                  <a:srgbClr val="047BC1"/>
                </a:solidFill>
              </a:defRPr>
            </a:lvl1pPr>
          </a:lstStyle>
          <a:p>
            <a:r>
              <a:rPr lang="en-US"/>
              <a:t>Click to edit Master title style</a:t>
            </a:r>
            <a:endParaRPr lang="en-CA"/>
          </a:p>
        </p:txBody>
      </p:sp>
      <p:pic>
        <p:nvPicPr>
          <p:cNvPr id="9" name="Picture 8">
            <a:extLst>
              <a:ext uri="{FF2B5EF4-FFF2-40B4-BE49-F238E27FC236}">
                <a16:creationId xmlns:a16="http://schemas.microsoft.com/office/drawing/2014/main" id="{E7FCCC11-16C8-1B49-9691-633F70EE7C80}"/>
              </a:ext>
            </a:extLst>
          </p:cNvPr>
          <p:cNvPicPr>
            <a:picLocks noChangeAspect="1"/>
          </p:cNvPicPr>
          <p:nvPr userDrawn="1"/>
        </p:nvPicPr>
        <p:blipFill>
          <a:blip r:embed="rId2"/>
          <a:srcRect/>
          <a:stretch/>
        </p:blipFill>
        <p:spPr>
          <a:xfrm>
            <a:off x="285660" y="4608480"/>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defTabSz="457189" eaLnBrk="1" fontAlgn="base" hangingPunct="1">
              <a:spcBef>
                <a:spcPct val="50000"/>
              </a:spcBef>
              <a:spcAft>
                <a:spcPct val="0"/>
              </a:spcAft>
            </a:pPr>
            <a:fld id="{150CB991-94F8-4AE6-BDC9-2D81A3868D43}" type="slidenum">
              <a:rPr lang="en-US" altLang="en-US" sz="1100" u="none">
                <a:solidFill>
                  <a:srgbClr val="047BC1"/>
                </a:solidFill>
                <a:latin typeface="Calibri" panose="020F0502020204030204" pitchFamily="34" charset="0"/>
                <a:cs typeface="Calibri" panose="020F0502020204030204" pitchFamily="34" charset="0"/>
              </a:rPr>
              <a:pPr algn="r" defTabSz="457189" eaLnBrk="1" fontAlgn="base" hangingPunct="1">
                <a:spcBef>
                  <a:spcPct val="50000"/>
                </a:spcBef>
                <a:spcAft>
                  <a:spcPct val="0"/>
                </a:spcAft>
              </a:pPr>
              <a:t>‹#›</a:t>
            </a:fld>
            <a:endParaRPr lang="en-US" altLang="en-US" sz="1100"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266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902903-489B-4611-AC24-D37743E18927}"/>
              </a:ext>
            </a:extLst>
          </p:cNvPr>
          <p:cNvGraphicFramePr>
            <a:graphicFrameLocks noChangeAspect="1"/>
          </p:cNvGraphicFramePr>
          <p:nvPr userDrawn="1">
            <p:custDataLst>
              <p:tags r:id="rId2"/>
            </p:custDataLst>
            <p:extLst>
              <p:ext uri="{D42A27DB-BD31-4B8C-83A1-F6EECF244321}">
                <p14:modId xmlns:p14="http://schemas.microsoft.com/office/powerpoint/2010/main" val="419749919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2056" name="think-cell Slide" r:id="rId4" imgW="473" imgH="473" progId="TCLayout.ActiveDocument.1">
                  <p:embed/>
                </p:oleObj>
              </mc:Choice>
              <mc:Fallback>
                <p:oleObj name="think-cell Slide" r:id="rId4" imgW="473" imgH="473" progId="TCLayout.ActiveDocument.1">
                  <p:embed/>
                  <p:pic>
                    <p:nvPicPr>
                      <p:cNvPr id="2" name="Object 1" hidden="1">
                        <a:extLst>
                          <a:ext uri="{FF2B5EF4-FFF2-40B4-BE49-F238E27FC236}">
                            <a16:creationId xmlns:a16="http://schemas.microsoft.com/office/drawing/2014/main" id="{72902903-489B-4611-AC24-D37743E18927}"/>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7939B220-3ACD-417A-A277-ED0BABC3D348}"/>
              </a:ext>
            </a:extLst>
          </p:cNvPr>
          <p:cNvSpPr/>
          <p:nvPr userDrawn="1"/>
        </p:nvSpPr>
        <p:spPr bwMode="auto">
          <a:xfrm>
            <a:off x="4"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pic>
        <p:nvPicPr>
          <p:cNvPr id="4" name="Picture 3">
            <a:extLst>
              <a:ext uri="{FF2B5EF4-FFF2-40B4-BE49-F238E27FC236}">
                <a16:creationId xmlns:a16="http://schemas.microsoft.com/office/drawing/2014/main" id="{F1D1804F-62D7-40D8-A044-1EE428B8A5EB}"/>
              </a:ext>
            </a:extLst>
          </p:cNvPr>
          <p:cNvPicPr>
            <a:picLocks noChangeAspect="1"/>
          </p:cNvPicPr>
          <p:nvPr userDrawn="1"/>
        </p:nvPicPr>
        <p:blipFill>
          <a:blip r:embed="rId6"/>
          <a:srcRect/>
          <a:stretch/>
        </p:blipFill>
        <p:spPr>
          <a:xfrm>
            <a:off x="7210338"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4" y="1"/>
            <a:ext cx="423949" cy="2326238"/>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Tree>
    <p:extLst>
      <p:ext uri="{BB962C8B-B14F-4D97-AF65-F5344CB8AC3E}">
        <p14:creationId xmlns:p14="http://schemas.microsoft.com/office/powerpoint/2010/main" val="51184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1DAF0BB-4263-4915-8650-B01D6D75E29D}"/>
              </a:ext>
            </a:extLst>
          </p:cNvPr>
          <p:cNvGraphicFramePr>
            <a:graphicFrameLocks noChangeAspect="1"/>
          </p:cNvGraphicFramePr>
          <p:nvPr userDrawn="1">
            <p:custDataLst>
              <p:tags r:id="rId2"/>
            </p:custDataLst>
            <p:extLst>
              <p:ext uri="{D42A27DB-BD31-4B8C-83A1-F6EECF244321}">
                <p14:modId xmlns:p14="http://schemas.microsoft.com/office/powerpoint/2010/main" val="40648181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3080" name="think-cell Slide" r:id="rId5" imgW="473" imgH="473" progId="TCLayout.ActiveDocument.1">
                  <p:embed/>
                </p:oleObj>
              </mc:Choice>
              <mc:Fallback>
                <p:oleObj name="think-cell Slide" r:id="rId5" imgW="473" imgH="473" progId="TCLayout.ActiveDocument.1">
                  <p:embed/>
                  <p:pic>
                    <p:nvPicPr>
                      <p:cNvPr id="8" name="Object 7" hidden="1">
                        <a:extLst>
                          <a:ext uri="{FF2B5EF4-FFF2-40B4-BE49-F238E27FC236}">
                            <a16:creationId xmlns:a16="http://schemas.microsoft.com/office/drawing/2014/main" id="{81DAF0BB-4263-4915-8650-B01D6D75E29D}"/>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C0DDAB6-15E1-46C4-8203-994066F88C42}"/>
              </a:ext>
            </a:extLst>
          </p:cNvPr>
          <p:cNvSpPr/>
          <p:nvPr userDrawn="1">
            <p:custDataLst>
              <p:tags r:id="rId3"/>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342900" rtl="0" eaLnBrk="1" fontAlgn="base" latinLnBrk="0" hangingPunct="1">
              <a:lnSpc>
                <a:spcPct val="100000"/>
              </a:lnSpc>
              <a:spcBef>
                <a:spcPct val="50000"/>
              </a:spcBef>
              <a:spcAft>
                <a:spcPct val="0"/>
              </a:spcAft>
              <a:buClrTx/>
              <a:buSzTx/>
              <a:buFontTx/>
              <a:buNone/>
              <a:tabLst/>
            </a:pPr>
            <a:endParaRPr kumimoji="0" lang="en-US" sz="3600" b="1" i="0" u="sng"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defTabSz="457189" eaLnBrk="1" fontAlgn="base" hangingPunct="1">
              <a:spcBef>
                <a:spcPct val="50000"/>
              </a:spcBef>
              <a:spcAft>
                <a:spcPct val="0"/>
              </a:spcAft>
            </a:pPr>
            <a:fld id="{150CB991-94F8-4AE6-BDC9-2D81A3868D43}" type="slidenum">
              <a:rPr lang="en-US" altLang="en-US" sz="1100" u="none">
                <a:solidFill>
                  <a:srgbClr val="047BC1"/>
                </a:solidFill>
                <a:latin typeface="Calibri" panose="020F0502020204030204" pitchFamily="34" charset="0"/>
                <a:cs typeface="Calibri" panose="020F0502020204030204" pitchFamily="34" charset="0"/>
              </a:rPr>
              <a:pPr algn="r" defTabSz="457189" eaLnBrk="1" fontAlgn="base" hangingPunct="1">
                <a:spcBef>
                  <a:spcPct val="50000"/>
                </a:spcBef>
                <a:spcAft>
                  <a:spcPct val="0"/>
                </a:spcAft>
              </a:pPr>
              <a:t>‹#›</a:t>
            </a:fld>
            <a:endParaRPr lang="en-US" altLang="en-US" sz="1100" u="none">
              <a:solidFill>
                <a:srgbClr val="047BC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457200" y="205980"/>
            <a:ext cx="7139136" cy="874432"/>
          </a:xfrm>
        </p:spPr>
        <p:txBody>
          <a:bodyPr anchor="b"/>
          <a:lstStyle>
            <a:lvl1pPr>
              <a:defRPr>
                <a:solidFill>
                  <a:srgbClr val="047BC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47BC1"/>
              </a:buClr>
              <a:defRPr>
                <a:solidFill>
                  <a:schemeClr val="tx1"/>
                </a:solidFill>
              </a:defRPr>
            </a:lvl1pPr>
            <a:lvl2pPr>
              <a:buClr>
                <a:srgbClr val="047BC1"/>
              </a:buClr>
              <a:defRPr/>
            </a:lvl2pPr>
            <a:lvl3pPr>
              <a:buClr>
                <a:srgbClr val="047BC1"/>
              </a:buClr>
              <a:defRPr/>
            </a:lvl3pPr>
            <a:lvl4pPr>
              <a:buClr>
                <a:srgbClr val="047BC1"/>
              </a:buClr>
              <a:defRPr/>
            </a:lvl4pPr>
            <a:lvl5pPr>
              <a:buClr>
                <a:srgbClr val="047BC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79257861-92BA-4C58-9FA0-269AB8F2E39E}"/>
              </a:ext>
            </a:extLst>
          </p:cNvPr>
          <p:cNvPicPr>
            <a:picLocks noChangeAspect="1"/>
          </p:cNvPicPr>
          <p:nvPr userDrawn="1"/>
        </p:nvPicPr>
        <p:blipFill>
          <a:blip r:embed="rId7"/>
          <a:srcRect/>
          <a:stretch/>
        </p:blipFill>
        <p:spPr>
          <a:xfrm>
            <a:off x="285660" y="4608480"/>
            <a:ext cx="926524" cy="300241"/>
          </a:xfrm>
          <a:prstGeom prst="rect">
            <a:avLst/>
          </a:prstGeom>
        </p:spPr>
      </p:pic>
      <p:sp>
        <p:nvSpPr>
          <p:cNvPr id="6" name="Rectangle 5">
            <a:extLst>
              <a:ext uri="{FF2B5EF4-FFF2-40B4-BE49-F238E27FC236}">
                <a16:creationId xmlns:a16="http://schemas.microsoft.com/office/drawing/2014/main" id="{5E9F1A82-9D54-4801-8572-9152A6C6BCF8}"/>
              </a:ext>
            </a:extLst>
          </p:cNvPr>
          <p:cNvSpPr/>
          <p:nvPr userDrawn="1"/>
        </p:nvSpPr>
        <p:spPr bwMode="auto">
          <a:xfrm>
            <a:off x="4" y="0"/>
            <a:ext cx="423949" cy="1356972"/>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Tree>
    <p:extLst>
      <p:ext uri="{BB962C8B-B14F-4D97-AF65-F5344CB8AC3E}">
        <p14:creationId xmlns:p14="http://schemas.microsoft.com/office/powerpoint/2010/main" val="270354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276A0-699A-492F-806E-3697939D1288}"/>
              </a:ext>
            </a:extLst>
          </p:cNvPr>
          <p:cNvGraphicFramePr>
            <a:graphicFrameLocks noChangeAspect="1"/>
          </p:cNvGraphicFramePr>
          <p:nvPr userDrawn="1">
            <p:custDataLst>
              <p:tags r:id="rId2"/>
            </p:custDataLst>
            <p:extLst>
              <p:ext uri="{D42A27DB-BD31-4B8C-83A1-F6EECF244321}">
                <p14:modId xmlns:p14="http://schemas.microsoft.com/office/powerpoint/2010/main" val="1159866226"/>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4104"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778276A0-699A-492F-806E-3697939D1288}"/>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8B9F5B-A6B3-41A0-9959-62A628433462}"/>
              </a:ext>
            </a:extLst>
          </p:cNvPr>
          <p:cNvSpPr/>
          <p:nvPr userDrawn="1">
            <p:custDataLst>
              <p:tags r:id="rId3"/>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342900" rtl="0" eaLnBrk="1" fontAlgn="base" latinLnBrk="0" hangingPunct="1">
              <a:lnSpc>
                <a:spcPct val="100000"/>
              </a:lnSpc>
              <a:spcBef>
                <a:spcPct val="50000"/>
              </a:spcBef>
              <a:spcAft>
                <a:spcPct val="0"/>
              </a:spcAft>
              <a:buClrTx/>
              <a:buSzTx/>
              <a:buFontTx/>
              <a:buNone/>
              <a:tabLst/>
            </a:pPr>
            <a:endParaRPr kumimoji="0" lang="en-US" sz="3600" b="1" i="0" u="sng"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5" name="Rectangle 4">
            <a:extLst>
              <a:ext uri="{FF2B5EF4-FFF2-40B4-BE49-F238E27FC236}">
                <a16:creationId xmlns:a16="http://schemas.microsoft.com/office/drawing/2014/main" id="{5D389F46-2B3C-4752-8A83-BDBFDA4A3B71}"/>
              </a:ext>
            </a:extLst>
          </p:cNvPr>
          <p:cNvSpPr/>
          <p:nvPr userDrawn="1"/>
        </p:nvSpPr>
        <p:spPr bwMode="auto">
          <a:xfrm>
            <a:off x="4" y="0"/>
            <a:ext cx="423949" cy="1356972"/>
          </a:xfrm>
          <a:prstGeom prst="rect">
            <a:avLst/>
          </a:prstGeom>
          <a:gradFill>
            <a:gsLst>
              <a:gs pos="100000">
                <a:schemeClr val="bg1"/>
              </a:gs>
              <a:gs pos="0">
                <a:srgbClr val="047BC1"/>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457189" fontAlgn="base">
              <a:spcBef>
                <a:spcPct val="50000"/>
              </a:spcBef>
              <a:spcAft>
                <a:spcPct val="0"/>
              </a:spcAft>
            </a:pPr>
            <a:endParaRPr lang="en-US" sz="1400" u="sng">
              <a:solidFill>
                <a:srgbClr val="000000"/>
              </a:solidFill>
              <a:latin typeface="Calibri" panose="020F0502020204030204" pitchFamily="34"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205980"/>
            <a:ext cx="7139136" cy="874432"/>
          </a:xfrm>
        </p:spPr>
        <p:txBody>
          <a:bodyPr anchor="b"/>
          <a:lstStyle>
            <a:lvl1pPr>
              <a:defRPr>
                <a:solidFill>
                  <a:srgbClr val="047BC1"/>
                </a:solidFill>
              </a:defRPr>
            </a:lvl1pPr>
          </a:lstStyle>
          <a:p>
            <a:r>
              <a:rPr lang="en-US"/>
              <a:t>Click to edit Master title style</a:t>
            </a:r>
            <a:endParaRPr lang="en-CA"/>
          </a:p>
        </p:txBody>
      </p:sp>
      <p:pic>
        <p:nvPicPr>
          <p:cNvPr id="9" name="Picture 8">
            <a:extLst>
              <a:ext uri="{FF2B5EF4-FFF2-40B4-BE49-F238E27FC236}">
                <a16:creationId xmlns:a16="http://schemas.microsoft.com/office/drawing/2014/main" id="{E7FCCC11-16C8-1B49-9691-633F70EE7C80}"/>
              </a:ext>
            </a:extLst>
          </p:cNvPr>
          <p:cNvPicPr>
            <a:picLocks noChangeAspect="1"/>
          </p:cNvPicPr>
          <p:nvPr userDrawn="1"/>
        </p:nvPicPr>
        <p:blipFill>
          <a:blip r:embed="rId7"/>
          <a:srcRect/>
          <a:stretch/>
        </p:blipFill>
        <p:spPr>
          <a:xfrm>
            <a:off x="285660" y="4608480"/>
            <a:ext cx="926524" cy="300241"/>
          </a:xfrm>
          <a:prstGeom prst="rect">
            <a:avLst/>
          </a:prstGeom>
        </p:spPr>
      </p:pic>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defTabSz="457189" eaLnBrk="1" fontAlgn="base" hangingPunct="1">
              <a:spcBef>
                <a:spcPct val="50000"/>
              </a:spcBef>
              <a:spcAft>
                <a:spcPct val="0"/>
              </a:spcAft>
            </a:pPr>
            <a:fld id="{150CB991-94F8-4AE6-BDC9-2D81A3868D43}" type="slidenum">
              <a:rPr lang="en-US" altLang="en-US" sz="1100" u="none">
                <a:solidFill>
                  <a:srgbClr val="047BC1"/>
                </a:solidFill>
                <a:latin typeface="Calibri" panose="020F0502020204030204" pitchFamily="34" charset="0"/>
                <a:cs typeface="Calibri" panose="020F0502020204030204" pitchFamily="34" charset="0"/>
              </a:rPr>
              <a:pPr algn="r" defTabSz="457189" eaLnBrk="1" fontAlgn="base" hangingPunct="1">
                <a:spcBef>
                  <a:spcPct val="50000"/>
                </a:spcBef>
                <a:spcAft>
                  <a:spcPct val="0"/>
                </a:spcAft>
              </a:pPr>
              <a:t>‹#›</a:t>
            </a:fld>
            <a:endParaRPr lang="en-US" altLang="en-US" sz="1100"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518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vmlDrawing" Target="../drawings/vmlDrawing1.v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image" Target="../media/image2.emf"/><Relationship Id="rId5" Type="http://schemas.openxmlformats.org/officeDocument/2006/relationships/slideLayout" Target="../slideLayouts/slideLayout11.xml"/><Relationship Id="rId10" Type="http://schemas.openxmlformats.org/officeDocument/2006/relationships/oleObject" Target="../embeddings/oleObject1.bin"/><Relationship Id="rId4" Type="http://schemas.openxmlformats.org/officeDocument/2006/relationships/slideLayout" Target="../slideLayouts/slideLayout10.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D09E59-6EF0-4B20-AE79-517F7A2778C1}"/>
              </a:ext>
            </a:extLst>
          </p:cNvPr>
          <p:cNvGraphicFramePr>
            <a:graphicFrameLocks noChangeAspect="1"/>
          </p:cNvGraphicFramePr>
          <p:nvPr userDrawn="1">
            <p:custDataLst>
              <p:tags r:id="rId8"/>
            </p:custDataLst>
            <p:extLst>
              <p:ext uri="{D42A27DB-BD31-4B8C-83A1-F6EECF244321}">
                <p14:modId xmlns:p14="http://schemas.microsoft.com/office/powerpoint/2010/main" val="2553517314"/>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32"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B4D09E59-6EF0-4B20-AE79-517F7A2778C1}"/>
                          </a:ext>
                        </a:extLst>
                      </p:cNvPr>
                      <p:cNvPicPr/>
                      <p:nvPr/>
                    </p:nvPicPr>
                    <p:blipFill>
                      <a:blip r:embed="rId11"/>
                      <a:stretch>
                        <a:fillRect/>
                      </a:stretch>
                    </p:blipFill>
                    <p:spPr>
                      <a:xfrm>
                        <a:off x="1191" y="1191"/>
                        <a:ext cx="1191" cy="119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5F6199B-9B16-4407-AA7A-744245DB9A5E}"/>
              </a:ext>
            </a:extLst>
          </p:cNvPr>
          <p:cNvSpPr/>
          <p:nvPr userDrawn="1">
            <p:custDataLst>
              <p:tags r:id="rId9"/>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342900" rtl="0" eaLnBrk="1" fontAlgn="base" latinLnBrk="0" hangingPunct="1">
              <a:lnSpc>
                <a:spcPct val="100000"/>
              </a:lnSpc>
              <a:spcBef>
                <a:spcPct val="50000"/>
              </a:spcBef>
              <a:spcAft>
                <a:spcPct val="0"/>
              </a:spcAft>
              <a:buClrTx/>
              <a:buSzTx/>
              <a:buFontTx/>
              <a:buNone/>
              <a:tabLst/>
            </a:pPr>
            <a:endParaRPr kumimoji="0" lang="en-US" sz="3600" b="1" i="0" u="sng" strike="noStrike" cap="none" normalizeH="0" baseline="0">
              <a:ln>
                <a:noFill/>
              </a:ln>
              <a:solidFill>
                <a:schemeClr val="tx1"/>
              </a:solidFill>
              <a:effectLst/>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2051" name="Rectangle 2"/>
          <p:cNvSpPr>
            <a:spLocks noGrp="1" noChangeArrowheads="1"/>
          </p:cNvSpPr>
          <p:nvPr>
            <p:ph type="title"/>
          </p:nvPr>
        </p:nvSpPr>
        <p:spPr bwMode="auto">
          <a:xfrm>
            <a:off x="457200" y="205981"/>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3"/>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47BC1"/>
                </a:solidFill>
                <a:latin typeface="Helvetica Neue Light"/>
                <a:cs typeface="Helvetica Neue Light"/>
              </a:defRPr>
            </a:lvl1pPr>
          </a:lstStyle>
          <a:p>
            <a:pPr defTabSz="457189"/>
            <a:fld id="{55891DED-E6B3-49D7-8D3B-5D621779D901}" type="slidenum">
              <a:rPr lang="en-US" altLang="en-US" smtClean="0"/>
              <a:pPr defTabSz="457189"/>
              <a:t>‹#›</a:t>
            </a:fld>
            <a:endParaRPr lang="en-US" altLang="en-US"/>
          </a:p>
        </p:txBody>
      </p:sp>
    </p:spTree>
    <p:extLst>
      <p:ext uri="{BB962C8B-B14F-4D97-AF65-F5344CB8AC3E}">
        <p14:creationId xmlns:p14="http://schemas.microsoft.com/office/powerpoint/2010/main" val="3945771127"/>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Lst>
  <p:hf sldNum="0" hdr="0" ftr="0" dt="0"/>
  <p:txStyles>
    <p:titleStyle>
      <a:lvl1pPr algn="l" rtl="0" eaLnBrk="0" fontAlgn="base" hangingPunct="0">
        <a:spcBef>
          <a:spcPct val="0"/>
        </a:spcBef>
        <a:spcAft>
          <a:spcPct val="0"/>
        </a:spcAft>
        <a:defRPr sz="3600" b="1" i="0">
          <a:solidFill>
            <a:srgbClr val="047BC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189" algn="ctr" rtl="0" eaLnBrk="1" fontAlgn="base" hangingPunct="1">
        <a:spcBef>
          <a:spcPct val="0"/>
        </a:spcBef>
        <a:spcAft>
          <a:spcPct val="0"/>
        </a:spcAft>
        <a:defRPr sz="3600" b="1">
          <a:solidFill>
            <a:srgbClr val="008E8F"/>
          </a:solidFill>
          <a:latin typeface="Arial" charset="0"/>
        </a:defRPr>
      </a:lvl6pPr>
      <a:lvl7pPr marL="914378" algn="ctr" rtl="0" eaLnBrk="1" fontAlgn="base" hangingPunct="1">
        <a:spcBef>
          <a:spcPct val="0"/>
        </a:spcBef>
        <a:spcAft>
          <a:spcPct val="0"/>
        </a:spcAft>
        <a:defRPr sz="3600" b="1">
          <a:solidFill>
            <a:srgbClr val="008E8F"/>
          </a:solidFill>
          <a:latin typeface="Arial" charset="0"/>
        </a:defRPr>
      </a:lvl7pPr>
      <a:lvl8pPr marL="1371566" algn="ctr" rtl="0" eaLnBrk="1" fontAlgn="base" hangingPunct="1">
        <a:spcBef>
          <a:spcPct val="0"/>
        </a:spcBef>
        <a:spcAft>
          <a:spcPct val="0"/>
        </a:spcAft>
        <a:defRPr sz="3600" b="1">
          <a:solidFill>
            <a:srgbClr val="008E8F"/>
          </a:solidFill>
          <a:latin typeface="Arial" charset="0"/>
        </a:defRPr>
      </a:lvl8pPr>
      <a:lvl9pPr marL="1828754" algn="ctr" rtl="0" eaLnBrk="1" fontAlgn="base" hangingPunct="1">
        <a:spcBef>
          <a:spcPct val="0"/>
        </a:spcBef>
        <a:spcAft>
          <a:spcPct val="0"/>
        </a:spcAft>
        <a:defRPr sz="3600" b="1">
          <a:solidFill>
            <a:srgbClr val="008E8F"/>
          </a:solidFill>
          <a:latin typeface="Arial" charset="0"/>
        </a:defRPr>
      </a:lvl9pPr>
    </p:titleStyle>
    <p:bodyStyle>
      <a:lvl1pPr marL="342892" indent="-342892" algn="l" rtl="0" eaLnBrk="0" fontAlgn="base" hangingPunct="0">
        <a:spcBef>
          <a:spcPts val="1176"/>
        </a:spcBef>
        <a:spcAft>
          <a:spcPct val="0"/>
        </a:spcAft>
        <a:buClr>
          <a:srgbClr val="047BC1"/>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31" indent="-285743" algn="l" rtl="0" eaLnBrk="0" fontAlgn="base" hangingPunct="0">
        <a:spcBef>
          <a:spcPts val="1176"/>
        </a:spcBef>
        <a:spcAft>
          <a:spcPct val="0"/>
        </a:spcAft>
        <a:buClr>
          <a:srgbClr val="047BC1"/>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2972" indent="-228594" algn="l" rtl="0" eaLnBrk="0" fontAlgn="base" hangingPunct="0">
        <a:spcBef>
          <a:spcPts val="1176"/>
        </a:spcBef>
        <a:spcAft>
          <a:spcPct val="0"/>
        </a:spcAft>
        <a:buClr>
          <a:srgbClr val="047BC1"/>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160" indent="-228594" algn="l" rtl="0" eaLnBrk="0" fontAlgn="base" hangingPunct="0">
        <a:spcBef>
          <a:spcPts val="1176"/>
        </a:spcBef>
        <a:spcAft>
          <a:spcPct val="0"/>
        </a:spcAft>
        <a:buClr>
          <a:srgbClr val="047BC1"/>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348" indent="-228594" algn="l" rtl="0" eaLnBrk="0" fontAlgn="base" hangingPunct="0">
        <a:spcBef>
          <a:spcPts val="1176"/>
        </a:spcBef>
        <a:spcAft>
          <a:spcPct val="0"/>
        </a:spcAft>
        <a:buClr>
          <a:srgbClr val="047BC1"/>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537" indent="-228594" algn="l" rtl="0" eaLnBrk="1" fontAlgn="base" hangingPunct="1">
        <a:spcBef>
          <a:spcPct val="20000"/>
        </a:spcBef>
        <a:spcAft>
          <a:spcPct val="0"/>
        </a:spcAft>
        <a:buChar char="»"/>
        <a:defRPr>
          <a:solidFill>
            <a:schemeClr val="tx1"/>
          </a:solidFill>
          <a:latin typeface="+mn-lt"/>
        </a:defRPr>
      </a:lvl6pPr>
      <a:lvl7pPr marL="2971726" indent="-228594" algn="l" rtl="0" eaLnBrk="1" fontAlgn="base" hangingPunct="1">
        <a:spcBef>
          <a:spcPct val="20000"/>
        </a:spcBef>
        <a:spcAft>
          <a:spcPct val="0"/>
        </a:spcAft>
        <a:buChar char="»"/>
        <a:defRPr>
          <a:solidFill>
            <a:schemeClr val="tx1"/>
          </a:solidFill>
          <a:latin typeface="+mn-lt"/>
        </a:defRPr>
      </a:lvl7pPr>
      <a:lvl8pPr marL="3428915" indent="-228594" algn="l" rtl="0" eaLnBrk="1" fontAlgn="base" hangingPunct="1">
        <a:spcBef>
          <a:spcPct val="20000"/>
        </a:spcBef>
        <a:spcAft>
          <a:spcPct val="0"/>
        </a:spcAft>
        <a:buChar char="»"/>
        <a:defRPr>
          <a:solidFill>
            <a:schemeClr val="tx1"/>
          </a:solidFill>
          <a:latin typeface="+mn-lt"/>
        </a:defRPr>
      </a:lvl8pPr>
      <a:lvl9pPr marL="3886103" indent="-228594"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health.gov.on.ca/en/common/system/services/phu/locations.aspx" TargetMode="External"/><Relationship Id="rId3" Type="http://schemas.openxmlformats.org/officeDocument/2006/relationships/slideLayout" Target="../slideLayouts/slideLayout2.xml"/><Relationship Id="rId7" Type="http://schemas.openxmlformats.org/officeDocument/2006/relationships/hyperlink" Target="http://www.health.gov.on.ca/en/pro/programs/publichealth/coronavirus/docs/Antigen_Screening_Guidance_2020-12-30.pdf" TargetMode="Externa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tags" Target="../tags/tag15.xml"/><Relationship Id="rId7" Type="http://schemas.openxmlformats.org/officeDocument/2006/relationships/image" Target="../media/image2.emf"/><Relationship Id="rId12" Type="http://schemas.openxmlformats.org/officeDocument/2006/relationships/image" Target="../media/image27.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26.png"/><Relationship Id="rId5" Type="http://schemas.openxmlformats.org/officeDocument/2006/relationships/notesSlide" Target="../notesSlides/notesSlide7.xml"/><Relationship Id="rId10" Type="http://schemas.openxmlformats.org/officeDocument/2006/relationships/image" Target="../media/image25.png"/><Relationship Id="rId4" Type="http://schemas.openxmlformats.org/officeDocument/2006/relationships/slideLayout" Target="../slideLayouts/slideLayout2.xml"/><Relationship Id="rId9" Type="http://schemas.openxmlformats.org/officeDocument/2006/relationships/image" Target="../media/image2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2.xml"/><Relationship Id="rId4" Type="http://schemas.openxmlformats.org/officeDocument/2006/relationships/slideLayout" Target="../slideLayouts/slideLayout2.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Layout" Target="../slideLayouts/slideLayout8.xml"/><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emf"/><Relationship Id="rId11" Type="http://schemas.openxmlformats.org/officeDocument/2006/relationships/image" Target="../media/image15.svg"/><Relationship Id="rId5" Type="http://schemas.openxmlformats.org/officeDocument/2006/relationships/oleObject" Target="../embeddings/oleObject7.bin"/><Relationship Id="rId10" Type="http://schemas.openxmlformats.org/officeDocument/2006/relationships/image" Target="../media/image14.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1724025" y="4864103"/>
            <a:ext cx="1857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3796" name="Rectangle 2"/>
          <p:cNvSpPr txBox="1">
            <a:spLocks noChangeArrowheads="1"/>
          </p:cNvSpPr>
          <p:nvPr/>
        </p:nvSpPr>
        <p:spPr bwMode="auto">
          <a:xfrm>
            <a:off x="554491" y="894546"/>
            <a:ext cx="8410465" cy="1151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880"/>
              </a:lnSpc>
              <a:spcAft>
                <a:spcPts val="600"/>
              </a:spcAft>
            </a:pPr>
            <a:r>
              <a:rPr lang="en-US" altLang="en-US" sz="4000" b="1" u="none" dirty="0">
                <a:latin typeface="Calibri" panose="020F0502020204030204" pitchFamily="34" charset="0"/>
                <a:cs typeface="Calibri" panose="020F0502020204030204" pitchFamily="34" charset="0"/>
              </a:rPr>
              <a:t>Rapid Antigen Screening Program</a:t>
            </a:r>
          </a:p>
          <a:p>
            <a:pPr>
              <a:lnSpc>
                <a:spcPts val="3880"/>
              </a:lnSpc>
              <a:spcAft>
                <a:spcPts val="600"/>
              </a:spcAft>
            </a:pPr>
            <a:endParaRPr lang="en-CA" altLang="en-US" u="none" cap="all" spc="15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7596AF4-9CC0-4A6F-8A4A-520C53B15C48}"/>
              </a:ext>
            </a:extLst>
          </p:cNvPr>
          <p:cNvSpPr txBox="1"/>
          <p:nvPr/>
        </p:nvSpPr>
        <p:spPr>
          <a:xfrm>
            <a:off x="554491" y="2104958"/>
            <a:ext cx="6281129" cy="830997"/>
          </a:xfrm>
          <a:prstGeom prst="rect">
            <a:avLst/>
          </a:prstGeom>
          <a:noFill/>
        </p:spPr>
        <p:txBody>
          <a:bodyPr wrap="square" rtlCol="0">
            <a:spAutoFit/>
          </a:bodyPr>
          <a:lstStyle/>
          <a:p>
            <a:pPr algn="l"/>
            <a:r>
              <a:rPr lang="en-US" sz="2400" u="none" kern="0" dirty="0">
                <a:solidFill>
                  <a:srgbClr val="000000"/>
                </a:solidFill>
                <a:latin typeface="Calibri" panose="020F0502020204030204" pitchFamily="34" charset="0"/>
                <a:cs typeface="Calibri" panose="020F0502020204030204" pitchFamily="34" charset="0"/>
              </a:rPr>
              <a:t>Comparison of rapid antigen testing modalities: BD </a:t>
            </a:r>
            <a:r>
              <a:rPr lang="en-US" sz="2400" u="none" kern="0" dirty="0" err="1">
                <a:solidFill>
                  <a:srgbClr val="000000"/>
                </a:solidFill>
                <a:latin typeface="Calibri" panose="020F0502020204030204" pitchFamily="34" charset="0"/>
                <a:cs typeface="Calibri" panose="020F0502020204030204" pitchFamily="34" charset="0"/>
              </a:rPr>
              <a:t>Veritor</a:t>
            </a:r>
            <a:r>
              <a:rPr lang="en-US" sz="2400" u="none" kern="0" baseline="30000" dirty="0" err="1">
                <a:solidFill>
                  <a:srgbClr val="000000"/>
                </a:solidFill>
                <a:latin typeface="Calibri" panose="020F0502020204030204" pitchFamily="34" charset="0"/>
                <a:cs typeface="Calibri" panose="020F0502020204030204" pitchFamily="34" charset="0"/>
              </a:rPr>
              <a:t>TM</a:t>
            </a:r>
            <a:r>
              <a:rPr lang="en-US" sz="2400" u="none" kern="0" dirty="0">
                <a:solidFill>
                  <a:srgbClr val="000000"/>
                </a:solidFill>
                <a:latin typeface="Calibri" panose="020F0502020204030204" pitchFamily="34" charset="0"/>
                <a:cs typeface="Calibri" panose="020F0502020204030204" pitchFamily="34" charset="0"/>
              </a:rPr>
              <a:t> and Abbott </a:t>
            </a:r>
            <a:r>
              <a:rPr lang="en-US" sz="2400" u="none" kern="0" dirty="0" err="1">
                <a:solidFill>
                  <a:srgbClr val="000000"/>
                </a:solidFill>
                <a:latin typeface="Calibri" panose="020F0502020204030204" pitchFamily="34" charset="0"/>
                <a:cs typeface="Calibri" panose="020F0502020204030204" pitchFamily="34" charset="0"/>
              </a:rPr>
              <a:t>Panbio</a:t>
            </a:r>
            <a:r>
              <a:rPr lang="en-US" sz="2400" u="none" kern="0" baseline="30000" dirty="0" err="1">
                <a:solidFill>
                  <a:srgbClr val="000000"/>
                </a:solidFill>
                <a:latin typeface="Calibri" panose="020F0502020204030204" pitchFamily="34" charset="0"/>
                <a:cs typeface="Calibri" panose="020F0502020204030204" pitchFamily="34" charset="0"/>
              </a:rPr>
              <a:t>TM</a:t>
            </a:r>
            <a:endParaRPr lang="en-US" sz="2400" u="none" kern="0" baseline="3000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18CB821C-E2A9-4AB0-A2EC-F6957661C0A2}"/>
              </a:ext>
            </a:extLst>
          </p:cNvPr>
          <p:cNvSpPr/>
          <p:nvPr/>
        </p:nvSpPr>
        <p:spPr>
          <a:xfrm>
            <a:off x="554491" y="3022866"/>
            <a:ext cx="6819324" cy="584775"/>
          </a:xfrm>
          <a:prstGeom prst="rect">
            <a:avLst/>
          </a:prstGeom>
        </p:spPr>
        <p:txBody>
          <a:bodyPr wrap="square" lIns="91440" tIns="45720" rIns="91440" bIns="45720" anchor="t">
            <a:spAutoFit/>
          </a:bodyPr>
          <a:lstStyle/>
          <a:p>
            <a:r>
              <a:rPr lang="en-US" sz="1600" u="none" cap="all" spc="150" dirty="0">
                <a:solidFill>
                  <a:srgbClr val="0070C0"/>
                </a:solidFill>
                <a:latin typeface="Calibri" panose="020F0502020204030204" pitchFamily="34" charset="0"/>
              </a:rPr>
              <a:t>Tuesday, February 16, 2021 </a:t>
            </a:r>
            <a:r>
              <a:rPr lang="en-US" sz="1600" u="none" cap="all" spc="150">
                <a:solidFill>
                  <a:srgbClr val="0070C0"/>
                </a:solidFill>
                <a:latin typeface="Calibri" panose="020F0502020204030204" pitchFamily="34" charset="0"/>
              </a:rPr>
              <a:t>(updated March 15)</a:t>
            </a:r>
            <a:endParaRPr lang="en-US" sz="1600" u="none" cap="all" spc="150" dirty="0">
              <a:solidFill>
                <a:srgbClr val="0070C0"/>
              </a:solidFill>
              <a:latin typeface="Calibri" panose="020F0502020204030204" pitchFamily="34" charset="0"/>
            </a:endParaRPr>
          </a:p>
          <a:p>
            <a:endParaRPr lang="en-US" sz="1600" cap="all" spc="150" dirty="0">
              <a:solidFill>
                <a:srgbClr val="0070C0"/>
              </a:solidFill>
              <a:latin typeface="Calibri" panose="020F0502020204030204" pitchFamily="34" charset="0"/>
            </a:endParaRPr>
          </a:p>
        </p:txBody>
      </p:sp>
    </p:spTree>
    <p:extLst>
      <p:ext uri="{BB962C8B-B14F-4D97-AF65-F5344CB8AC3E}">
        <p14:creationId xmlns:p14="http://schemas.microsoft.com/office/powerpoint/2010/main" val="402876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A161A-783D-473C-B775-0CEFB3D84054}"/>
              </a:ext>
            </a:extLst>
          </p:cNvPr>
          <p:cNvSpPr txBox="1"/>
          <p:nvPr/>
        </p:nvSpPr>
        <p:spPr>
          <a:xfrm>
            <a:off x="223804" y="4424929"/>
            <a:ext cx="1125416" cy="604271"/>
          </a:xfrm>
          <a:prstGeom prst="rect">
            <a:avLst/>
          </a:prstGeom>
          <a:solidFill>
            <a:srgbClr val="FFFFFF"/>
          </a:solidFill>
        </p:spPr>
        <p:txBody>
          <a:bodyPr wrap="square" rtlCol="0">
            <a:spAutoFit/>
          </a:bodyPr>
          <a:lstStyle/>
          <a:p>
            <a:pPr algn="l"/>
            <a:endParaRPr lang="en-US" sz="2400" u="none" kern="0" dirty="0">
              <a:solidFill>
                <a:srgbClr val="000000"/>
              </a:solidFill>
              <a:latin typeface="Calibri" panose="020F0502020204030204" pitchFamily="34" charset="0"/>
              <a:cs typeface="Calibri" panose="020F0502020204030204" pitchFamily="34" charset="0"/>
            </a:endParaRPr>
          </a:p>
        </p:txBody>
      </p:sp>
      <p:graphicFrame>
        <p:nvGraphicFramePr>
          <p:cNvPr id="5" name="Object 1" hidden="1"/>
          <p:cNvGraphicFramePr>
            <a:graphicFrameLocks noChangeAspect="1"/>
          </p:cNvGraphicFramePr>
          <p:nvPr>
            <p:custDataLst>
              <p:tags r:id="rId2"/>
            </p:custDataLst>
          </p:nvPr>
        </p:nvGraphicFramePr>
        <p:xfrm>
          <a:off x="1192" y="1192"/>
          <a:ext cx="1191" cy="1191"/>
        </p:xfrm>
        <a:graphic>
          <a:graphicData uri="http://schemas.openxmlformats.org/presentationml/2006/ole">
            <mc:AlternateContent xmlns:mc="http://schemas.openxmlformats.org/markup-compatibility/2006">
              <mc:Choice xmlns:v="urn:schemas-microsoft-com:vml" Requires="v">
                <p:oleObj spid="_x0000_s8200" name="think-cell Slide" r:id="rId5" imgW="592" imgH="591" progId="TCLayout.ActiveDocument.1">
                  <p:embed/>
                </p:oleObj>
              </mc:Choice>
              <mc:Fallback>
                <p:oleObj name="think-cell Slide" r:id="rId5" imgW="592" imgH="591" progId="TCLayout.ActiveDocument.1">
                  <p:embed/>
                  <p:pic>
                    <p:nvPicPr>
                      <p:cNvPr id="5" name="Object 1" hidden="1"/>
                      <p:cNvPicPr/>
                      <p:nvPr/>
                    </p:nvPicPr>
                    <p:blipFill>
                      <a:blip r:embed="rId6"/>
                      <a:stretch>
                        <a:fillRect/>
                      </a:stretch>
                    </p:blipFill>
                    <p:spPr>
                      <a:xfrm>
                        <a:off x="1192" y="1192"/>
                        <a:ext cx="1191" cy="1191"/>
                      </a:xfrm>
                      <a:prstGeom prst="rect">
                        <a:avLst/>
                      </a:prstGeom>
                    </p:spPr>
                  </p:pic>
                </p:oleObj>
              </mc:Fallback>
            </mc:AlternateContent>
          </a:graphicData>
        </a:graphic>
      </p:graphicFrame>
      <p:sp>
        <p:nvSpPr>
          <p:cNvPr id="19" name="Title 1"/>
          <p:cNvSpPr>
            <a:spLocks noGrp="1"/>
          </p:cNvSpPr>
          <p:nvPr>
            <p:ph type="title"/>
          </p:nvPr>
        </p:nvSpPr>
        <p:spPr>
          <a:xfrm>
            <a:off x="396241" y="114300"/>
            <a:ext cx="8400449" cy="845579"/>
          </a:xfrm>
        </p:spPr>
        <p:txBody>
          <a:bodyPr anchor="t"/>
          <a:lstStyle/>
          <a:p>
            <a:r>
              <a:rPr lang="en-US" sz="2800" dirty="0">
                <a:solidFill>
                  <a:srgbClr val="047BC1"/>
                </a:solidFill>
                <a:latin typeface="Calibri"/>
                <a:ea typeface="MS PGothic"/>
                <a:cs typeface="Calibri"/>
              </a:rPr>
              <a:t>Clinical Guidance for Rapid Antigen Screening (1/2)</a:t>
            </a:r>
            <a:br>
              <a:rPr lang="en-US" sz="2700" dirty="0">
                <a:solidFill>
                  <a:srgbClr val="047BC1"/>
                </a:solidFill>
              </a:rPr>
            </a:br>
            <a:endParaRPr lang="en-US" sz="1050" dirty="0">
              <a:solidFill>
                <a:srgbClr val="047BC1"/>
              </a:solidFill>
            </a:endParaRPr>
          </a:p>
        </p:txBody>
      </p:sp>
      <p:sp>
        <p:nvSpPr>
          <p:cNvPr id="4" name="Content Placeholder 3">
            <a:extLst>
              <a:ext uri="{FF2B5EF4-FFF2-40B4-BE49-F238E27FC236}">
                <a16:creationId xmlns:a16="http://schemas.microsoft.com/office/drawing/2014/main" id="{4A24DDB1-80F7-4A9C-ADFD-2967C9A4A169}"/>
              </a:ext>
            </a:extLst>
          </p:cNvPr>
          <p:cNvSpPr>
            <a:spLocks noGrp="1"/>
          </p:cNvSpPr>
          <p:nvPr>
            <p:ph idx="1"/>
          </p:nvPr>
        </p:nvSpPr>
        <p:spPr>
          <a:xfrm>
            <a:off x="347310" y="684919"/>
            <a:ext cx="8229600" cy="3938236"/>
          </a:xfrm>
        </p:spPr>
        <p:txBody>
          <a:bodyPr/>
          <a:lstStyle/>
          <a:p>
            <a:pPr marL="342424" indent="-342424"/>
            <a:r>
              <a:rPr lang="en-GB" sz="1800" dirty="0">
                <a:latin typeface="Calibri"/>
                <a:ea typeface="MS PGothic"/>
                <a:cs typeface="Calibri"/>
              </a:rPr>
              <a:t>Ministry of Health guidance </a:t>
            </a:r>
            <a:r>
              <a:rPr lang="en-US" sz="1800" dirty="0">
                <a:latin typeface="Calibri"/>
                <a:ea typeface="MS PGothic"/>
                <a:cs typeface="Calibri"/>
              </a:rPr>
              <a:t>outlines the use of rapid antigen screening: </a:t>
            </a:r>
            <a:r>
              <a:rPr lang="en-GB" sz="1800" u="sng" dirty="0">
                <a:latin typeface="Calibri"/>
                <a:ea typeface="MS PGothic"/>
                <a:cs typeface="Calibri"/>
                <a:hlinkClick r:id="rId7"/>
              </a:rPr>
              <a:t>COVID-19 Guidance: Considerations for Rapid Antigen Screening</a:t>
            </a:r>
            <a:endParaRPr lang="en-GB" sz="1800" u="sng" dirty="0">
              <a:latin typeface="Calibri"/>
              <a:ea typeface="MS PGothic"/>
              <a:cs typeface="Calibri"/>
            </a:endParaRPr>
          </a:p>
          <a:p>
            <a:pPr marL="742474" lvl="1" indent="-342424"/>
            <a:r>
              <a:rPr lang="en-GB" sz="1400" dirty="0">
                <a:latin typeface="Calibri"/>
                <a:ea typeface="MS PGothic"/>
                <a:cs typeface="Calibri"/>
              </a:rPr>
              <a:t>Consistent guidance for BD </a:t>
            </a:r>
            <a:r>
              <a:rPr lang="en-GB" sz="1400" dirty="0" err="1">
                <a:latin typeface="Calibri"/>
                <a:ea typeface="MS PGothic"/>
                <a:cs typeface="Calibri"/>
              </a:rPr>
              <a:t>Veritor</a:t>
            </a:r>
            <a:r>
              <a:rPr lang="en-GB" sz="1400" baseline="30000" dirty="0" err="1">
                <a:latin typeface="Calibri"/>
                <a:ea typeface="MS PGothic"/>
                <a:cs typeface="Calibri"/>
              </a:rPr>
              <a:t>TM</a:t>
            </a:r>
            <a:r>
              <a:rPr lang="en-GB" sz="1400" dirty="0">
                <a:latin typeface="Calibri"/>
                <a:ea typeface="MS PGothic"/>
                <a:cs typeface="Calibri"/>
              </a:rPr>
              <a:t> and </a:t>
            </a:r>
            <a:r>
              <a:rPr lang="en-GB" sz="1400" dirty="0" err="1">
                <a:latin typeface="Calibri"/>
                <a:ea typeface="MS PGothic"/>
                <a:cs typeface="Calibri"/>
              </a:rPr>
              <a:t>Panbio</a:t>
            </a:r>
            <a:r>
              <a:rPr lang="en-GB" sz="1400" baseline="30000" dirty="0" err="1">
                <a:latin typeface="Calibri"/>
                <a:ea typeface="MS PGothic"/>
                <a:cs typeface="Calibri"/>
              </a:rPr>
              <a:t>TM</a:t>
            </a:r>
            <a:endParaRPr lang="en-US" sz="1400" baseline="30000" dirty="0"/>
          </a:p>
          <a:p>
            <a:pPr marL="342424" indent="-342424"/>
            <a:r>
              <a:rPr lang="en-US" sz="1800" dirty="0">
                <a:latin typeface="Calibri"/>
                <a:ea typeface="MS PGothic"/>
                <a:cs typeface="Calibri"/>
              </a:rPr>
              <a:t>Rapid antigen tests should only be used for screening asymptomatic individuals at your facility </a:t>
            </a:r>
          </a:p>
          <a:p>
            <a:pPr marL="342424" indent="-342424"/>
            <a:r>
              <a:rPr lang="en-US" sz="1800" dirty="0">
                <a:latin typeface="Calibri"/>
                <a:ea typeface="MS PGothic"/>
                <a:cs typeface="Calibri"/>
              </a:rPr>
              <a:t>Screening is recommended 1-3 times weekly, depending on the prevalence of disease in the community</a:t>
            </a:r>
          </a:p>
          <a:p>
            <a:pPr marL="342424" indent="-342424"/>
            <a:r>
              <a:rPr lang="en-US" sz="1800" dirty="0">
                <a:latin typeface="Calibri"/>
                <a:ea typeface="MS PGothic"/>
                <a:cs typeface="Calibri"/>
              </a:rPr>
              <a:t>Rapid antigen tests are not for diagnosis of acute COVID-19 infection or for managing an outbreak at your facility</a:t>
            </a:r>
            <a:endParaRPr lang="en-CA" sz="1800" dirty="0"/>
          </a:p>
          <a:p>
            <a:pPr marL="341958" indent="-342424">
              <a:spcBef>
                <a:spcPts val="1200"/>
              </a:spcBef>
            </a:pPr>
            <a:r>
              <a:rPr lang="en-US" sz="1800" dirty="0">
                <a:latin typeface="Calibri"/>
                <a:ea typeface="MS PGothic"/>
                <a:cs typeface="Calibri"/>
              </a:rPr>
              <a:t>Individuals who have previously been infected with and recovered from COVID-19 should not undergo repeat testing/antigen screening, unless otherwise directed by </a:t>
            </a:r>
            <a:r>
              <a:rPr lang="en-US" sz="1800" u="sng" dirty="0">
                <a:latin typeface="Calibri"/>
                <a:ea typeface="MS PGothic"/>
                <a:cs typeface="Calibri"/>
                <a:hlinkClick r:id="rId8"/>
              </a:rPr>
              <a:t>local public health</a:t>
            </a:r>
            <a:r>
              <a:rPr lang="en-US" sz="1800" dirty="0">
                <a:latin typeface="Calibri"/>
                <a:ea typeface="MS PGothic"/>
                <a:cs typeface="Calibri"/>
              </a:rPr>
              <a:t> or their health care provider as per their symptom and exposure history.</a:t>
            </a:r>
          </a:p>
        </p:txBody>
      </p:sp>
    </p:spTree>
    <p:extLst>
      <p:ext uri="{BB962C8B-B14F-4D97-AF65-F5344CB8AC3E}">
        <p14:creationId xmlns:p14="http://schemas.microsoft.com/office/powerpoint/2010/main" val="2230324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DB43-C8CB-4537-B74D-87720C2F6FD5}"/>
              </a:ext>
            </a:extLst>
          </p:cNvPr>
          <p:cNvSpPr>
            <a:spLocks noGrp="1"/>
          </p:cNvSpPr>
          <p:nvPr>
            <p:ph type="title"/>
          </p:nvPr>
        </p:nvSpPr>
        <p:spPr>
          <a:xfrm>
            <a:off x="453153" y="84967"/>
            <a:ext cx="8415887" cy="626807"/>
          </a:xfrm>
        </p:spPr>
        <p:txBody>
          <a:bodyPr/>
          <a:lstStyle/>
          <a:p>
            <a:r>
              <a:rPr lang="en-US" sz="2800" dirty="0">
                <a:solidFill>
                  <a:srgbClr val="047BC1"/>
                </a:solidFill>
                <a:latin typeface="Calibri"/>
                <a:ea typeface="MS PGothic"/>
                <a:cs typeface="Calibri"/>
              </a:rPr>
              <a:t>Clinical Guidance for Rapid Antigen Screening (2/2)</a:t>
            </a:r>
            <a:endParaRPr lang="en-US" sz="2800" dirty="0">
              <a:solidFill>
                <a:srgbClr val="047BC1"/>
              </a:solidFill>
            </a:endParaRPr>
          </a:p>
        </p:txBody>
      </p:sp>
      <p:sp>
        <p:nvSpPr>
          <p:cNvPr id="3" name="Content Placeholder 2">
            <a:extLst>
              <a:ext uri="{FF2B5EF4-FFF2-40B4-BE49-F238E27FC236}">
                <a16:creationId xmlns:a16="http://schemas.microsoft.com/office/drawing/2014/main" id="{3BC4F84D-3247-4901-B315-E92A107CF881}"/>
              </a:ext>
            </a:extLst>
          </p:cNvPr>
          <p:cNvSpPr>
            <a:spLocks noGrp="1"/>
          </p:cNvSpPr>
          <p:nvPr>
            <p:ph idx="1"/>
          </p:nvPr>
        </p:nvSpPr>
        <p:spPr>
          <a:xfrm>
            <a:off x="457200" y="874432"/>
            <a:ext cx="8229600" cy="4184101"/>
          </a:xfrm>
        </p:spPr>
        <p:txBody>
          <a:bodyPr/>
          <a:lstStyle/>
          <a:p>
            <a:pPr marL="342424" indent="-342424">
              <a:spcBef>
                <a:spcPts val="0"/>
              </a:spcBef>
            </a:pPr>
            <a:r>
              <a:rPr lang="en-CA" sz="1800" b="1" dirty="0">
                <a:latin typeface="Calibri"/>
                <a:ea typeface="MS PGothic"/>
                <a:cs typeface="Calibri"/>
              </a:rPr>
              <a:t>Confirmatory Test for Positive Results</a:t>
            </a:r>
            <a:r>
              <a:rPr lang="en-CA" sz="1800" dirty="0">
                <a:latin typeface="Calibri"/>
                <a:ea typeface="MS PGothic"/>
                <a:cs typeface="Calibri"/>
              </a:rPr>
              <a:t>:</a:t>
            </a:r>
            <a:endParaRPr lang="en-US" sz="1800" dirty="0">
              <a:latin typeface="Calibri"/>
              <a:ea typeface="MS PGothic"/>
              <a:cs typeface="Calibri"/>
            </a:endParaRPr>
          </a:p>
          <a:p>
            <a:pPr marL="741998" lvl="1" indent="-342424">
              <a:spcBef>
                <a:spcPts val="0"/>
              </a:spcBef>
              <a:buFont typeface="Arial"/>
              <a:buChar char="–"/>
            </a:pPr>
            <a:r>
              <a:rPr lang="en-US" sz="1700" dirty="0">
                <a:latin typeface="Calibri"/>
                <a:ea typeface="MS PGothic"/>
                <a:cs typeface="Calibri"/>
              </a:rPr>
              <a:t>A positive result on a rapid antigen screening test is considered a preliminary positive and should be followed up with a laboratory-based PCR test to act as a confirmatory test, within 24 hours.</a:t>
            </a:r>
          </a:p>
          <a:p>
            <a:pPr marL="741998" lvl="1" indent="-342424">
              <a:spcBef>
                <a:spcPts val="0"/>
              </a:spcBef>
              <a:buFont typeface="Arial"/>
              <a:buChar char="–"/>
            </a:pPr>
            <a:r>
              <a:rPr lang="en-US" sz="1700" dirty="0">
                <a:latin typeface="Calibri"/>
                <a:ea typeface="MS PGothic"/>
                <a:cs typeface="Calibri"/>
              </a:rPr>
              <a:t>Individual should be advised that they have a preliminary positive result and should immediately self-isolate.</a:t>
            </a:r>
          </a:p>
          <a:p>
            <a:pPr marL="741998" lvl="1" indent="-342424">
              <a:spcBef>
                <a:spcPts val="0"/>
              </a:spcBef>
              <a:buFont typeface="Arial"/>
              <a:buChar char="–"/>
            </a:pPr>
            <a:r>
              <a:rPr lang="en-US" sz="1700" dirty="0">
                <a:latin typeface="Calibri"/>
                <a:ea typeface="MS PGothic"/>
                <a:cs typeface="Calibri"/>
              </a:rPr>
              <a:t>Local public health should be notified of the preliminary positive result.</a:t>
            </a:r>
          </a:p>
          <a:p>
            <a:pPr marL="741998" lvl="1" indent="-342424">
              <a:spcBef>
                <a:spcPts val="0"/>
              </a:spcBef>
              <a:buFont typeface="Arial"/>
              <a:buChar char="–"/>
            </a:pPr>
            <a:endParaRPr lang="en-US" sz="1800" dirty="0"/>
          </a:p>
          <a:p>
            <a:pPr marL="342424" indent="-342424">
              <a:spcBef>
                <a:spcPts val="0"/>
              </a:spcBef>
            </a:pPr>
            <a:r>
              <a:rPr lang="en-US" sz="1800" b="1" dirty="0">
                <a:latin typeface="Calibri"/>
                <a:ea typeface="MS PGothic"/>
                <a:cs typeface="Calibri"/>
              </a:rPr>
              <a:t>Negative Results:</a:t>
            </a:r>
          </a:p>
          <a:p>
            <a:pPr marL="741998" lvl="1" indent="-342424">
              <a:spcBef>
                <a:spcPts val="0"/>
              </a:spcBef>
              <a:buFont typeface="Arial"/>
              <a:buChar char="–"/>
            </a:pPr>
            <a:r>
              <a:rPr lang="en-US" sz="1700" dirty="0">
                <a:latin typeface="Calibri"/>
                <a:ea typeface="MS PGothic"/>
                <a:cs typeface="Calibri"/>
              </a:rPr>
              <a:t>This is a screening test result, and only applies if the individual tested has no symptoms and no known exposure to COVID-19. </a:t>
            </a:r>
            <a:endParaRPr lang="en-US" sz="1700" dirty="0"/>
          </a:p>
          <a:p>
            <a:pPr marL="741998" lvl="1" indent="-342424">
              <a:spcBef>
                <a:spcPts val="0"/>
              </a:spcBef>
              <a:buFont typeface="Arial"/>
              <a:buChar char="–"/>
            </a:pPr>
            <a:r>
              <a:rPr lang="en-US" sz="1700" dirty="0">
                <a:latin typeface="Calibri"/>
                <a:ea typeface="MS PGothic"/>
                <a:cs typeface="Calibri"/>
              </a:rPr>
              <a:t>Individual should be told that the result is negative, and a false negative is possible.</a:t>
            </a:r>
            <a:endParaRPr lang="en-US" sz="1700" dirty="0"/>
          </a:p>
          <a:p>
            <a:pPr marL="741998" lvl="1" indent="-342424">
              <a:spcBef>
                <a:spcPts val="0"/>
              </a:spcBef>
              <a:buFont typeface="Arial"/>
              <a:buChar char="–"/>
            </a:pPr>
            <a:r>
              <a:rPr lang="en-US" sz="1700" dirty="0">
                <a:latin typeface="Calibri"/>
                <a:ea typeface="MS PGothic"/>
                <a:cs typeface="Calibri"/>
              </a:rPr>
              <a:t>Individual should be directed to continue to follow infection prevention and control measures.</a:t>
            </a:r>
            <a:endParaRPr lang="en-US" sz="1700" dirty="0"/>
          </a:p>
        </p:txBody>
      </p:sp>
    </p:spTree>
    <p:extLst>
      <p:ext uri="{BB962C8B-B14F-4D97-AF65-F5344CB8AC3E}">
        <p14:creationId xmlns:p14="http://schemas.microsoft.com/office/powerpoint/2010/main" val="3045245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54235B-59AB-4247-92AB-8D21487194F8}"/>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9224" name="think-cell Slide" r:id="rId6" imgW="473" imgH="473" progId="TCLayout.ActiveDocument.1">
                  <p:embed/>
                </p:oleObj>
              </mc:Choice>
              <mc:Fallback>
                <p:oleObj name="think-cell Slide" r:id="rId6" imgW="473" imgH="473" progId="TCLayout.ActiveDocument.1">
                  <p:embed/>
                  <p:pic>
                    <p:nvPicPr>
                      <p:cNvPr id="3" name="Object 2" hidden="1">
                        <a:extLst>
                          <a:ext uri="{FF2B5EF4-FFF2-40B4-BE49-F238E27FC236}">
                            <a16:creationId xmlns:a16="http://schemas.microsoft.com/office/drawing/2014/main" id="{E654235B-59AB-4247-92AB-8D21487194F8}"/>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9A73CDE-E5A1-4C20-8587-0611015239E4}"/>
              </a:ext>
            </a:extLst>
          </p:cNvPr>
          <p:cNvSpPr/>
          <p:nvPr>
            <p:custDataLst>
              <p:tags r:id="rId3"/>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defTabSz="342900">
              <a:spcBef>
                <a:spcPct val="50000"/>
              </a:spcBef>
            </a:pPr>
            <a:endParaRPr lang="en-US" sz="2400" b="1">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 name="Title 1">
            <a:extLst>
              <a:ext uri="{FF2B5EF4-FFF2-40B4-BE49-F238E27FC236}">
                <a16:creationId xmlns:a16="http://schemas.microsoft.com/office/drawing/2014/main" id="{E0113DBF-2A7D-4706-8369-1E4C2669F670}"/>
              </a:ext>
            </a:extLst>
          </p:cNvPr>
          <p:cNvSpPr>
            <a:spLocks noGrp="1"/>
          </p:cNvSpPr>
          <p:nvPr>
            <p:ph type="title"/>
          </p:nvPr>
        </p:nvSpPr>
        <p:spPr>
          <a:xfrm>
            <a:off x="457200" y="55870"/>
            <a:ext cx="8400449" cy="453695"/>
          </a:xfrm>
        </p:spPr>
        <p:txBody>
          <a:bodyPr anchor="t"/>
          <a:lstStyle/>
          <a:p>
            <a:r>
              <a:rPr lang="en-US" sz="2800" dirty="0">
                <a:solidFill>
                  <a:srgbClr val="047BC1"/>
                </a:solidFill>
              </a:rPr>
              <a:t>Key Site Requirements for BD </a:t>
            </a:r>
            <a:r>
              <a:rPr lang="en-US" sz="2800" dirty="0" err="1">
                <a:solidFill>
                  <a:srgbClr val="047BC1"/>
                </a:solidFill>
              </a:rPr>
              <a:t>Veritor</a:t>
            </a:r>
            <a:r>
              <a:rPr lang="en-US" sz="2800" baseline="30000" dirty="0" err="1">
                <a:solidFill>
                  <a:srgbClr val="047BC1"/>
                </a:solidFill>
              </a:rPr>
              <a:t>TM</a:t>
            </a:r>
            <a:r>
              <a:rPr lang="en-US" sz="2800" dirty="0">
                <a:solidFill>
                  <a:srgbClr val="047BC1"/>
                </a:solidFill>
              </a:rPr>
              <a:t> and </a:t>
            </a:r>
            <a:r>
              <a:rPr lang="en-US" sz="2800" dirty="0" err="1">
                <a:solidFill>
                  <a:srgbClr val="047BC1"/>
                </a:solidFill>
              </a:rPr>
              <a:t>Panbio</a:t>
            </a:r>
            <a:r>
              <a:rPr lang="en-US" sz="2800" baseline="30000" dirty="0" err="1">
                <a:solidFill>
                  <a:srgbClr val="047BC1"/>
                </a:solidFill>
              </a:rPr>
              <a:t>TM</a:t>
            </a:r>
            <a:endParaRPr lang="en-US" sz="2800" baseline="30000" dirty="0">
              <a:solidFill>
                <a:srgbClr val="047BC1"/>
              </a:solidFill>
            </a:endParaRPr>
          </a:p>
        </p:txBody>
      </p:sp>
      <p:sp>
        <p:nvSpPr>
          <p:cNvPr id="7" name="TextBox 6">
            <a:extLst>
              <a:ext uri="{FF2B5EF4-FFF2-40B4-BE49-F238E27FC236}">
                <a16:creationId xmlns:a16="http://schemas.microsoft.com/office/drawing/2014/main" id="{7DF84740-0838-43AE-AAE9-1C4FB334DAF7}"/>
              </a:ext>
            </a:extLst>
          </p:cNvPr>
          <p:cNvSpPr txBox="1"/>
          <p:nvPr/>
        </p:nvSpPr>
        <p:spPr>
          <a:xfrm>
            <a:off x="1471281" y="1122400"/>
            <a:ext cx="7878459" cy="817163"/>
          </a:xfrm>
          <a:prstGeom prst="rect">
            <a:avLst/>
          </a:prstGeom>
          <a:noFill/>
          <a:ln>
            <a:noFill/>
          </a:ln>
        </p:spPr>
        <p:txBody>
          <a:bodyPr wrap="none" rtlCol="0" anchor="t">
            <a:noAutofit/>
          </a:bodyPr>
          <a:lstStyle/>
          <a:p>
            <a:pPr defTabSz="685800" fontAlgn="auto">
              <a:spcBef>
                <a:spcPts val="0"/>
              </a:spcBef>
              <a:spcAft>
                <a:spcPts val="0"/>
              </a:spcAft>
            </a:pPr>
            <a:endParaRPr lang="en-CA" sz="1350" u="none" dirty="0">
              <a:solidFill>
                <a:srgbClr val="000000"/>
              </a:solidFill>
              <a:latin typeface="Calibri" panose="020F0502020204030204" pitchFamily="34" charset="0"/>
              <a:ea typeface="Times New Roman" panose="02020603050405020304" pitchFamily="18" charset="0"/>
            </a:endParaRPr>
          </a:p>
        </p:txBody>
      </p:sp>
      <p:sp>
        <p:nvSpPr>
          <p:cNvPr id="90" name="TextBox 89">
            <a:extLst>
              <a:ext uri="{FF2B5EF4-FFF2-40B4-BE49-F238E27FC236}">
                <a16:creationId xmlns:a16="http://schemas.microsoft.com/office/drawing/2014/main" id="{9817F306-FBE2-48B5-A76C-1ED2D67AD4BD}"/>
              </a:ext>
            </a:extLst>
          </p:cNvPr>
          <p:cNvSpPr txBox="1"/>
          <p:nvPr/>
        </p:nvSpPr>
        <p:spPr>
          <a:xfrm>
            <a:off x="1548441" y="1684373"/>
            <a:ext cx="7032638" cy="531064"/>
          </a:xfrm>
          <a:prstGeom prst="rect">
            <a:avLst/>
          </a:prstGeom>
          <a:solidFill>
            <a:srgbClr val="B4C3FA"/>
          </a:solidFill>
          <a:ln>
            <a:noFill/>
          </a:ln>
        </p:spPr>
        <p:txBody>
          <a:bodyPr wrap="square" rtlCol="0" anchor="t">
            <a:noAutofit/>
          </a:bodyPr>
          <a:lstStyle/>
          <a:p>
            <a:pPr defTabSz="685800" fontAlgn="auto">
              <a:spcBef>
                <a:spcPts val="0"/>
              </a:spcBef>
              <a:spcAft>
                <a:spcPts val="0"/>
              </a:spcAft>
            </a:pPr>
            <a:r>
              <a:rPr lang="en-CA" sz="1350" b="1" u="none" dirty="0">
                <a:solidFill>
                  <a:srgbClr val="000000"/>
                </a:solidFill>
                <a:latin typeface="Calibri" panose="020F0502020204030204" pitchFamily="34" charset="0"/>
                <a:ea typeface="Times New Roman" panose="02020603050405020304" pitchFamily="18" charset="0"/>
              </a:rPr>
              <a:t>Testing personnel:</a:t>
            </a:r>
            <a:r>
              <a:rPr lang="en-CA" sz="1350" u="none" dirty="0">
                <a:solidFill>
                  <a:srgbClr val="000000"/>
                </a:solidFill>
                <a:latin typeface="Calibri" panose="020F0502020204030204" pitchFamily="34" charset="0"/>
                <a:ea typeface="Times New Roman" panose="02020603050405020304" pitchFamily="18" charset="0"/>
              </a:rPr>
              <a:t> Health professionals or trained individuals to perform the swabbing and operating the rapid testing device. </a:t>
            </a:r>
            <a:endParaRPr lang="en-CA" sz="1350" u="none" dirty="0">
              <a:solidFill>
                <a:srgbClr val="000000"/>
              </a:solidFill>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6DC16E2E-1326-4BBD-8B82-EA984DAFC826}"/>
              </a:ext>
            </a:extLst>
          </p:cNvPr>
          <p:cNvSpPr txBox="1"/>
          <p:nvPr/>
        </p:nvSpPr>
        <p:spPr>
          <a:xfrm>
            <a:off x="1525400" y="755163"/>
            <a:ext cx="7032639" cy="769537"/>
          </a:xfrm>
          <a:prstGeom prst="rect">
            <a:avLst/>
          </a:prstGeom>
          <a:solidFill>
            <a:schemeClr val="bg2">
              <a:lumMod val="20000"/>
              <a:lumOff val="80000"/>
            </a:schemeClr>
          </a:solidFill>
          <a:ln>
            <a:solidFill>
              <a:schemeClr val="bg1"/>
            </a:solidFill>
          </a:ln>
        </p:spPr>
        <p:txBody>
          <a:bodyPr wrap="square" rtlCol="0" anchor="t">
            <a:noAutofit/>
          </a:bodyPr>
          <a:lstStyle/>
          <a:p>
            <a:pPr defTabSz="685800" fontAlgn="auto">
              <a:spcBef>
                <a:spcPts val="0"/>
              </a:spcBef>
              <a:spcAft>
                <a:spcPts val="0"/>
              </a:spcAft>
            </a:pPr>
            <a:r>
              <a:rPr lang="en-CA" sz="1350" b="1" u="none" dirty="0">
                <a:solidFill>
                  <a:srgbClr val="000000"/>
                </a:solidFill>
                <a:latin typeface="Calibri" panose="020F0502020204030204" pitchFamily="34" charset="0"/>
                <a:ea typeface="Times New Roman" panose="02020603050405020304" pitchFamily="18" charset="0"/>
              </a:rPr>
              <a:t>Rapid testing lead:</a:t>
            </a:r>
            <a:r>
              <a:rPr lang="en-CA" sz="1350" u="none" dirty="0">
                <a:solidFill>
                  <a:srgbClr val="000000"/>
                </a:solidFill>
                <a:latin typeface="Calibri" panose="020F0502020204030204" pitchFamily="34" charset="0"/>
                <a:ea typeface="Times New Roman" panose="02020603050405020304" pitchFamily="18" charset="0"/>
              </a:rPr>
              <a:t> </a:t>
            </a:r>
          </a:p>
          <a:p>
            <a:pPr defTabSz="685800" fontAlgn="auto">
              <a:spcBef>
                <a:spcPts val="0"/>
              </a:spcBef>
              <a:spcAft>
                <a:spcPts val="0"/>
              </a:spcAft>
            </a:pPr>
            <a:r>
              <a:rPr lang="en-CA" sz="1350" u="none" dirty="0">
                <a:solidFill>
                  <a:srgbClr val="000000"/>
                </a:solidFill>
                <a:latin typeface="Calibri" panose="020F0502020204030204" pitchFamily="34" charset="0"/>
                <a:ea typeface="Times New Roman" panose="02020603050405020304" pitchFamily="18" charset="0"/>
              </a:rPr>
              <a:t>An administrator, director of care or other lead to oversee the rapid testing implementation at your organization.</a:t>
            </a:r>
            <a:endParaRPr lang="en-CA" sz="1350" u="none" dirty="0">
              <a:solidFill>
                <a:srgbClr val="000000"/>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7C0EA981-631A-4A8D-8769-498B9C0418E2}"/>
              </a:ext>
            </a:extLst>
          </p:cNvPr>
          <p:cNvSpPr txBox="1"/>
          <p:nvPr/>
        </p:nvSpPr>
        <p:spPr>
          <a:xfrm>
            <a:off x="1525399" y="2362819"/>
            <a:ext cx="7032639" cy="687314"/>
          </a:xfrm>
          <a:prstGeom prst="rect">
            <a:avLst/>
          </a:prstGeom>
          <a:solidFill>
            <a:schemeClr val="bg2">
              <a:lumMod val="20000"/>
              <a:lumOff val="80000"/>
            </a:schemeClr>
          </a:solidFill>
          <a:ln>
            <a:solidFill>
              <a:schemeClr val="bg1"/>
            </a:solidFill>
          </a:ln>
        </p:spPr>
        <p:txBody>
          <a:bodyPr wrap="square" rtlCol="0" anchor="t">
            <a:noAutofit/>
          </a:bodyPr>
          <a:lstStyle/>
          <a:p>
            <a:pPr defTabSz="685800" fontAlgn="auto">
              <a:spcBef>
                <a:spcPts val="0"/>
              </a:spcBef>
              <a:spcAft>
                <a:spcPts val="0"/>
              </a:spcAft>
            </a:pPr>
            <a:r>
              <a:rPr lang="en-CA" sz="1350" b="1" u="none" dirty="0">
                <a:solidFill>
                  <a:srgbClr val="000000"/>
                </a:solidFill>
                <a:latin typeface="Calibri" panose="020F0502020204030204" pitchFamily="34" charset="0"/>
                <a:ea typeface="Times New Roman" panose="02020603050405020304" pitchFamily="18" charset="0"/>
              </a:rPr>
              <a:t>Confirmatory testing:</a:t>
            </a:r>
            <a:r>
              <a:rPr lang="en-CA" sz="1350" u="none" dirty="0">
                <a:solidFill>
                  <a:srgbClr val="000000"/>
                </a:solidFill>
                <a:latin typeface="Calibri" panose="020F0502020204030204" pitchFamily="34" charset="0"/>
                <a:ea typeface="Times New Roman" panose="02020603050405020304" pitchFamily="18" charset="0"/>
              </a:rPr>
              <a:t> The ability to collect PCR swabs or process in place to direct individuals with preliminary positive results from the rapid testing to closest assessment centre or participating community lab for confirmatory lab-based testing.</a:t>
            </a:r>
            <a:endParaRPr lang="en-US" sz="788" b="1" u="none" dirty="0">
              <a:solidFill>
                <a:srgbClr val="000000"/>
              </a:solidFill>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BAC32CC2-B6A4-4545-96B1-ADA9EA68D090}"/>
              </a:ext>
            </a:extLst>
          </p:cNvPr>
          <p:cNvSpPr txBox="1"/>
          <p:nvPr/>
        </p:nvSpPr>
        <p:spPr>
          <a:xfrm>
            <a:off x="1548439" y="3210203"/>
            <a:ext cx="7032639" cy="769537"/>
          </a:xfrm>
          <a:prstGeom prst="rect">
            <a:avLst/>
          </a:prstGeom>
          <a:solidFill>
            <a:srgbClr val="B4C3FA"/>
          </a:solidFill>
          <a:ln>
            <a:solidFill>
              <a:schemeClr val="bg1"/>
            </a:solidFill>
          </a:ln>
        </p:spPr>
        <p:txBody>
          <a:bodyPr wrap="square" rtlCol="0" anchor="t">
            <a:noAutofit/>
          </a:bodyPr>
          <a:lstStyle/>
          <a:p>
            <a:pPr defTabSz="685800" fontAlgn="auto">
              <a:spcBef>
                <a:spcPts val="0"/>
              </a:spcBef>
              <a:spcAft>
                <a:spcPts val="0"/>
              </a:spcAft>
            </a:pPr>
            <a:r>
              <a:rPr lang="en-CA" sz="1350" b="1" u="none" dirty="0">
                <a:solidFill>
                  <a:srgbClr val="000000"/>
                </a:solidFill>
                <a:latin typeface="Calibri" panose="020F0502020204030204" pitchFamily="34" charset="0"/>
                <a:ea typeface="Times New Roman" panose="02020603050405020304" pitchFamily="18" charset="0"/>
              </a:rPr>
              <a:t>Ongoing quality support and capacity:</a:t>
            </a:r>
            <a:r>
              <a:rPr lang="en-CA" sz="1350" u="none" dirty="0">
                <a:solidFill>
                  <a:srgbClr val="000000"/>
                </a:solidFill>
                <a:latin typeface="Calibri" panose="020F0502020204030204" pitchFamily="34" charset="0"/>
                <a:ea typeface="Times New Roman" panose="02020603050405020304" pitchFamily="18" charset="0"/>
              </a:rPr>
              <a:t> Staff conducting the screening clinic should review the  training session to ensure the antigen testing is run appropriately and the required quality checks are performed on the BD </a:t>
            </a:r>
            <a:r>
              <a:rPr lang="en-CA" sz="1350" u="none" dirty="0" err="1">
                <a:solidFill>
                  <a:srgbClr val="000000"/>
                </a:solidFill>
                <a:latin typeface="Calibri" panose="020F0502020204030204" pitchFamily="34" charset="0"/>
                <a:ea typeface="Times New Roman" panose="02020603050405020304" pitchFamily="18" charset="0"/>
              </a:rPr>
              <a:t>Veritor</a:t>
            </a:r>
            <a:r>
              <a:rPr lang="en-CA" sz="1350" u="none" dirty="0">
                <a:solidFill>
                  <a:srgbClr val="000000"/>
                </a:solidFill>
                <a:latin typeface="Calibri" panose="020F0502020204030204" pitchFamily="34" charset="0"/>
                <a:ea typeface="Times New Roman" panose="02020603050405020304" pitchFamily="18" charset="0"/>
              </a:rPr>
              <a:t>. </a:t>
            </a:r>
            <a:endParaRPr lang="en-CA" sz="1350" u="none" dirty="0">
              <a:solidFill>
                <a:srgbClr val="000000"/>
              </a:solidFill>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D6A08935-90CC-45DE-AB65-8980D806F99F}"/>
              </a:ext>
            </a:extLst>
          </p:cNvPr>
          <p:cNvSpPr txBox="1"/>
          <p:nvPr/>
        </p:nvSpPr>
        <p:spPr>
          <a:xfrm>
            <a:off x="1525399" y="4153278"/>
            <a:ext cx="7032639" cy="531065"/>
          </a:xfrm>
          <a:prstGeom prst="rect">
            <a:avLst/>
          </a:prstGeom>
          <a:solidFill>
            <a:schemeClr val="bg2">
              <a:lumMod val="20000"/>
              <a:lumOff val="80000"/>
            </a:schemeClr>
          </a:solidFill>
          <a:ln>
            <a:solidFill>
              <a:schemeClr val="bg1"/>
            </a:solidFill>
          </a:ln>
        </p:spPr>
        <p:txBody>
          <a:bodyPr wrap="square" rtlCol="0" anchor="t">
            <a:noAutofit/>
          </a:bodyPr>
          <a:lstStyle/>
          <a:p>
            <a:pPr defTabSz="685800" fontAlgn="auto">
              <a:spcBef>
                <a:spcPts val="0"/>
              </a:spcBef>
              <a:spcAft>
                <a:spcPts val="0"/>
              </a:spcAft>
            </a:pPr>
            <a:r>
              <a:rPr lang="en-CA" sz="1350" b="1" u="none" dirty="0">
                <a:solidFill>
                  <a:srgbClr val="000000"/>
                </a:solidFill>
                <a:latin typeface="Calibri" panose="020F0502020204030204" pitchFamily="34" charset="0"/>
                <a:ea typeface="Times New Roman" panose="02020603050405020304" pitchFamily="18" charset="0"/>
              </a:rPr>
              <a:t>Data reporting:</a:t>
            </a:r>
            <a:r>
              <a:rPr lang="en-CA" sz="1350" u="none" dirty="0">
                <a:solidFill>
                  <a:srgbClr val="000000"/>
                </a:solidFill>
                <a:latin typeface="Calibri" panose="020F0502020204030204" pitchFamily="34" charset="0"/>
                <a:ea typeface="Times New Roman" panose="02020603050405020304" pitchFamily="18" charset="0"/>
              </a:rPr>
              <a:t> Sites are required to submit minimum data elements requested on a regular basis (e.g. weekly reporting of volumes). </a:t>
            </a:r>
            <a:endParaRPr lang="en-CA" sz="1350" u="none" dirty="0">
              <a:solidFill>
                <a:srgbClr val="000000"/>
              </a:solidFill>
              <a:latin typeface="Calibri" panose="020F0502020204030204" pitchFamily="34" charset="0"/>
              <a:ea typeface="Calibri" panose="020F0502020204030204" pitchFamily="34" charset="0"/>
            </a:endParaRPr>
          </a:p>
        </p:txBody>
      </p:sp>
      <p:pic>
        <p:nvPicPr>
          <p:cNvPr id="9" name="Graphic 8" descr="Bar chart RTL">
            <a:extLst>
              <a:ext uri="{FF2B5EF4-FFF2-40B4-BE49-F238E27FC236}">
                <a16:creationId xmlns:a16="http://schemas.microsoft.com/office/drawing/2014/main" id="{C15760CF-C218-4542-8F48-D64B328293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197" y="4004679"/>
            <a:ext cx="648645" cy="648645"/>
          </a:xfrm>
          <a:prstGeom prst="rect">
            <a:avLst/>
          </a:prstGeom>
        </p:spPr>
      </p:pic>
      <p:pic>
        <p:nvPicPr>
          <p:cNvPr id="25" name="Picture 24">
            <a:extLst>
              <a:ext uri="{FF2B5EF4-FFF2-40B4-BE49-F238E27FC236}">
                <a16:creationId xmlns:a16="http://schemas.microsoft.com/office/drawing/2014/main" id="{037E3A29-9836-4333-99FD-0CF7ED78375F}"/>
              </a:ext>
            </a:extLst>
          </p:cNvPr>
          <p:cNvPicPr>
            <a:picLocks noChangeAspect="1"/>
          </p:cNvPicPr>
          <p:nvPr/>
        </p:nvPicPr>
        <p:blipFill>
          <a:blip r:embed="rId10">
            <a:duotone>
              <a:srgbClr val="2D2D8A">
                <a:shade val="45000"/>
                <a:satMod val="135000"/>
              </a:srgbClr>
              <a:prstClr val="white"/>
            </a:duotone>
          </a:blip>
          <a:stretch>
            <a:fillRect/>
          </a:stretch>
        </p:blipFill>
        <p:spPr>
          <a:xfrm>
            <a:off x="733699" y="755163"/>
            <a:ext cx="453887" cy="667814"/>
          </a:xfrm>
          <a:prstGeom prst="rect">
            <a:avLst/>
          </a:prstGeom>
        </p:spPr>
      </p:pic>
      <p:pic>
        <p:nvPicPr>
          <p:cNvPr id="26" name="Picture 25">
            <a:extLst>
              <a:ext uri="{FF2B5EF4-FFF2-40B4-BE49-F238E27FC236}">
                <a16:creationId xmlns:a16="http://schemas.microsoft.com/office/drawing/2014/main" id="{55ED577A-9395-4EDC-81A0-44AD2762CBFA}"/>
              </a:ext>
            </a:extLst>
          </p:cNvPr>
          <p:cNvPicPr>
            <a:picLocks noChangeAspect="1"/>
          </p:cNvPicPr>
          <p:nvPr/>
        </p:nvPicPr>
        <p:blipFill>
          <a:blip r:embed="rId11">
            <a:duotone>
              <a:srgbClr val="2D2D8A">
                <a:shade val="45000"/>
                <a:satMod val="135000"/>
              </a:srgbClr>
              <a:prstClr val="white"/>
            </a:duotone>
          </a:blip>
          <a:stretch>
            <a:fillRect/>
          </a:stretch>
        </p:blipFill>
        <p:spPr>
          <a:xfrm>
            <a:off x="658197" y="1611757"/>
            <a:ext cx="530376" cy="603680"/>
          </a:xfrm>
          <a:prstGeom prst="rect">
            <a:avLst/>
          </a:prstGeom>
        </p:spPr>
      </p:pic>
      <p:pic>
        <p:nvPicPr>
          <p:cNvPr id="27" name="Picture 26">
            <a:extLst>
              <a:ext uri="{FF2B5EF4-FFF2-40B4-BE49-F238E27FC236}">
                <a16:creationId xmlns:a16="http://schemas.microsoft.com/office/drawing/2014/main" id="{8F320FD3-AB7C-437F-A4F0-DB17F136682F}"/>
              </a:ext>
            </a:extLst>
          </p:cNvPr>
          <p:cNvPicPr>
            <a:picLocks noChangeAspect="1"/>
          </p:cNvPicPr>
          <p:nvPr/>
        </p:nvPicPr>
        <p:blipFill>
          <a:blip r:embed="rId12">
            <a:duotone>
              <a:srgbClr val="333399">
                <a:shade val="45000"/>
                <a:satMod val="135000"/>
              </a:srgbClr>
              <a:prstClr val="white"/>
            </a:duotone>
          </a:blip>
          <a:stretch>
            <a:fillRect/>
          </a:stretch>
        </p:blipFill>
        <p:spPr>
          <a:xfrm>
            <a:off x="733699" y="2461035"/>
            <a:ext cx="639092" cy="467029"/>
          </a:xfrm>
          <a:prstGeom prst="rect">
            <a:avLst/>
          </a:prstGeom>
        </p:spPr>
      </p:pic>
      <p:pic>
        <p:nvPicPr>
          <p:cNvPr id="28" name="Picture 27">
            <a:extLst>
              <a:ext uri="{FF2B5EF4-FFF2-40B4-BE49-F238E27FC236}">
                <a16:creationId xmlns:a16="http://schemas.microsoft.com/office/drawing/2014/main" id="{7A0031E2-AD43-42F3-B442-81FC39983603}"/>
              </a:ext>
            </a:extLst>
          </p:cNvPr>
          <p:cNvPicPr>
            <a:picLocks noChangeAspect="1"/>
          </p:cNvPicPr>
          <p:nvPr/>
        </p:nvPicPr>
        <p:blipFill>
          <a:blip r:embed="rId13">
            <a:duotone>
              <a:srgbClr val="2D2D8A">
                <a:shade val="45000"/>
                <a:satMod val="135000"/>
              </a:srgbClr>
              <a:prstClr val="white"/>
            </a:duotone>
          </a:blip>
          <a:stretch>
            <a:fillRect/>
          </a:stretch>
        </p:blipFill>
        <p:spPr>
          <a:xfrm>
            <a:off x="753972" y="3167518"/>
            <a:ext cx="433614" cy="568109"/>
          </a:xfrm>
          <a:prstGeom prst="rect">
            <a:avLst/>
          </a:prstGeom>
        </p:spPr>
      </p:pic>
    </p:spTree>
    <p:extLst>
      <p:ext uri="{BB962C8B-B14F-4D97-AF65-F5344CB8AC3E}">
        <p14:creationId xmlns:p14="http://schemas.microsoft.com/office/powerpoint/2010/main" val="192907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92B5B-F36C-4952-B685-46EC56ECB09D}"/>
              </a:ext>
            </a:extLst>
          </p:cNvPr>
          <p:cNvSpPr>
            <a:spLocks noGrp="1"/>
          </p:cNvSpPr>
          <p:nvPr>
            <p:ph type="title"/>
          </p:nvPr>
        </p:nvSpPr>
        <p:spPr/>
        <p:txBody>
          <a:bodyPr/>
          <a:lstStyle/>
          <a:p>
            <a:r>
              <a:rPr lang="en-US" dirty="0">
                <a:solidFill>
                  <a:srgbClr val="007BC1"/>
                </a:solidFill>
              </a:rPr>
              <a:t>Antigen tests </a:t>
            </a:r>
          </a:p>
        </p:txBody>
      </p:sp>
      <p:sp>
        <p:nvSpPr>
          <p:cNvPr id="3" name="Content Placeholder 2">
            <a:extLst>
              <a:ext uri="{FF2B5EF4-FFF2-40B4-BE49-F238E27FC236}">
                <a16:creationId xmlns:a16="http://schemas.microsoft.com/office/drawing/2014/main" id="{3E6870E8-5980-4CBE-A190-F5D89EE9B50C}"/>
              </a:ext>
            </a:extLst>
          </p:cNvPr>
          <p:cNvSpPr>
            <a:spLocks noGrp="1"/>
          </p:cNvSpPr>
          <p:nvPr>
            <p:ph idx="1"/>
          </p:nvPr>
        </p:nvSpPr>
        <p:spPr>
          <a:xfrm>
            <a:off x="457200" y="1275606"/>
            <a:ext cx="5210355" cy="3186354"/>
          </a:xfrm>
        </p:spPr>
        <p:txBody>
          <a:bodyPr/>
          <a:lstStyle/>
          <a:p>
            <a:r>
              <a:rPr lang="en-US" sz="2000" dirty="0"/>
              <a:t>There are different types of antigen tests in scope (e.g. </a:t>
            </a:r>
            <a:r>
              <a:rPr lang="en-US" sz="2000" dirty="0" err="1"/>
              <a:t>Panbio</a:t>
            </a:r>
            <a:r>
              <a:rPr lang="en-US" sz="2000" dirty="0"/>
              <a:t> and BD </a:t>
            </a:r>
            <a:r>
              <a:rPr lang="en-US" sz="2000" dirty="0" err="1"/>
              <a:t>Veritor</a:t>
            </a:r>
            <a:r>
              <a:rPr lang="en-US" sz="2000" dirty="0"/>
              <a:t>)</a:t>
            </a:r>
          </a:p>
          <a:p>
            <a:r>
              <a:rPr lang="en-US" sz="2000" dirty="0"/>
              <a:t>The distribution of type of tests will be determined by many factors, including provincial supply</a:t>
            </a:r>
          </a:p>
          <a:p>
            <a:r>
              <a:rPr lang="en-US" sz="2000" dirty="0"/>
              <a:t>Sites will be told which test they are receiving, so they can ensure staff are properly trained</a:t>
            </a:r>
          </a:p>
        </p:txBody>
      </p:sp>
      <p:sp>
        <p:nvSpPr>
          <p:cNvPr id="4" name="Rectangle 3">
            <a:extLst>
              <a:ext uri="{FF2B5EF4-FFF2-40B4-BE49-F238E27FC236}">
                <a16:creationId xmlns:a16="http://schemas.microsoft.com/office/drawing/2014/main" id="{91150261-B907-49DB-88CC-CB565EC390F2}"/>
              </a:ext>
            </a:extLst>
          </p:cNvPr>
          <p:cNvSpPr/>
          <p:nvPr/>
        </p:nvSpPr>
        <p:spPr bwMode="auto">
          <a:xfrm>
            <a:off x="5667555" y="1232922"/>
            <a:ext cx="3226279" cy="2677656"/>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r>
              <a:rPr lang="en-US" sz="1600" b="1" u="none" dirty="0">
                <a:latin typeface="Calibri" panose="020F0502020204030204" pitchFamily="34" charset="0"/>
                <a:ea typeface="ＭＳ Ｐゴシック" pitchFamily="68" charset="-128"/>
                <a:cs typeface="Calibri" panose="020F0502020204030204" pitchFamily="34" charset="0"/>
              </a:rPr>
              <a:t>Antigen tests have the same:</a:t>
            </a:r>
          </a:p>
          <a:p>
            <a:pPr marL="285750" marR="0" indent="-285750" algn="l" defTabSz="457200" rtl="0" eaLnBrk="1" fontAlgn="base" latinLnBrk="0" hangingPunct="1">
              <a:lnSpc>
                <a:spcPct val="100000"/>
              </a:lnSpc>
              <a:spcBef>
                <a:spcPct val="50000"/>
              </a:spcBef>
              <a:spcAft>
                <a:spcPct val="0"/>
              </a:spcAft>
              <a:buClrTx/>
              <a:buSzTx/>
              <a:buFont typeface="Wingdings" panose="05000000000000000000" pitchFamily="2" charset="2"/>
              <a:buChar char="ü"/>
              <a:tabLst/>
            </a:pPr>
            <a:r>
              <a:rPr lang="en-US" sz="1600" u="none" dirty="0">
                <a:latin typeface="Calibri" panose="020F0502020204030204" pitchFamily="34" charset="0"/>
                <a:ea typeface="ＭＳ Ｐゴシック" pitchFamily="68" charset="-128"/>
                <a:cs typeface="Calibri" panose="020F0502020204030204" pitchFamily="34" charset="0"/>
              </a:rPr>
              <a:t>Clinical guidance </a:t>
            </a:r>
          </a:p>
          <a:p>
            <a:pPr marL="285750" marR="0" indent="-285750" algn="l" defTabSz="457200" rtl="0" eaLnBrk="1" fontAlgn="base" latinLnBrk="0" hangingPunct="1">
              <a:lnSpc>
                <a:spcPct val="100000"/>
              </a:lnSpc>
              <a:spcBef>
                <a:spcPct val="50000"/>
              </a:spcBef>
              <a:spcAft>
                <a:spcPct val="0"/>
              </a:spcAft>
              <a:buClrTx/>
              <a:buSzTx/>
              <a:buFont typeface="Wingdings" panose="05000000000000000000" pitchFamily="2" charset="2"/>
              <a:buChar char="ü"/>
              <a:tabLst/>
            </a:pPr>
            <a:r>
              <a:rPr lang="en-US" sz="1600" u="none" dirty="0">
                <a:latin typeface="Calibri" panose="020F0502020204030204" pitchFamily="34" charset="0"/>
                <a:ea typeface="ＭＳ Ｐゴシック" pitchFamily="68" charset="-128"/>
                <a:cs typeface="Calibri" panose="020F0502020204030204" pitchFamily="34" charset="0"/>
              </a:rPr>
              <a:t>Data reporting requirements </a:t>
            </a:r>
          </a:p>
          <a:p>
            <a:pPr marL="285750" marR="0" indent="-285750" algn="l" defTabSz="457200" rtl="0" eaLnBrk="1" fontAlgn="base" latinLnBrk="0" hangingPunct="1">
              <a:lnSpc>
                <a:spcPct val="100000"/>
              </a:lnSpc>
              <a:spcBef>
                <a:spcPct val="50000"/>
              </a:spcBef>
              <a:spcAft>
                <a:spcPct val="0"/>
              </a:spcAft>
              <a:buClrTx/>
              <a:buSzTx/>
              <a:buFont typeface="Wingdings" panose="05000000000000000000" pitchFamily="2" charset="2"/>
              <a:buChar char="ü"/>
              <a:tabLst/>
            </a:pP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68" charset="-128"/>
                <a:cs typeface="Calibri" panose="020F0502020204030204" pitchFamily="34" charset="0"/>
              </a:rPr>
              <a:t>Staff</a:t>
            </a:r>
            <a:r>
              <a:rPr lang="en-US" sz="1600" u="none" dirty="0">
                <a:latin typeface="Calibri" panose="020F0502020204030204" pitchFamily="34" charset="0"/>
                <a:ea typeface="ＭＳ Ｐゴシック" pitchFamily="68" charset="-128"/>
                <a:cs typeface="Calibri" panose="020F0502020204030204" pitchFamily="34" charset="0"/>
              </a:rPr>
              <a:t>ing requirements </a:t>
            </a:r>
          </a:p>
          <a:p>
            <a:pPr marL="285750" marR="0" indent="-285750" algn="l" defTabSz="457200" rtl="0" eaLnBrk="1" fontAlgn="base" latinLnBrk="0" hangingPunct="1">
              <a:lnSpc>
                <a:spcPct val="100000"/>
              </a:lnSpc>
              <a:spcBef>
                <a:spcPct val="50000"/>
              </a:spcBef>
              <a:spcAft>
                <a:spcPct val="0"/>
              </a:spcAft>
              <a:buClrTx/>
              <a:buSzTx/>
              <a:buFont typeface="Wingdings" panose="05000000000000000000" pitchFamily="2" charset="2"/>
              <a:buChar char="ü"/>
              <a:tabLst/>
            </a:pPr>
            <a:r>
              <a:rPr lang="en-US" sz="1600" u="none" dirty="0">
                <a:latin typeface="Calibri" panose="020F0502020204030204" pitchFamily="34" charset="0"/>
                <a:ea typeface="ＭＳ Ｐゴシック" pitchFamily="68" charset="-128"/>
                <a:cs typeface="Calibri" panose="020F0502020204030204" pitchFamily="34" charset="0"/>
              </a:rPr>
              <a:t>Quality best practices </a:t>
            </a:r>
          </a:p>
          <a:p>
            <a:pPr marR="0" algn="l" defTabSz="457200" rtl="0" eaLnBrk="1" fontAlgn="base" latinLnBrk="0" hangingPunct="1">
              <a:lnSpc>
                <a:spcPct val="100000"/>
              </a:lnSpc>
              <a:spcBef>
                <a:spcPct val="50000"/>
              </a:spcBef>
              <a:spcAft>
                <a:spcPct val="0"/>
              </a:spcAft>
              <a:buClrTx/>
              <a:buSzTx/>
              <a:tabLst/>
            </a:pPr>
            <a:r>
              <a:rPr kumimoji="0" lang="en-US" sz="1600" b="0" i="0" u="none" strike="noStrike" cap="none" normalizeH="0" baseline="0" dirty="0" err="1">
                <a:ln>
                  <a:noFill/>
                </a:ln>
                <a:solidFill>
                  <a:schemeClr val="tx1"/>
                </a:solidFill>
                <a:effectLst/>
                <a:latin typeface="Calibri" panose="020F0502020204030204" pitchFamily="34" charset="0"/>
                <a:ea typeface="ＭＳ Ｐゴシック" pitchFamily="68" charset="-128"/>
                <a:cs typeface="Calibri" panose="020F0502020204030204" pitchFamily="34" charset="0"/>
              </a:rPr>
              <a:t>Panbio</a:t>
            </a:r>
            <a:r>
              <a:rPr kumimoji="0" lang="en-US" sz="1600" b="0" i="0" u="none" strike="noStrike" cap="none" normalizeH="0" baseline="0" dirty="0">
                <a:ln>
                  <a:noFill/>
                </a:ln>
                <a:solidFill>
                  <a:schemeClr val="tx1"/>
                </a:solidFill>
                <a:effectLst/>
                <a:latin typeface="Calibri" panose="020F0502020204030204" pitchFamily="34" charset="0"/>
                <a:ea typeface="ＭＳ Ｐゴシック" pitchFamily="68" charset="-128"/>
                <a:cs typeface="Calibri" panose="020F0502020204030204" pitchFamily="34" charset="0"/>
              </a:rPr>
              <a:t> and BD have </a:t>
            </a:r>
            <a:r>
              <a:rPr kumimoji="0" lang="en-US" sz="1600" b="0" i="0" u="none" strike="noStrike" cap="none" normalizeH="0" baseline="0" dirty="0">
                <a:ln>
                  <a:noFill/>
                </a:ln>
                <a:effectLst/>
                <a:latin typeface="Calibri" panose="020F0502020204030204" pitchFamily="34" charset="0"/>
                <a:ea typeface="ＭＳ Ｐゴシック" pitchFamily="68" charset="-128"/>
                <a:cs typeface="Calibri" panose="020F0502020204030204" pitchFamily="34" charset="0"/>
              </a:rPr>
              <a:t>very similar workflows, staffing requirements and equipment needs</a:t>
            </a:r>
          </a:p>
        </p:txBody>
      </p:sp>
    </p:spTree>
    <p:extLst>
      <p:ext uri="{BB962C8B-B14F-4D97-AF65-F5344CB8AC3E}">
        <p14:creationId xmlns:p14="http://schemas.microsoft.com/office/powerpoint/2010/main" val="75578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E8C1B1B-9684-4F8C-AC9D-FA34703F57F1}"/>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6152" name="think-cell Slide" r:id="rId6" imgW="473" imgH="473" progId="TCLayout.ActiveDocument.1">
                  <p:embed/>
                </p:oleObj>
              </mc:Choice>
              <mc:Fallback>
                <p:oleObj name="think-cell Slide" r:id="rId6" imgW="473" imgH="473" progId="TCLayout.ActiveDocument.1">
                  <p:embed/>
                  <p:pic>
                    <p:nvPicPr>
                      <p:cNvPr id="6" name="Object 5" hidden="1">
                        <a:extLst>
                          <a:ext uri="{FF2B5EF4-FFF2-40B4-BE49-F238E27FC236}">
                            <a16:creationId xmlns:a16="http://schemas.microsoft.com/office/drawing/2014/main" id="{5E8C1B1B-9684-4F8C-AC9D-FA34703F57F1}"/>
                          </a:ext>
                        </a:extLst>
                      </p:cNvPr>
                      <p:cNvPicPr/>
                      <p:nvPr/>
                    </p:nvPicPr>
                    <p:blipFill>
                      <a:blip r:embed="rId7"/>
                      <a:stretch>
                        <a:fillRect/>
                      </a:stretch>
                    </p:blipFill>
                    <p:spPr>
                      <a:xfrm>
                        <a:off x="1191" y="1191"/>
                        <a:ext cx="1191"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518762-DA80-4A2F-ACB9-1148F3FF81E8}"/>
              </a:ext>
            </a:extLst>
          </p:cNvPr>
          <p:cNvSpPr/>
          <p:nvPr>
            <p:custDataLst>
              <p:tags r:id="rId3"/>
            </p:custDataLst>
          </p:nvPr>
        </p:nvSpPr>
        <p:spPr bwMode="auto">
          <a:xfrm>
            <a:off x="0" y="0"/>
            <a:ext cx="119063" cy="119063"/>
          </a:xfrm>
          <a:prstGeom prst="rect">
            <a:avLst/>
          </a:prstGeom>
          <a:solidFill>
            <a:srgbClr val="FFFF00"/>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defTabSz="342900">
              <a:spcBef>
                <a:spcPct val="50000"/>
              </a:spcBef>
            </a:pPr>
            <a:endParaRPr lang="en-US" sz="2400" b="1">
              <a:latin typeface="Calibri" panose="020F0502020204030204"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a16="http://schemas.microsoft.com/office/drawing/2014/main" id="{1E38768D-27D1-4617-A355-8ABA81C5463F}"/>
              </a:ext>
            </a:extLst>
          </p:cNvPr>
          <p:cNvSpPr/>
          <p:nvPr/>
        </p:nvSpPr>
        <p:spPr>
          <a:xfrm>
            <a:off x="4481110" y="2433251"/>
            <a:ext cx="218330" cy="253916"/>
          </a:xfrm>
          <a:prstGeom prst="rect">
            <a:avLst/>
          </a:prstGeom>
        </p:spPr>
        <p:txBody>
          <a:bodyPr wrap="none">
            <a:spAutoFit/>
          </a:bodyPr>
          <a:lstStyle/>
          <a:p>
            <a:r>
              <a:rPr lang="en-US" sz="1050">
                <a:solidFill>
                  <a:srgbClr val="000000"/>
                </a:solidFill>
                <a:latin typeface="Times New Roman" panose="02020603050405020304" pitchFamily="18" charset="0"/>
              </a:rPr>
              <a:t> </a:t>
            </a:r>
            <a:endParaRPr lang="en-US" sz="1050"/>
          </a:p>
        </p:txBody>
      </p:sp>
      <p:sp>
        <p:nvSpPr>
          <p:cNvPr id="14" name="Title 1">
            <a:extLst>
              <a:ext uri="{FF2B5EF4-FFF2-40B4-BE49-F238E27FC236}">
                <a16:creationId xmlns:a16="http://schemas.microsoft.com/office/drawing/2014/main" id="{5DD427A3-F602-43C9-A4C0-A24B647C4087}"/>
              </a:ext>
            </a:extLst>
          </p:cNvPr>
          <p:cNvSpPr>
            <a:spLocks noGrp="1"/>
          </p:cNvSpPr>
          <p:nvPr>
            <p:ph type="title"/>
          </p:nvPr>
        </p:nvSpPr>
        <p:spPr>
          <a:xfrm>
            <a:off x="541290" y="295777"/>
            <a:ext cx="8400449" cy="453695"/>
          </a:xfrm>
        </p:spPr>
        <p:txBody>
          <a:bodyPr anchor="t"/>
          <a:lstStyle/>
          <a:p>
            <a:r>
              <a:rPr lang="en-US" sz="2800" dirty="0">
                <a:solidFill>
                  <a:srgbClr val="047BC1"/>
                </a:solidFill>
              </a:rPr>
              <a:t>Antigen Rapid Testing Modalities </a:t>
            </a:r>
            <a:endParaRPr lang="en-US" sz="2800" baseline="30000" dirty="0">
              <a:solidFill>
                <a:srgbClr val="047BC1"/>
              </a:solidFill>
            </a:endParaRPr>
          </a:p>
        </p:txBody>
      </p:sp>
      <p:sp>
        <p:nvSpPr>
          <p:cNvPr id="4" name="TextBox 3">
            <a:extLst>
              <a:ext uri="{FF2B5EF4-FFF2-40B4-BE49-F238E27FC236}">
                <a16:creationId xmlns:a16="http://schemas.microsoft.com/office/drawing/2014/main" id="{5D2FC04F-951E-4BEC-AAEA-A2B0A1C68CCB}"/>
              </a:ext>
            </a:extLst>
          </p:cNvPr>
          <p:cNvSpPr txBox="1"/>
          <p:nvPr/>
        </p:nvSpPr>
        <p:spPr>
          <a:xfrm>
            <a:off x="3961310" y="4778592"/>
            <a:ext cx="3773391" cy="338554"/>
          </a:xfrm>
          <a:prstGeom prst="rect">
            <a:avLst/>
          </a:prstGeom>
          <a:noFill/>
        </p:spPr>
        <p:txBody>
          <a:bodyPr wrap="square" rtlCol="0">
            <a:spAutoFit/>
          </a:bodyPr>
          <a:lstStyle/>
          <a:p>
            <a:pPr algn="l"/>
            <a:r>
              <a:rPr lang="en-US" sz="800" u="none" kern="0" dirty="0">
                <a:solidFill>
                  <a:srgbClr val="000000"/>
                </a:solidFill>
                <a:latin typeface="Calibri" panose="020F0502020204030204" pitchFamily="34" charset="0"/>
                <a:cs typeface="Calibri" panose="020F0502020204030204" pitchFamily="34" charset="0"/>
              </a:rPr>
              <a:t>*Manufacturer reported results</a:t>
            </a:r>
          </a:p>
          <a:p>
            <a:pPr algn="l"/>
            <a:r>
              <a:rPr lang="en-US" sz="800" u="none" kern="0" baseline="30000" dirty="0">
                <a:solidFill>
                  <a:srgbClr val="000000"/>
                </a:solidFill>
                <a:latin typeface="Calibri" panose="020F0502020204030204" pitchFamily="34" charset="0"/>
                <a:cs typeface="Calibri" panose="020F0502020204030204" pitchFamily="34" charset="0"/>
              </a:rPr>
              <a:t>+</a:t>
            </a:r>
            <a:r>
              <a:rPr lang="en-US" sz="800" u="none" kern="0" dirty="0">
                <a:solidFill>
                  <a:srgbClr val="000000"/>
                </a:solidFill>
                <a:latin typeface="Calibri" panose="020F0502020204030204" pitchFamily="34" charset="0"/>
                <a:cs typeface="Calibri" panose="020F0502020204030204" pitchFamily="34" charset="0"/>
              </a:rPr>
              <a:t> PHO has reported sensitivity ranging from 25-65% for asymptomatic use </a:t>
            </a:r>
          </a:p>
        </p:txBody>
      </p:sp>
      <p:graphicFrame>
        <p:nvGraphicFramePr>
          <p:cNvPr id="9" name="Table 8">
            <a:extLst>
              <a:ext uri="{FF2B5EF4-FFF2-40B4-BE49-F238E27FC236}">
                <a16:creationId xmlns:a16="http://schemas.microsoft.com/office/drawing/2014/main" id="{97EA0E5D-0863-4BD2-8025-BFDD47BDA5D8}"/>
              </a:ext>
            </a:extLst>
          </p:cNvPr>
          <p:cNvGraphicFramePr>
            <a:graphicFrameLocks noGrp="1"/>
          </p:cNvGraphicFramePr>
          <p:nvPr>
            <p:extLst>
              <p:ext uri="{D42A27DB-BD31-4B8C-83A1-F6EECF244321}">
                <p14:modId xmlns:p14="http://schemas.microsoft.com/office/powerpoint/2010/main" val="3053887410"/>
              </p:ext>
            </p:extLst>
          </p:nvPr>
        </p:nvGraphicFramePr>
        <p:xfrm>
          <a:off x="1266408" y="2127909"/>
          <a:ext cx="6429404" cy="2559030"/>
        </p:xfrm>
        <a:graphic>
          <a:graphicData uri="http://schemas.openxmlformats.org/drawingml/2006/table">
            <a:tbl>
              <a:tblPr firstRow="1" bandRow="1"/>
              <a:tblGrid>
                <a:gridCol w="1220480">
                  <a:extLst>
                    <a:ext uri="{9D8B030D-6E8A-4147-A177-3AD203B41FA5}">
                      <a16:colId xmlns:a16="http://schemas.microsoft.com/office/drawing/2014/main" val="2365734839"/>
                    </a:ext>
                  </a:extLst>
                </a:gridCol>
                <a:gridCol w="2604462">
                  <a:extLst>
                    <a:ext uri="{9D8B030D-6E8A-4147-A177-3AD203B41FA5}">
                      <a16:colId xmlns:a16="http://schemas.microsoft.com/office/drawing/2014/main" val="2233947848"/>
                    </a:ext>
                  </a:extLst>
                </a:gridCol>
                <a:gridCol w="2604462">
                  <a:extLst>
                    <a:ext uri="{9D8B030D-6E8A-4147-A177-3AD203B41FA5}">
                      <a16:colId xmlns:a16="http://schemas.microsoft.com/office/drawing/2014/main" val="20004"/>
                    </a:ext>
                  </a:extLst>
                </a:gridCol>
              </a:tblGrid>
              <a:tr h="314262">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endParaRPr lang="en-US" sz="1800" dirty="0"/>
                    </a:p>
                  </a:txBody>
                  <a:tcPr marL="68580" marR="68580" marT="34290" marB="34290" anchor="ctr">
                    <a:lnL w="12700" cmpd="sng">
                      <a:noFill/>
                    </a:lnL>
                    <a:lnR w="38100" cap="flat" cmpd="sng" algn="ctr">
                      <a:solidFill>
                        <a:srgbClr val="FFFFFF"/>
                      </a:solid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b="1" kern="1200">
                          <a:solidFill>
                            <a:schemeClr val="lt1"/>
                          </a:solidFill>
                          <a:latin typeface="Arial"/>
                        </a:defRPr>
                      </a:lvl1pPr>
                      <a:lvl2pPr marL="609585" algn="l" defTabSz="1219170" rtl="0" eaLnBrk="1" latinLnBrk="0" hangingPunct="1">
                        <a:defRPr sz="2400" b="1" kern="1200">
                          <a:solidFill>
                            <a:schemeClr val="lt1"/>
                          </a:solidFill>
                          <a:latin typeface="Arial"/>
                        </a:defRPr>
                      </a:lvl2pPr>
                      <a:lvl3pPr marL="1219170" algn="l" defTabSz="1219170" rtl="0" eaLnBrk="1" latinLnBrk="0" hangingPunct="1">
                        <a:defRPr sz="2400" b="1" kern="1200">
                          <a:solidFill>
                            <a:schemeClr val="lt1"/>
                          </a:solidFill>
                          <a:latin typeface="Arial"/>
                        </a:defRPr>
                      </a:lvl3pPr>
                      <a:lvl4pPr marL="1828754" algn="l" defTabSz="1219170" rtl="0" eaLnBrk="1" latinLnBrk="0" hangingPunct="1">
                        <a:defRPr sz="2400" b="1" kern="1200">
                          <a:solidFill>
                            <a:schemeClr val="lt1"/>
                          </a:solidFill>
                          <a:latin typeface="Arial"/>
                        </a:defRPr>
                      </a:lvl4pPr>
                      <a:lvl5pPr marL="2438339" algn="l" defTabSz="1219170" rtl="0" eaLnBrk="1" latinLnBrk="0" hangingPunct="1">
                        <a:defRPr sz="2400" b="1" kern="1200">
                          <a:solidFill>
                            <a:schemeClr val="lt1"/>
                          </a:solidFill>
                          <a:latin typeface="Arial"/>
                        </a:defRPr>
                      </a:lvl5pPr>
                      <a:lvl6pPr marL="3047924" algn="l" defTabSz="1219170" rtl="0" eaLnBrk="1" latinLnBrk="0" hangingPunct="1">
                        <a:defRPr sz="2400" b="1" kern="1200">
                          <a:solidFill>
                            <a:schemeClr val="lt1"/>
                          </a:solidFill>
                          <a:latin typeface="Arial"/>
                        </a:defRPr>
                      </a:lvl6pPr>
                      <a:lvl7pPr marL="3657509" algn="l" defTabSz="1219170" rtl="0" eaLnBrk="1" latinLnBrk="0" hangingPunct="1">
                        <a:defRPr sz="2400" b="1" kern="1200">
                          <a:solidFill>
                            <a:schemeClr val="lt1"/>
                          </a:solidFill>
                          <a:latin typeface="Arial"/>
                        </a:defRPr>
                      </a:lvl7pPr>
                      <a:lvl8pPr marL="4267093" algn="l" defTabSz="1219170" rtl="0" eaLnBrk="1" latinLnBrk="0" hangingPunct="1">
                        <a:defRPr sz="2400" b="1" kern="1200">
                          <a:solidFill>
                            <a:schemeClr val="lt1"/>
                          </a:solidFill>
                          <a:latin typeface="Arial"/>
                        </a:defRPr>
                      </a:lvl8pPr>
                      <a:lvl9pPr marL="4876678" algn="l" defTabSz="1219170" rtl="0" eaLnBrk="1" latinLnBrk="0" hangingPunct="1">
                        <a:defRPr sz="2400" b="1" kern="1200">
                          <a:solidFill>
                            <a:schemeClr val="lt1"/>
                          </a:solidFill>
                          <a:latin typeface="Aria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Abbot </a:t>
                      </a:r>
                      <a:r>
                        <a:rPr lang="en-US" sz="1200" b="1" dirty="0" err="1">
                          <a:latin typeface="Calibri" panose="020F0502020204030204" pitchFamily="34" charset="0"/>
                          <a:cs typeface="Calibri" panose="020F0502020204030204" pitchFamily="34" charset="0"/>
                        </a:rPr>
                        <a:t>Panbio</a:t>
                      </a:r>
                      <a:r>
                        <a:rPr lang="en-US" sz="1200" b="1" baseline="30000" dirty="0" err="1">
                          <a:latin typeface="Calibri" panose="020F0502020204030204" pitchFamily="34" charset="0"/>
                          <a:cs typeface="Calibri" panose="020F0502020204030204" pitchFamily="34" charset="0"/>
                        </a:rPr>
                        <a:t>TM</a:t>
                      </a:r>
                      <a:endParaRPr lang="en-US" sz="1200" b="1" baseline="30000" dirty="0">
                        <a:latin typeface="Calibri" panose="020F0502020204030204" pitchFamily="34" charset="0"/>
                        <a:cs typeface="Calibri" panose="020F0502020204030204" pitchFamily="34" charset="0"/>
                      </a:endParaRP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Calibri" panose="020F0502020204030204" pitchFamily="34" charset="0"/>
                          <a:cs typeface="Calibri" panose="020F0502020204030204" pitchFamily="34" charset="0"/>
                        </a:rPr>
                        <a:t>BD </a:t>
                      </a:r>
                      <a:r>
                        <a:rPr lang="en-US" sz="1200" b="1" dirty="0" err="1">
                          <a:solidFill>
                            <a:schemeClr val="bg1"/>
                          </a:solidFill>
                          <a:latin typeface="Calibri" panose="020F0502020204030204" pitchFamily="34" charset="0"/>
                          <a:cs typeface="Calibri" panose="020F0502020204030204" pitchFamily="34" charset="0"/>
                        </a:rPr>
                        <a:t>Veritor</a:t>
                      </a:r>
                      <a:r>
                        <a:rPr lang="en-US" sz="1200" b="1" baseline="30000" dirty="0" err="1">
                          <a:solidFill>
                            <a:schemeClr val="bg1"/>
                          </a:solidFill>
                          <a:latin typeface="Calibri" panose="020F0502020204030204" pitchFamily="34" charset="0"/>
                          <a:cs typeface="Calibri" panose="020F0502020204030204" pitchFamily="34" charset="0"/>
                        </a:rPr>
                        <a:t>TM</a:t>
                      </a:r>
                      <a:r>
                        <a:rPr lang="en-US" sz="1200" b="1" dirty="0">
                          <a:solidFill>
                            <a:schemeClr val="bg1"/>
                          </a:solidFill>
                          <a:latin typeface="Calibri" panose="020F0502020204030204" pitchFamily="34" charset="0"/>
                          <a:cs typeface="Calibri" panose="020F0502020204030204" pitchFamily="34" charset="0"/>
                        </a:rPr>
                        <a:t> </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365873478"/>
                  </a:ext>
                </a:extLst>
              </a:tr>
              <a:tr h="867390">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endParaRPr lang="en-US" sz="1100" b="1" dirty="0">
                        <a:solidFill>
                          <a:schemeClr val="bg1"/>
                        </a:solidFill>
                        <a:latin typeface="Calibri" panose="020F0502020204030204" pitchFamily="34" charset="0"/>
                        <a:cs typeface="Calibri" panose="020F0502020204030204" pitchFamily="34" charset="0"/>
                      </a:endParaRPr>
                    </a:p>
                  </a:txBody>
                  <a:tcPr marL="68580" marR="68580" marT="34290" marB="3429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endParaRPr lang="en-US" sz="900">
                        <a:latin typeface="Calibri" panose="020F0502020204030204" pitchFamily="34" charset="0"/>
                        <a:cs typeface="Calibri" panose="020F0502020204030204" pitchFamily="34" charset="0"/>
                      </a:endParaRPr>
                    </a:p>
                  </a:txBody>
                  <a:tcPr marL="68580" marR="68580" marT="34290" marB="34290">
                    <a:lnL w="9525" cap="flat" cmpd="sng" algn="ctr">
                      <a:no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latin typeface="Calibri" panose="020F0502020204030204" pitchFamily="34" charset="0"/>
                        <a:cs typeface="Calibri" panose="020F0502020204030204" pitchFamily="34" charset="0"/>
                      </a:endParaRP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100018"/>
                  </a:ext>
                </a:extLst>
              </a:tr>
              <a:tr h="216492">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100" b="1">
                          <a:solidFill>
                            <a:schemeClr val="bg1"/>
                          </a:solidFill>
                          <a:latin typeface="Calibri" panose="020F0502020204030204" pitchFamily="34" charset="0"/>
                          <a:cs typeface="Calibri" panose="020F0502020204030204" pitchFamily="34" charset="0"/>
                        </a:rPr>
                        <a:t>Type of Test</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Antigen testing for asymptomatic screening</a:t>
                      </a:r>
                    </a:p>
                  </a:txBody>
                  <a:tcPr marL="68580" marR="68580" marT="34290" marB="34290">
                    <a:lnL w="38100"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062794"/>
                  </a:ext>
                </a:extLst>
              </a:tr>
              <a:tr h="216492">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100" b="1">
                          <a:solidFill>
                            <a:schemeClr val="bg1"/>
                          </a:solidFill>
                          <a:latin typeface="Calibri" panose="020F0502020204030204" pitchFamily="34" charset="0"/>
                          <a:cs typeface="Calibri" panose="020F0502020204030204" pitchFamily="34" charset="0"/>
                        </a:rPr>
                        <a:t>Swab Type</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algn="ctr"/>
                      <a:r>
                        <a:rPr lang="en-US" sz="1100" dirty="0">
                          <a:latin typeface="Calibri" panose="020F0502020204030204" pitchFamily="34" charset="0"/>
                          <a:cs typeface="Calibri" panose="020F0502020204030204" pitchFamily="34" charset="0"/>
                        </a:rPr>
                        <a:t>Nasopharyngeal, deep nasal, throat + nares, nasal</a:t>
                      </a:r>
                      <a:endParaRPr lang="en-US" sz="1100" b="1" baseline="40000" dirty="0">
                        <a:latin typeface="Calibri" panose="020F0502020204030204" pitchFamily="34" charset="0"/>
                        <a:cs typeface="Calibri" panose="020F0502020204030204" pitchFamily="34" charset="0"/>
                      </a:endParaRPr>
                    </a:p>
                  </a:txBody>
                  <a:tcPr marL="68580" marR="68580" marT="34290" marB="34290">
                    <a:lnL w="38100" cap="flat" cmpd="sng" algn="ctr">
                      <a:solidFill>
                        <a:srgbClr val="FFFFFF"/>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latin typeface="Calibri" panose="020F0502020204030204" pitchFamily="34" charset="0"/>
                          <a:cs typeface="Calibri" panose="020F0502020204030204" pitchFamily="34" charset="0"/>
                        </a:rPr>
                        <a:t>Deep nasal, throat + nares, nasal</a:t>
                      </a:r>
                      <a:endParaRPr lang="en-US" sz="1100" b="1" baseline="40000" dirty="0">
                        <a:solidFill>
                          <a:schemeClr val="tx1"/>
                        </a:solidFill>
                        <a:latin typeface="Calibri" panose="020F0502020204030204" pitchFamily="34" charset="0"/>
                        <a:cs typeface="Calibri" panose="020F0502020204030204" pitchFamily="34" charset="0"/>
                      </a:endParaRP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2406070"/>
                  </a:ext>
                </a:extLst>
              </a:tr>
              <a:tr h="216492">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100" b="1">
                          <a:solidFill>
                            <a:schemeClr val="bg1"/>
                          </a:solidFill>
                          <a:latin typeface="Calibri" panose="020F0502020204030204" pitchFamily="34" charset="0"/>
                          <a:cs typeface="Calibri" panose="020F0502020204030204" pitchFamily="34" charset="0"/>
                        </a:rPr>
                        <a:t>Result TAT</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algn="ctr"/>
                      <a:r>
                        <a:rPr lang="en-US" sz="1100" dirty="0">
                          <a:latin typeface="Calibri" panose="020F0502020204030204" pitchFamily="34" charset="0"/>
                          <a:cs typeface="Calibri" panose="020F0502020204030204" pitchFamily="34" charset="0"/>
                        </a:rPr>
                        <a:t>15-20 mins</a:t>
                      </a:r>
                    </a:p>
                  </a:txBody>
                  <a:tcPr marL="68580" marR="68580" marT="34290" marB="34290">
                    <a:lnL w="38100" cap="flat" cmpd="sng" algn="ctr">
                      <a:solidFill>
                        <a:srgbClr val="FFFFFF"/>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Calibri" panose="020F0502020204030204" pitchFamily="34" charset="0"/>
                          <a:cs typeface="Calibri" panose="020F0502020204030204" pitchFamily="34" charset="0"/>
                        </a:rPr>
                        <a:t>15 mins</a:t>
                      </a: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5944439"/>
                  </a:ext>
                </a:extLst>
              </a:tr>
              <a:tr h="216492">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r>
                        <a:rPr lang="en-US" sz="1100" b="1" dirty="0">
                          <a:solidFill>
                            <a:schemeClr val="bg1"/>
                          </a:solidFill>
                          <a:latin typeface="Calibri" panose="020F0502020204030204" pitchFamily="34" charset="0"/>
                          <a:cs typeface="Calibri" panose="020F0502020204030204" pitchFamily="34" charset="0"/>
                        </a:rPr>
                        <a:t>Performance</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1219170" rtl="0" eaLnBrk="1" latinLnBrk="0" hangingPunct="1">
                        <a:defRPr sz="2400" kern="1200">
                          <a:solidFill>
                            <a:schemeClr val="dk1"/>
                          </a:solidFill>
                          <a:latin typeface="Arial"/>
                        </a:defRPr>
                      </a:lvl1pPr>
                      <a:lvl2pPr marL="609585" algn="l" defTabSz="1219170" rtl="0" eaLnBrk="1" latinLnBrk="0" hangingPunct="1">
                        <a:defRPr sz="2400" kern="1200">
                          <a:solidFill>
                            <a:schemeClr val="dk1"/>
                          </a:solidFill>
                          <a:latin typeface="Arial"/>
                        </a:defRPr>
                      </a:lvl2pPr>
                      <a:lvl3pPr marL="1219170" algn="l" defTabSz="1219170" rtl="0" eaLnBrk="1" latinLnBrk="0" hangingPunct="1">
                        <a:defRPr sz="2400" kern="1200">
                          <a:solidFill>
                            <a:schemeClr val="dk1"/>
                          </a:solidFill>
                          <a:latin typeface="Arial"/>
                        </a:defRPr>
                      </a:lvl3pPr>
                      <a:lvl4pPr marL="1828754" algn="l" defTabSz="1219170" rtl="0" eaLnBrk="1" latinLnBrk="0" hangingPunct="1">
                        <a:defRPr sz="2400" kern="1200">
                          <a:solidFill>
                            <a:schemeClr val="dk1"/>
                          </a:solidFill>
                          <a:latin typeface="Arial"/>
                        </a:defRPr>
                      </a:lvl4pPr>
                      <a:lvl5pPr marL="2438339" algn="l" defTabSz="1219170" rtl="0" eaLnBrk="1" latinLnBrk="0" hangingPunct="1">
                        <a:defRPr sz="2400" kern="1200">
                          <a:solidFill>
                            <a:schemeClr val="dk1"/>
                          </a:solidFill>
                          <a:latin typeface="Arial"/>
                        </a:defRPr>
                      </a:lvl5pPr>
                      <a:lvl6pPr marL="3047924" algn="l" defTabSz="1219170" rtl="0" eaLnBrk="1" latinLnBrk="0" hangingPunct="1">
                        <a:defRPr sz="2400" kern="1200">
                          <a:solidFill>
                            <a:schemeClr val="dk1"/>
                          </a:solidFill>
                          <a:latin typeface="Arial"/>
                        </a:defRPr>
                      </a:lvl6pPr>
                      <a:lvl7pPr marL="3657509" algn="l" defTabSz="1219170" rtl="0" eaLnBrk="1" latinLnBrk="0" hangingPunct="1">
                        <a:defRPr sz="2400" kern="1200">
                          <a:solidFill>
                            <a:schemeClr val="dk1"/>
                          </a:solidFill>
                          <a:latin typeface="Arial"/>
                        </a:defRPr>
                      </a:lvl7pPr>
                      <a:lvl8pPr marL="4267093" algn="l" defTabSz="1219170" rtl="0" eaLnBrk="1" latinLnBrk="0" hangingPunct="1">
                        <a:defRPr sz="2400" kern="1200">
                          <a:solidFill>
                            <a:schemeClr val="dk1"/>
                          </a:solidFill>
                          <a:latin typeface="Arial"/>
                        </a:defRPr>
                      </a:lvl8pPr>
                      <a:lvl9pPr marL="4876678" algn="l" defTabSz="1219170" rtl="0" eaLnBrk="1" latinLnBrk="0" hangingPunct="1">
                        <a:defRPr sz="2400" kern="1200">
                          <a:solidFill>
                            <a:schemeClr val="dk1"/>
                          </a:solidFill>
                          <a:latin typeface="Arial"/>
                        </a:defRPr>
                      </a:lvl9pPr>
                    </a:lstStyle>
                    <a:p>
                      <a:pPr algn="ctr"/>
                      <a:r>
                        <a:rPr lang="en-US" sz="1100" dirty="0">
                          <a:latin typeface="Calibri" panose="020F0502020204030204" pitchFamily="34" charset="0"/>
                          <a:cs typeface="Calibri" panose="020F0502020204030204" pitchFamily="34" charset="0"/>
                        </a:rPr>
                        <a:t>Sensitivity &gt;70%*</a:t>
                      </a:r>
                      <a:r>
                        <a:rPr lang="en-US" sz="1100" baseline="30000" dirty="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 Specificity &gt;95%*</a:t>
                      </a:r>
                    </a:p>
                  </a:txBody>
                  <a:tcPr marL="68580" marR="68580" marT="34290" marB="34290">
                    <a:lnL w="38100" cap="flat" cmpd="sng" algn="ctr">
                      <a:solidFill>
                        <a:srgbClr val="FFFFFF"/>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solidFill>
                            <a:schemeClr val="tx1"/>
                          </a:solidFill>
                          <a:latin typeface="Calibri" panose="020F0502020204030204" pitchFamily="34" charset="0"/>
                          <a:cs typeface="Calibri" panose="020F0502020204030204" pitchFamily="34" charset="0"/>
                        </a:rPr>
                        <a:t>Sensitivity 84%*, Specificity 100*</a:t>
                      </a: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6540587"/>
                  </a:ext>
                </a:extLst>
              </a:tr>
              <a:tr h="216492">
                <a:tc>
                  <a:txBody>
                    <a:bodyPr/>
                    <a:lstStyle/>
                    <a:p>
                      <a:r>
                        <a:rPr lang="en-US" sz="1100" b="1" dirty="0">
                          <a:solidFill>
                            <a:schemeClr val="bg1"/>
                          </a:solidFill>
                          <a:latin typeface="Calibri" panose="020F0502020204030204" pitchFamily="34" charset="0"/>
                          <a:cs typeface="Calibri" panose="020F0502020204030204" pitchFamily="34" charset="0"/>
                        </a:rPr>
                        <a:t>Equipment</a:t>
                      </a:r>
                    </a:p>
                  </a:txBody>
                  <a:tcPr marL="68580" marR="68580" marT="34290" marB="3429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100" dirty="0">
                          <a:latin typeface="Calibri" panose="020F0502020204030204" pitchFamily="34" charset="0"/>
                          <a:cs typeface="Calibri" panose="020F0502020204030204" pitchFamily="34" charset="0"/>
                        </a:rPr>
                        <a:t>Tests </a:t>
                      </a:r>
                    </a:p>
                  </a:txBody>
                  <a:tcPr marL="68580" marR="68580" marT="34290" marB="34290">
                    <a:lnL w="38100" cap="flat" cmpd="sng" algn="ctr">
                      <a:solidFill>
                        <a:srgbClr val="FFFFFF"/>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tx1"/>
                          </a:solidFill>
                          <a:latin typeface="Calibri" panose="020F0502020204030204" pitchFamily="34" charset="0"/>
                          <a:cs typeface="Calibri" panose="020F0502020204030204" pitchFamily="34" charset="0"/>
                        </a:rPr>
                        <a:t>Tests and analyzer</a:t>
                      </a:r>
                    </a:p>
                  </a:txBody>
                  <a:tcPr marL="68580" marR="68580" marT="34290" marB="34290">
                    <a:lnL w="9525" cap="flat" cmpd="sng" algn="ctr">
                      <a:solidFill>
                        <a:srgbClr val="FFFFFF">
                          <a:lumMod val="75000"/>
                        </a:srgb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FFFFFF">
                          <a:lumMod val="75000"/>
                        </a:srgbClr>
                      </a:solidFill>
                      <a:prstDash val="solid"/>
                      <a:round/>
                      <a:headEnd type="none" w="med" len="med"/>
                      <a:tailEnd type="none" w="med" len="med"/>
                    </a:lnT>
                    <a:lnB w="9525" cap="flat" cmpd="sng" algn="ctr">
                      <a:solidFill>
                        <a:srgbClr val="FFFFFF">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238768"/>
                  </a:ext>
                </a:extLst>
              </a:tr>
            </a:tbl>
          </a:graphicData>
        </a:graphic>
      </p:graphicFrame>
      <p:pic>
        <p:nvPicPr>
          <p:cNvPr id="11" name="Picture 10">
            <a:extLst>
              <a:ext uri="{FF2B5EF4-FFF2-40B4-BE49-F238E27FC236}">
                <a16:creationId xmlns:a16="http://schemas.microsoft.com/office/drawing/2014/main" id="{179819A2-BCA7-4C9D-A701-EB94EABA8A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1584" y="2519544"/>
            <a:ext cx="1226368" cy="804060"/>
          </a:xfrm>
          <a:prstGeom prst="rect">
            <a:avLst/>
          </a:prstGeom>
        </p:spPr>
      </p:pic>
      <p:pic>
        <p:nvPicPr>
          <p:cNvPr id="12" name="Picture 11">
            <a:extLst>
              <a:ext uri="{FF2B5EF4-FFF2-40B4-BE49-F238E27FC236}">
                <a16:creationId xmlns:a16="http://schemas.microsoft.com/office/drawing/2014/main" id="{17E46213-90EA-4462-9F91-15A02454788E}"/>
              </a:ext>
            </a:extLst>
          </p:cNvPr>
          <p:cNvPicPr>
            <a:picLocks noChangeAspect="1"/>
          </p:cNvPicPr>
          <p:nvPr/>
        </p:nvPicPr>
        <p:blipFill>
          <a:blip r:embed="rId9"/>
          <a:stretch>
            <a:fillRect/>
          </a:stretch>
        </p:blipFill>
        <p:spPr>
          <a:xfrm>
            <a:off x="5848006" y="2519544"/>
            <a:ext cx="909826" cy="727992"/>
          </a:xfrm>
          <a:prstGeom prst="rect">
            <a:avLst/>
          </a:prstGeom>
        </p:spPr>
      </p:pic>
      <p:sp>
        <p:nvSpPr>
          <p:cNvPr id="5" name="TextBox 4">
            <a:extLst>
              <a:ext uri="{FF2B5EF4-FFF2-40B4-BE49-F238E27FC236}">
                <a16:creationId xmlns:a16="http://schemas.microsoft.com/office/drawing/2014/main" id="{CC3B9CD2-2C35-4ADD-AF5F-C652FEDEE5F2}"/>
              </a:ext>
            </a:extLst>
          </p:cNvPr>
          <p:cNvSpPr txBox="1"/>
          <p:nvPr/>
        </p:nvSpPr>
        <p:spPr>
          <a:xfrm>
            <a:off x="476410" y="1060397"/>
            <a:ext cx="7676350" cy="584775"/>
          </a:xfrm>
          <a:prstGeom prst="rect">
            <a:avLst/>
          </a:prstGeom>
          <a:noFill/>
        </p:spPr>
        <p:txBody>
          <a:bodyPr wrap="square" rtlCol="0">
            <a:spAutoFit/>
          </a:bodyPr>
          <a:lstStyle/>
          <a:p>
            <a:pPr marL="285750" indent="-285750" algn="l">
              <a:buFont typeface="Arial" panose="020B0604020202020204" pitchFamily="34" charset="0"/>
              <a:buChar char="•"/>
            </a:pPr>
            <a:r>
              <a:rPr lang="en-US" sz="1600" u="none" kern="0" dirty="0" err="1">
                <a:solidFill>
                  <a:srgbClr val="000000"/>
                </a:solidFill>
                <a:latin typeface="Calibri" panose="020F0502020204030204" pitchFamily="34" charset="0"/>
                <a:cs typeface="Calibri" panose="020F0502020204030204" pitchFamily="34" charset="0"/>
              </a:rPr>
              <a:t>Panbio</a:t>
            </a:r>
            <a:r>
              <a:rPr lang="en-US" sz="1600" u="none" kern="0" baseline="30000" dirty="0" err="1">
                <a:solidFill>
                  <a:srgbClr val="000000"/>
                </a:solidFill>
                <a:latin typeface="Calibri" panose="020F0502020204030204" pitchFamily="34" charset="0"/>
                <a:cs typeface="Calibri" panose="020F0502020204030204" pitchFamily="34" charset="0"/>
              </a:rPr>
              <a:t>TM</a:t>
            </a:r>
            <a:r>
              <a:rPr lang="en-US" sz="1600" u="none" kern="0" dirty="0">
                <a:solidFill>
                  <a:srgbClr val="000000"/>
                </a:solidFill>
                <a:latin typeface="Calibri" panose="020F0502020204030204" pitchFamily="34" charset="0"/>
                <a:cs typeface="Calibri" panose="020F0502020204030204" pitchFamily="34" charset="0"/>
              </a:rPr>
              <a:t> and BD </a:t>
            </a:r>
            <a:r>
              <a:rPr lang="en-US" sz="1600" u="none" kern="0" dirty="0" err="1">
                <a:solidFill>
                  <a:srgbClr val="000000"/>
                </a:solidFill>
                <a:latin typeface="Calibri" panose="020F0502020204030204" pitchFamily="34" charset="0"/>
                <a:cs typeface="Calibri" panose="020F0502020204030204" pitchFamily="34" charset="0"/>
              </a:rPr>
              <a:t>Veritor</a:t>
            </a:r>
            <a:r>
              <a:rPr lang="en-US" sz="1600" u="none" kern="0" baseline="30000" dirty="0" err="1">
                <a:solidFill>
                  <a:srgbClr val="000000"/>
                </a:solidFill>
                <a:latin typeface="Calibri" panose="020F0502020204030204" pitchFamily="34" charset="0"/>
                <a:cs typeface="Calibri" panose="020F0502020204030204" pitchFamily="34" charset="0"/>
              </a:rPr>
              <a:t>TM</a:t>
            </a:r>
            <a:r>
              <a:rPr lang="en-US" sz="1600" u="none" kern="0" dirty="0">
                <a:solidFill>
                  <a:srgbClr val="000000"/>
                </a:solidFill>
                <a:latin typeface="Calibri" panose="020F0502020204030204" pitchFamily="34" charset="0"/>
                <a:cs typeface="Calibri" panose="020F0502020204030204" pitchFamily="34" charset="0"/>
              </a:rPr>
              <a:t> are both used in the Provincial Antigen Screening Program </a:t>
            </a:r>
          </a:p>
          <a:p>
            <a:pPr marL="285750" indent="-285750" algn="l">
              <a:buFont typeface="Arial" panose="020B0604020202020204" pitchFamily="34" charset="0"/>
              <a:buChar char="•"/>
            </a:pPr>
            <a:r>
              <a:rPr lang="en-US" sz="1600" u="none" kern="0" dirty="0">
                <a:solidFill>
                  <a:srgbClr val="000000"/>
                </a:solidFill>
                <a:latin typeface="Calibri" panose="020F0502020204030204" pitchFamily="34" charset="0"/>
                <a:cs typeface="Calibri" panose="020F0502020204030204" pitchFamily="34" charset="0"/>
              </a:rPr>
              <a:t>Primary difference entails use of analyzer to interpret results for BD </a:t>
            </a:r>
            <a:r>
              <a:rPr lang="en-US" sz="1600" u="none" kern="0" dirty="0" err="1">
                <a:solidFill>
                  <a:srgbClr val="000000"/>
                </a:solidFill>
                <a:latin typeface="Calibri" panose="020F0502020204030204" pitchFamily="34" charset="0"/>
                <a:cs typeface="Calibri" panose="020F0502020204030204" pitchFamily="34" charset="0"/>
              </a:rPr>
              <a:t>Veritor</a:t>
            </a:r>
            <a:r>
              <a:rPr lang="en-US" sz="1600" u="none" kern="0" baseline="30000" dirty="0" err="1">
                <a:solidFill>
                  <a:srgbClr val="000000"/>
                </a:solidFill>
                <a:latin typeface="Calibri" panose="020F0502020204030204" pitchFamily="34" charset="0"/>
                <a:cs typeface="Calibri" panose="020F0502020204030204" pitchFamily="34" charset="0"/>
              </a:rPr>
              <a:t>TM</a:t>
            </a:r>
            <a:r>
              <a:rPr lang="en-US" sz="1600" u="none" kern="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8579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73EB25D-A228-4EE5-A839-E7634623B564}"/>
              </a:ext>
            </a:extLst>
          </p:cNvPr>
          <p:cNvPicPr>
            <a:picLocks noChangeAspect="1"/>
          </p:cNvPicPr>
          <p:nvPr/>
        </p:nvPicPr>
        <p:blipFill rotWithShape="1">
          <a:blip r:embed="rId2"/>
          <a:srcRect r="44247"/>
          <a:stretch/>
        </p:blipFill>
        <p:spPr>
          <a:xfrm>
            <a:off x="5231794" y="449930"/>
            <a:ext cx="3005468" cy="1876682"/>
          </a:xfrm>
          <a:prstGeom prst="rect">
            <a:avLst/>
          </a:prstGeom>
        </p:spPr>
      </p:pic>
      <p:pic>
        <p:nvPicPr>
          <p:cNvPr id="21" name="Picture 20">
            <a:extLst>
              <a:ext uri="{FF2B5EF4-FFF2-40B4-BE49-F238E27FC236}">
                <a16:creationId xmlns:a16="http://schemas.microsoft.com/office/drawing/2014/main" id="{183FD592-99BC-4DC4-9F56-3A726B7C417D}"/>
              </a:ext>
            </a:extLst>
          </p:cNvPr>
          <p:cNvPicPr>
            <a:picLocks noChangeAspect="1"/>
          </p:cNvPicPr>
          <p:nvPr/>
        </p:nvPicPr>
        <p:blipFill rotWithShape="1">
          <a:blip r:embed="rId2"/>
          <a:srcRect l="55328"/>
          <a:stretch/>
        </p:blipFill>
        <p:spPr>
          <a:xfrm>
            <a:off x="5902594" y="2355899"/>
            <a:ext cx="2334668" cy="1819455"/>
          </a:xfrm>
          <a:prstGeom prst="rect">
            <a:avLst/>
          </a:prstGeom>
        </p:spPr>
      </p:pic>
      <p:sp>
        <p:nvSpPr>
          <p:cNvPr id="2" name="Title 1">
            <a:extLst>
              <a:ext uri="{FF2B5EF4-FFF2-40B4-BE49-F238E27FC236}">
                <a16:creationId xmlns:a16="http://schemas.microsoft.com/office/drawing/2014/main" id="{E1B7829D-4ED3-4691-80F7-417B091B8A49}"/>
              </a:ext>
            </a:extLst>
          </p:cNvPr>
          <p:cNvSpPr>
            <a:spLocks noGrp="1"/>
          </p:cNvSpPr>
          <p:nvPr>
            <p:ph type="title"/>
          </p:nvPr>
        </p:nvSpPr>
        <p:spPr>
          <a:xfrm>
            <a:off x="457200" y="205981"/>
            <a:ext cx="1956061" cy="547034"/>
          </a:xfrm>
        </p:spPr>
        <p:txBody>
          <a:bodyPr/>
          <a:lstStyle/>
          <a:p>
            <a:r>
              <a:rPr lang="en-US" sz="2800" dirty="0" err="1"/>
              <a:t>Panbio</a:t>
            </a:r>
            <a:r>
              <a:rPr lang="en-US" sz="2800" dirty="0"/>
              <a:t>™ Kit </a:t>
            </a:r>
          </a:p>
        </p:txBody>
      </p:sp>
      <p:sp>
        <p:nvSpPr>
          <p:cNvPr id="5" name="TextBox 4">
            <a:extLst>
              <a:ext uri="{FF2B5EF4-FFF2-40B4-BE49-F238E27FC236}">
                <a16:creationId xmlns:a16="http://schemas.microsoft.com/office/drawing/2014/main" id="{65E8C348-FC10-4BC7-AA19-6EDA0E241A56}"/>
              </a:ext>
            </a:extLst>
          </p:cNvPr>
          <p:cNvSpPr txBox="1"/>
          <p:nvPr/>
        </p:nvSpPr>
        <p:spPr>
          <a:xfrm>
            <a:off x="7983800" y="1375256"/>
            <a:ext cx="968470" cy="300082"/>
          </a:xfrm>
          <a:prstGeom prst="rect">
            <a:avLst/>
          </a:prstGeom>
          <a:solidFill>
            <a:schemeClr val="accent1">
              <a:lumMod val="20000"/>
              <a:lumOff val="80000"/>
            </a:schemeClr>
          </a:solidFill>
          <a:ln>
            <a:noFill/>
          </a:ln>
        </p:spPr>
        <p:txBody>
          <a:bodyPr wrap="none" rtlCol="0">
            <a:spAutoFit/>
          </a:bodyPr>
          <a:lstStyle/>
          <a:p>
            <a:pPr defTabSz="685800" fontAlgn="auto">
              <a:spcBef>
                <a:spcPts val="0"/>
              </a:spcBef>
              <a:spcAft>
                <a:spcPts val="0"/>
              </a:spcAft>
              <a:defRPr/>
            </a:pPr>
            <a:r>
              <a:rPr lang="en-US" sz="1350" b="1" u="none">
                <a:solidFill>
                  <a:srgbClr val="000000"/>
                </a:solidFill>
                <a:latin typeface="Calibri" panose="020F0502020204030204" pitchFamily="34" charset="0"/>
                <a:ea typeface="+mn-ea"/>
                <a:cs typeface="Calibri" panose="020F0502020204030204" pitchFamily="34" charset="0"/>
              </a:rPr>
              <a:t>Test device</a:t>
            </a:r>
          </a:p>
        </p:txBody>
      </p:sp>
      <p:sp>
        <p:nvSpPr>
          <p:cNvPr id="6" name="TextBox 5">
            <a:extLst>
              <a:ext uri="{FF2B5EF4-FFF2-40B4-BE49-F238E27FC236}">
                <a16:creationId xmlns:a16="http://schemas.microsoft.com/office/drawing/2014/main" id="{6DE7A601-3C0C-4D39-8A5D-4F6BCB9169FB}"/>
              </a:ext>
            </a:extLst>
          </p:cNvPr>
          <p:cNvSpPr txBox="1"/>
          <p:nvPr/>
        </p:nvSpPr>
        <p:spPr>
          <a:xfrm>
            <a:off x="7954223" y="3620765"/>
            <a:ext cx="1098560" cy="923330"/>
          </a:xfrm>
          <a:prstGeom prst="rect">
            <a:avLst/>
          </a:prstGeom>
          <a:solidFill>
            <a:schemeClr val="accent1">
              <a:lumMod val="20000"/>
              <a:lumOff val="80000"/>
            </a:schemeClr>
          </a:solidFill>
          <a:ln>
            <a:noFill/>
          </a:ln>
        </p:spPr>
        <p:txBody>
          <a:bodyPr wrap="square" rtlCol="0">
            <a:spAutoFit/>
          </a:bodyPr>
          <a:lstStyle/>
          <a:p>
            <a:pPr algn="ctr" defTabSz="685800" fontAlgn="auto">
              <a:spcBef>
                <a:spcPts val="0"/>
              </a:spcBef>
              <a:spcAft>
                <a:spcPts val="0"/>
              </a:spcAft>
              <a:defRPr/>
            </a:pPr>
            <a:r>
              <a:rPr lang="en-US" sz="1350" b="1" u="none" dirty="0">
                <a:solidFill>
                  <a:srgbClr val="000000"/>
                </a:solidFill>
                <a:latin typeface="Calibri" panose="020F0502020204030204" pitchFamily="34" charset="0"/>
                <a:ea typeface="+mn-ea"/>
                <a:cs typeface="Calibri" panose="020F0502020204030204" pitchFamily="34" charset="0"/>
              </a:rPr>
              <a:t>Instructions and quick reference guides</a:t>
            </a:r>
          </a:p>
        </p:txBody>
      </p:sp>
      <p:sp>
        <p:nvSpPr>
          <p:cNvPr id="7" name="TextBox 6">
            <a:extLst>
              <a:ext uri="{FF2B5EF4-FFF2-40B4-BE49-F238E27FC236}">
                <a16:creationId xmlns:a16="http://schemas.microsoft.com/office/drawing/2014/main" id="{FA001269-368C-43D1-B9F5-1BA94119ECA8}"/>
              </a:ext>
            </a:extLst>
          </p:cNvPr>
          <p:cNvSpPr txBox="1"/>
          <p:nvPr/>
        </p:nvSpPr>
        <p:spPr>
          <a:xfrm>
            <a:off x="7505457" y="2009079"/>
            <a:ext cx="628890" cy="300082"/>
          </a:xfrm>
          <a:prstGeom prst="rect">
            <a:avLst/>
          </a:prstGeom>
          <a:solidFill>
            <a:schemeClr val="accent1">
              <a:lumMod val="20000"/>
              <a:lumOff val="80000"/>
            </a:schemeClr>
          </a:solidFill>
          <a:ln>
            <a:noFill/>
          </a:ln>
        </p:spPr>
        <p:txBody>
          <a:bodyPr wrap="none" rtlCol="0">
            <a:spAutoFit/>
          </a:bodyPr>
          <a:lstStyle/>
          <a:p>
            <a:pPr defTabSz="685800" fontAlgn="auto">
              <a:spcBef>
                <a:spcPts val="0"/>
              </a:spcBef>
              <a:spcAft>
                <a:spcPts val="0"/>
              </a:spcAft>
              <a:defRPr/>
            </a:pPr>
            <a:r>
              <a:rPr lang="en-US" sz="1350" b="1" u="none">
                <a:solidFill>
                  <a:srgbClr val="000000"/>
                </a:solidFill>
                <a:latin typeface="Calibri" panose="020F0502020204030204" pitchFamily="34" charset="0"/>
                <a:ea typeface="+mn-ea"/>
                <a:cs typeface="Calibri" panose="020F0502020204030204" pitchFamily="34" charset="0"/>
              </a:rPr>
              <a:t>Buffer</a:t>
            </a:r>
          </a:p>
        </p:txBody>
      </p:sp>
      <p:sp>
        <p:nvSpPr>
          <p:cNvPr id="8" name="TextBox 7">
            <a:extLst>
              <a:ext uri="{FF2B5EF4-FFF2-40B4-BE49-F238E27FC236}">
                <a16:creationId xmlns:a16="http://schemas.microsoft.com/office/drawing/2014/main" id="{95122528-F94A-4760-8AFC-D63E1F2D603A}"/>
              </a:ext>
            </a:extLst>
          </p:cNvPr>
          <p:cNvSpPr txBox="1"/>
          <p:nvPr/>
        </p:nvSpPr>
        <p:spPr>
          <a:xfrm>
            <a:off x="6338359" y="4036264"/>
            <a:ext cx="1167098" cy="507831"/>
          </a:xfrm>
          <a:prstGeom prst="rect">
            <a:avLst/>
          </a:prstGeom>
          <a:solidFill>
            <a:schemeClr val="accent1">
              <a:lumMod val="20000"/>
              <a:lumOff val="80000"/>
            </a:schemeClr>
          </a:solidFill>
          <a:ln>
            <a:noFill/>
          </a:ln>
        </p:spPr>
        <p:txBody>
          <a:bodyPr wrap="square" rtlCol="0">
            <a:spAutoFit/>
          </a:bodyPr>
          <a:lstStyle/>
          <a:p>
            <a:pPr algn="ctr" defTabSz="685800" fontAlgn="auto">
              <a:spcBef>
                <a:spcPts val="0"/>
              </a:spcBef>
              <a:spcAft>
                <a:spcPts val="0"/>
              </a:spcAft>
              <a:defRPr/>
            </a:pPr>
            <a:r>
              <a:rPr lang="en-US" sz="1350" b="1" u="none">
                <a:solidFill>
                  <a:srgbClr val="000000"/>
                </a:solidFill>
                <a:latin typeface="Calibri" panose="020F0502020204030204" pitchFamily="34" charset="0"/>
                <a:ea typeface="+mn-ea"/>
                <a:cs typeface="Calibri" panose="020F0502020204030204" pitchFamily="34" charset="0"/>
              </a:rPr>
              <a:t>Extraction tube and cap</a:t>
            </a:r>
          </a:p>
        </p:txBody>
      </p:sp>
      <p:sp>
        <p:nvSpPr>
          <p:cNvPr id="9" name="TextBox 8">
            <a:extLst>
              <a:ext uri="{FF2B5EF4-FFF2-40B4-BE49-F238E27FC236}">
                <a16:creationId xmlns:a16="http://schemas.microsoft.com/office/drawing/2014/main" id="{66FA923C-3900-4182-9A9C-D0F6214C8065}"/>
              </a:ext>
            </a:extLst>
          </p:cNvPr>
          <p:cNvSpPr txBox="1"/>
          <p:nvPr/>
        </p:nvSpPr>
        <p:spPr>
          <a:xfrm>
            <a:off x="4982846" y="3710917"/>
            <a:ext cx="999974" cy="300082"/>
          </a:xfrm>
          <a:prstGeom prst="rect">
            <a:avLst/>
          </a:prstGeom>
          <a:solidFill>
            <a:schemeClr val="accent1">
              <a:lumMod val="20000"/>
              <a:lumOff val="80000"/>
            </a:schemeClr>
          </a:solidFill>
          <a:ln>
            <a:noFill/>
          </a:ln>
        </p:spPr>
        <p:txBody>
          <a:bodyPr wrap="square" rtlCol="0">
            <a:spAutoFit/>
          </a:bodyPr>
          <a:lstStyle/>
          <a:p>
            <a:pPr algn="ctr" defTabSz="685800" fontAlgn="auto">
              <a:spcBef>
                <a:spcPts val="0"/>
              </a:spcBef>
              <a:spcAft>
                <a:spcPts val="0"/>
              </a:spcAft>
              <a:defRPr/>
            </a:pPr>
            <a:r>
              <a:rPr lang="en-US" sz="1350" b="1" u="none">
                <a:solidFill>
                  <a:srgbClr val="000000"/>
                </a:solidFill>
                <a:latin typeface="Calibri" panose="020F0502020204030204" pitchFamily="34" charset="0"/>
                <a:ea typeface="+mn-ea"/>
                <a:cs typeface="Calibri" panose="020F0502020204030204" pitchFamily="34" charset="0"/>
              </a:rPr>
              <a:t>NP swab</a:t>
            </a:r>
          </a:p>
        </p:txBody>
      </p:sp>
      <p:sp>
        <p:nvSpPr>
          <p:cNvPr id="17" name="Rectangle 16">
            <a:extLst>
              <a:ext uri="{FF2B5EF4-FFF2-40B4-BE49-F238E27FC236}">
                <a16:creationId xmlns:a16="http://schemas.microsoft.com/office/drawing/2014/main" id="{56FD320E-A4A2-45FD-A28A-352CDF673680}"/>
              </a:ext>
            </a:extLst>
          </p:cNvPr>
          <p:cNvSpPr/>
          <p:nvPr/>
        </p:nvSpPr>
        <p:spPr>
          <a:xfrm>
            <a:off x="256306" y="952748"/>
            <a:ext cx="4830767" cy="3577903"/>
          </a:xfrm>
          <a:prstGeom prst="rect">
            <a:avLst/>
          </a:prstGeom>
        </p:spPr>
        <p:txBody>
          <a:bodyPr wrap="square">
            <a:spAutoFit/>
          </a:bodyPr>
          <a:lstStyle/>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25 Test devices with desiccant in individual foil pouch</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25 Extraction tubes</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25 Extraction tube caps</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25 Sterilized swabs* for specimen collection</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Buffer (1 x 9 ml/bottle)</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Positive control swab</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Negative control swab</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Tube rack</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Quick reference guide (Nasopharyngeal)</a:t>
            </a:r>
          </a:p>
          <a:p>
            <a:pPr marL="342900" lvl="1" defTabSz="685800" fontAlgn="auto">
              <a:spcBef>
                <a:spcPts val="0"/>
              </a:spcBef>
              <a:spcAft>
                <a:spcPts val="0"/>
              </a:spcAft>
              <a:defRPr/>
            </a:pPr>
            <a:r>
              <a:rPr lang="en-US" sz="1800" u="none" dirty="0">
                <a:solidFill>
                  <a:srgbClr val="000000"/>
                </a:solidFill>
                <a:latin typeface="Calibri" panose="020F0502020204030204" pitchFamily="34" charset="0"/>
                <a:ea typeface="+mn-ea"/>
                <a:cs typeface="Calibri" panose="020F0502020204030204" pitchFamily="34" charset="0"/>
              </a:rPr>
              <a:t>1 Instructions for use</a:t>
            </a:r>
          </a:p>
          <a:p>
            <a:pPr marL="342900" lvl="1" defTabSz="685800" fontAlgn="auto">
              <a:spcBef>
                <a:spcPts val="0"/>
              </a:spcBef>
              <a:spcAft>
                <a:spcPts val="0"/>
              </a:spcAft>
              <a:defRPr/>
            </a:pPr>
            <a:endParaRPr lang="en-US" sz="1500" u="none" dirty="0">
              <a:solidFill>
                <a:srgbClr val="000000"/>
              </a:solidFill>
              <a:latin typeface="Calibri" panose="020F0502020204030204" pitchFamily="34" charset="0"/>
              <a:ea typeface="+mn-ea"/>
              <a:cs typeface="Calibri" panose="020F0502020204030204" pitchFamily="34" charset="0"/>
            </a:endParaRPr>
          </a:p>
          <a:p>
            <a:pPr marL="243000" lvl="1" defTabSz="685800" fontAlgn="auto">
              <a:spcBef>
                <a:spcPts val="0"/>
              </a:spcBef>
              <a:spcAft>
                <a:spcPts val="0"/>
              </a:spcAft>
              <a:defRPr/>
            </a:pPr>
            <a:endParaRPr lang="en-US" sz="1350" u="none" dirty="0">
              <a:solidFill>
                <a:srgbClr val="000000"/>
              </a:solidFill>
              <a:latin typeface="Arial"/>
              <a:ea typeface="+mn-ea"/>
            </a:endParaRPr>
          </a:p>
        </p:txBody>
      </p:sp>
      <p:sp>
        <p:nvSpPr>
          <p:cNvPr id="10" name="TextBox 9">
            <a:extLst>
              <a:ext uri="{FF2B5EF4-FFF2-40B4-BE49-F238E27FC236}">
                <a16:creationId xmlns:a16="http://schemas.microsoft.com/office/drawing/2014/main" id="{6435CA49-2032-4DA9-BB9D-493CD8E49CC2}"/>
              </a:ext>
            </a:extLst>
          </p:cNvPr>
          <p:cNvSpPr txBox="1"/>
          <p:nvPr/>
        </p:nvSpPr>
        <p:spPr>
          <a:xfrm>
            <a:off x="4982847" y="2009079"/>
            <a:ext cx="999973" cy="276999"/>
          </a:xfrm>
          <a:prstGeom prst="rect">
            <a:avLst/>
          </a:prstGeom>
          <a:solidFill>
            <a:schemeClr val="accent1">
              <a:lumMod val="20000"/>
              <a:lumOff val="80000"/>
            </a:schemeClr>
          </a:solidFill>
          <a:ln>
            <a:noFill/>
          </a:ln>
        </p:spPr>
        <p:txBody>
          <a:bodyPr wrap="square" lIns="68580" tIns="34290" rIns="68580" bIns="34290" rtlCol="0" anchor="t">
            <a:spAutoFit/>
          </a:bodyPr>
          <a:lstStyle/>
          <a:p>
            <a:pPr algn="ctr" defTabSz="685800" fontAlgn="auto">
              <a:spcBef>
                <a:spcPts val="0"/>
              </a:spcBef>
              <a:spcAft>
                <a:spcPts val="0"/>
              </a:spcAft>
              <a:defRPr/>
            </a:pPr>
            <a:r>
              <a:rPr lang="en-US" sz="1350" b="1" u="none">
                <a:solidFill>
                  <a:srgbClr val="000000"/>
                </a:solidFill>
                <a:latin typeface="Calibri" panose="020F0502020204030204" pitchFamily="34" charset="0"/>
                <a:ea typeface="+mn-ea"/>
                <a:cs typeface="Calibri" panose="020F0502020204030204" pitchFamily="34" charset="0"/>
              </a:rPr>
              <a:t>Tube rack</a:t>
            </a:r>
          </a:p>
        </p:txBody>
      </p:sp>
      <p:sp>
        <p:nvSpPr>
          <p:cNvPr id="12" name="TextBox 11">
            <a:extLst>
              <a:ext uri="{FF2B5EF4-FFF2-40B4-BE49-F238E27FC236}">
                <a16:creationId xmlns:a16="http://schemas.microsoft.com/office/drawing/2014/main" id="{215AC73C-0149-445E-A66F-83E92137C0A4}"/>
              </a:ext>
            </a:extLst>
          </p:cNvPr>
          <p:cNvSpPr txBox="1"/>
          <p:nvPr/>
        </p:nvSpPr>
        <p:spPr>
          <a:xfrm>
            <a:off x="4920124" y="420643"/>
            <a:ext cx="1204381" cy="796477"/>
          </a:xfrm>
          <a:prstGeom prst="rect">
            <a:avLst/>
          </a:prstGeom>
          <a:solidFill>
            <a:srgbClr val="FFFFFF"/>
          </a:solidFill>
        </p:spPr>
        <p:txBody>
          <a:bodyPr wrap="square" rtlCol="0">
            <a:spAutoFit/>
          </a:bodyPr>
          <a:lstStyle/>
          <a:p>
            <a:pPr algn="l"/>
            <a:endParaRPr lang="en-US" sz="2400" u="none" kern="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224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829D-4ED3-4691-80F7-417B091B8A49}"/>
              </a:ext>
            </a:extLst>
          </p:cNvPr>
          <p:cNvSpPr>
            <a:spLocks noGrp="1"/>
          </p:cNvSpPr>
          <p:nvPr>
            <p:ph type="title"/>
          </p:nvPr>
        </p:nvSpPr>
        <p:spPr>
          <a:xfrm>
            <a:off x="457199" y="205981"/>
            <a:ext cx="6409427" cy="547034"/>
          </a:xfrm>
        </p:spPr>
        <p:txBody>
          <a:bodyPr/>
          <a:lstStyle/>
          <a:p>
            <a:r>
              <a:rPr lang="en-US" sz="2800" dirty="0"/>
              <a:t>BD </a:t>
            </a:r>
            <a:r>
              <a:rPr lang="en-US" sz="2800" dirty="0" err="1"/>
              <a:t>Veritor</a:t>
            </a:r>
            <a:r>
              <a:rPr lang="en-US" sz="2800" dirty="0"/>
              <a:t>™ Analyzers + test kit </a:t>
            </a:r>
          </a:p>
        </p:txBody>
      </p:sp>
      <p:sp>
        <p:nvSpPr>
          <p:cNvPr id="17" name="Rectangle 16">
            <a:extLst>
              <a:ext uri="{FF2B5EF4-FFF2-40B4-BE49-F238E27FC236}">
                <a16:creationId xmlns:a16="http://schemas.microsoft.com/office/drawing/2014/main" id="{56FD320E-A4A2-45FD-A28A-352CDF673680}"/>
              </a:ext>
            </a:extLst>
          </p:cNvPr>
          <p:cNvSpPr/>
          <p:nvPr/>
        </p:nvSpPr>
        <p:spPr>
          <a:xfrm>
            <a:off x="434164" y="996595"/>
            <a:ext cx="4830767" cy="4070345"/>
          </a:xfrm>
          <a:prstGeom prst="rect">
            <a:avLst/>
          </a:prstGeom>
        </p:spPr>
        <p:txBody>
          <a:bodyPr wrap="square">
            <a:spAutoFit/>
          </a:bodyPr>
          <a:lstStyle/>
          <a:p>
            <a:pPr>
              <a:spcBef>
                <a:spcPts val="300"/>
              </a:spcBef>
              <a:spcAft>
                <a:spcPts val="600"/>
              </a:spcAft>
            </a:pPr>
            <a:r>
              <a:rPr lang="en-US" sz="1500" b="1" u="none" dirty="0">
                <a:latin typeface="Calibri" panose="020F0502020204030204" pitchFamily="34" charset="0"/>
                <a:cs typeface="Calibri" panose="020F0502020204030204" pitchFamily="34" charset="0"/>
              </a:rPr>
              <a:t>Analyzer:</a:t>
            </a:r>
            <a:r>
              <a:rPr lang="en-US" sz="1500" u="none" dirty="0">
                <a:latin typeface="Calibri" panose="020F0502020204030204" pitchFamily="34" charset="0"/>
                <a:cs typeface="Calibri" panose="020F0502020204030204" pitchFamily="34" charset="0"/>
              </a:rPr>
              <a:t> the BD </a:t>
            </a:r>
            <a:r>
              <a:rPr lang="en-US" sz="1500" u="none" dirty="0" err="1">
                <a:latin typeface="Calibri" panose="020F0502020204030204" pitchFamily="34" charset="0"/>
                <a:cs typeface="Calibri" panose="020F0502020204030204" pitchFamily="34" charset="0"/>
              </a:rPr>
              <a:t>Veritor</a:t>
            </a:r>
            <a:r>
              <a:rPr lang="en-US" sz="1500" u="none" dirty="0">
                <a:latin typeface="Calibri" panose="020F0502020204030204" pitchFamily="34" charset="0"/>
                <a:cs typeface="Calibri" panose="020F0502020204030204" pitchFamily="34" charset="0"/>
              </a:rPr>
              <a:t>™ device used to process the rapid test; includes a power adaptor (provided</a:t>
            </a:r>
          </a:p>
          <a:p>
            <a:pPr>
              <a:spcBef>
                <a:spcPts val="300"/>
              </a:spcBef>
              <a:spcAft>
                <a:spcPts val="600"/>
              </a:spcAft>
            </a:pPr>
            <a:r>
              <a:rPr lang="en-US" sz="1500" b="1" u="none" dirty="0">
                <a:latin typeface="Calibri" panose="020F0502020204030204" pitchFamily="34" charset="0"/>
                <a:cs typeface="Calibri" panose="020F0502020204030204" pitchFamily="34" charset="0"/>
              </a:rPr>
              <a:t>Test kits: </a:t>
            </a:r>
          </a:p>
          <a:p>
            <a:pPr>
              <a:spcBef>
                <a:spcPts val="300"/>
              </a:spcBef>
              <a:spcAft>
                <a:spcPts val="600"/>
              </a:spcAft>
            </a:pPr>
            <a:r>
              <a:rPr lang="en-US" sz="1500" u="none" dirty="0">
                <a:latin typeface="Calibri" panose="020F0502020204030204" pitchFamily="34" charset="0"/>
                <a:cs typeface="Calibri" panose="020F0502020204030204" pitchFamily="34" charset="0"/>
              </a:rPr>
              <a:t>30 single use test devices</a:t>
            </a:r>
          </a:p>
          <a:p>
            <a:pPr>
              <a:spcBef>
                <a:spcPts val="300"/>
              </a:spcBef>
              <a:spcAft>
                <a:spcPts val="600"/>
              </a:spcAft>
            </a:pPr>
            <a:r>
              <a:rPr lang="en-US" sz="1500" u="none" dirty="0">
                <a:latin typeface="Calibri" panose="020F0502020204030204" pitchFamily="34" charset="0"/>
                <a:cs typeface="Calibri" panose="020F0502020204030204" pitchFamily="34" charset="0"/>
              </a:rPr>
              <a:t>30 single use reaction tubes, each with 325 µL extraction reagent and having an integral dispensing tip</a:t>
            </a:r>
          </a:p>
          <a:p>
            <a:pPr>
              <a:spcBef>
                <a:spcPts val="300"/>
              </a:spcBef>
              <a:spcAft>
                <a:spcPts val="600"/>
              </a:spcAft>
            </a:pPr>
            <a:r>
              <a:rPr lang="en-US" sz="1500" u="none" dirty="0">
                <a:latin typeface="Calibri" panose="020F0502020204030204" pitchFamily="34" charset="0"/>
                <a:cs typeface="Calibri" panose="020F0502020204030204" pitchFamily="34" charset="0"/>
              </a:rPr>
              <a:t>30 sterile, single use specimen sampling nasal swabs</a:t>
            </a:r>
          </a:p>
          <a:p>
            <a:pPr>
              <a:spcBef>
                <a:spcPts val="300"/>
              </a:spcBef>
              <a:spcAft>
                <a:spcPts val="600"/>
              </a:spcAft>
            </a:pPr>
            <a:r>
              <a:rPr lang="en-US" sz="1500" u="none" dirty="0">
                <a:solidFill>
                  <a:srgbClr val="000000"/>
                </a:solidFill>
                <a:latin typeface="Calibri" panose="020F0502020204030204" pitchFamily="34" charset="0"/>
                <a:ea typeface="+mn-ea"/>
                <a:cs typeface="Calibri" panose="020F0502020204030204" pitchFamily="34" charset="0"/>
              </a:rPr>
              <a:t>1 Positive control swab</a:t>
            </a:r>
          </a:p>
          <a:p>
            <a:pPr>
              <a:spcBef>
                <a:spcPts val="300"/>
              </a:spcBef>
              <a:spcAft>
                <a:spcPts val="600"/>
              </a:spcAft>
            </a:pPr>
            <a:r>
              <a:rPr lang="en-US" sz="1500" u="none" dirty="0">
                <a:solidFill>
                  <a:srgbClr val="000000"/>
                </a:solidFill>
                <a:latin typeface="Calibri" panose="020F0502020204030204" pitchFamily="34" charset="0"/>
                <a:ea typeface="+mn-ea"/>
                <a:cs typeface="Calibri" panose="020F0502020204030204" pitchFamily="34" charset="0"/>
              </a:rPr>
              <a:t>1 Negative control swab</a:t>
            </a:r>
          </a:p>
          <a:p>
            <a:pPr>
              <a:spcBef>
                <a:spcPts val="300"/>
              </a:spcBef>
              <a:spcAft>
                <a:spcPts val="600"/>
              </a:spcAft>
            </a:pPr>
            <a:r>
              <a:rPr lang="en-US" sz="1500" u="none" dirty="0">
                <a:latin typeface="Calibri" panose="020F0502020204030204" pitchFamily="34" charset="0"/>
                <a:cs typeface="Calibri" panose="020F0502020204030204" pitchFamily="34" charset="0"/>
              </a:rPr>
              <a:t>1 disposable test tube rack</a:t>
            </a:r>
          </a:p>
          <a:p>
            <a:pPr>
              <a:spcBef>
                <a:spcPts val="300"/>
              </a:spcBef>
              <a:spcAft>
                <a:spcPts val="600"/>
              </a:spcAft>
            </a:pPr>
            <a:r>
              <a:rPr lang="en-US" sz="1500" u="none" dirty="0">
                <a:solidFill>
                  <a:srgbClr val="000000"/>
                </a:solidFill>
                <a:latin typeface="Calibri" panose="020F0502020204030204" pitchFamily="34" charset="0"/>
                <a:ea typeface="+mn-ea"/>
                <a:cs typeface="Calibri" panose="020F0502020204030204" pitchFamily="34" charset="0"/>
              </a:rPr>
              <a:t>Quick reference guides and manuals for use </a:t>
            </a:r>
          </a:p>
          <a:p>
            <a:pPr marL="342900" lvl="1" defTabSz="685800" fontAlgn="auto">
              <a:spcBef>
                <a:spcPts val="0"/>
              </a:spcBef>
              <a:spcAft>
                <a:spcPts val="0"/>
              </a:spcAft>
              <a:defRPr/>
            </a:pPr>
            <a:endParaRPr lang="en-US" sz="1500" u="none" dirty="0">
              <a:solidFill>
                <a:srgbClr val="000000"/>
              </a:solidFill>
              <a:latin typeface="Calibri" panose="020F0502020204030204" pitchFamily="34" charset="0"/>
              <a:ea typeface="+mn-ea"/>
              <a:cs typeface="Calibri" panose="020F0502020204030204" pitchFamily="34" charset="0"/>
            </a:endParaRPr>
          </a:p>
          <a:p>
            <a:pPr marL="243000" lvl="1" defTabSz="685800" fontAlgn="auto">
              <a:spcBef>
                <a:spcPts val="0"/>
              </a:spcBef>
              <a:spcAft>
                <a:spcPts val="0"/>
              </a:spcAft>
              <a:defRPr/>
            </a:pPr>
            <a:endParaRPr lang="en-US" sz="1350" u="none" dirty="0">
              <a:solidFill>
                <a:srgbClr val="000000"/>
              </a:solidFill>
              <a:latin typeface="Arial"/>
              <a:ea typeface="+mn-ea"/>
            </a:endParaRPr>
          </a:p>
        </p:txBody>
      </p:sp>
      <p:sp>
        <p:nvSpPr>
          <p:cNvPr id="12" name="TextBox 11">
            <a:extLst>
              <a:ext uri="{FF2B5EF4-FFF2-40B4-BE49-F238E27FC236}">
                <a16:creationId xmlns:a16="http://schemas.microsoft.com/office/drawing/2014/main" id="{215AC73C-0149-445E-A66F-83E92137C0A4}"/>
              </a:ext>
            </a:extLst>
          </p:cNvPr>
          <p:cNvSpPr txBox="1"/>
          <p:nvPr/>
        </p:nvSpPr>
        <p:spPr>
          <a:xfrm>
            <a:off x="5463588" y="354776"/>
            <a:ext cx="1204381" cy="796477"/>
          </a:xfrm>
          <a:prstGeom prst="rect">
            <a:avLst/>
          </a:prstGeom>
          <a:solidFill>
            <a:srgbClr val="FFFFFF"/>
          </a:solidFill>
        </p:spPr>
        <p:txBody>
          <a:bodyPr wrap="square" rtlCol="0">
            <a:spAutoFit/>
          </a:bodyPr>
          <a:lstStyle/>
          <a:p>
            <a:pPr algn="l"/>
            <a:endParaRPr lang="en-US" sz="2400" u="none" kern="0" dirty="0">
              <a:solidFill>
                <a:srgbClr val="000000"/>
              </a:solidFill>
              <a:latin typeface="Calibri" panose="020F0502020204030204" pitchFamily="34" charset="0"/>
              <a:cs typeface="Calibri" panose="020F0502020204030204" pitchFamily="34" charset="0"/>
            </a:endParaRPr>
          </a:p>
        </p:txBody>
      </p:sp>
      <p:sp>
        <p:nvSpPr>
          <p:cNvPr id="13" name="object 4">
            <a:extLst>
              <a:ext uri="{FF2B5EF4-FFF2-40B4-BE49-F238E27FC236}">
                <a16:creationId xmlns:a16="http://schemas.microsoft.com/office/drawing/2014/main" id="{455AE5B0-F7A2-4CEB-8639-74CFE7EBBBA3}"/>
              </a:ext>
            </a:extLst>
          </p:cNvPr>
          <p:cNvSpPr/>
          <p:nvPr/>
        </p:nvSpPr>
        <p:spPr>
          <a:xfrm>
            <a:off x="5494404" y="192430"/>
            <a:ext cx="1542276" cy="1235583"/>
          </a:xfrm>
          <a:prstGeom prst="rect">
            <a:avLst/>
          </a:prstGeom>
          <a:blipFill>
            <a:blip r:embed="rId2" cstate="print"/>
            <a:stretch>
              <a:fillRect/>
            </a:stretch>
          </a:blipFill>
        </p:spPr>
        <p:txBody>
          <a:bodyPr wrap="square" lIns="0" tIns="0" rIns="0" bIns="0" rtlCol="0"/>
          <a:lstStyle/>
          <a:p>
            <a:endParaRPr sz="1050"/>
          </a:p>
        </p:txBody>
      </p:sp>
      <p:sp>
        <p:nvSpPr>
          <p:cNvPr id="14" name="object 13">
            <a:extLst>
              <a:ext uri="{FF2B5EF4-FFF2-40B4-BE49-F238E27FC236}">
                <a16:creationId xmlns:a16="http://schemas.microsoft.com/office/drawing/2014/main" id="{BBBAC6E1-4FC7-45FC-8470-2BE498315D9B}"/>
              </a:ext>
            </a:extLst>
          </p:cNvPr>
          <p:cNvSpPr/>
          <p:nvPr/>
        </p:nvSpPr>
        <p:spPr>
          <a:xfrm>
            <a:off x="5311833" y="1776034"/>
            <a:ext cx="1746504" cy="960120"/>
          </a:xfrm>
          <a:prstGeom prst="rect">
            <a:avLst/>
          </a:prstGeom>
          <a:blipFill>
            <a:blip r:embed="rId3" cstate="print"/>
            <a:stretch>
              <a:fillRect/>
            </a:stretch>
          </a:blipFill>
        </p:spPr>
        <p:txBody>
          <a:bodyPr wrap="square" lIns="0" tIns="0" rIns="0" bIns="0" rtlCol="0"/>
          <a:lstStyle/>
          <a:p>
            <a:endParaRPr/>
          </a:p>
        </p:txBody>
      </p:sp>
      <p:sp>
        <p:nvSpPr>
          <p:cNvPr id="15" name="object 14">
            <a:extLst>
              <a:ext uri="{FF2B5EF4-FFF2-40B4-BE49-F238E27FC236}">
                <a16:creationId xmlns:a16="http://schemas.microsoft.com/office/drawing/2014/main" id="{BE0E5EC4-3967-4659-BD16-A3E838D05881}"/>
              </a:ext>
            </a:extLst>
          </p:cNvPr>
          <p:cNvSpPr/>
          <p:nvPr/>
        </p:nvSpPr>
        <p:spPr>
          <a:xfrm>
            <a:off x="7058337" y="1483960"/>
            <a:ext cx="1397508" cy="816863"/>
          </a:xfrm>
          <a:prstGeom prst="rect">
            <a:avLst/>
          </a:prstGeom>
          <a:blipFill>
            <a:blip r:embed="rId4" cstate="print"/>
            <a:stretch>
              <a:fillRect/>
            </a:stretch>
          </a:blipFill>
        </p:spPr>
        <p:txBody>
          <a:bodyPr wrap="square" lIns="0" tIns="0" rIns="0" bIns="0" rtlCol="0"/>
          <a:lstStyle/>
          <a:p>
            <a:endParaRPr/>
          </a:p>
        </p:txBody>
      </p:sp>
      <p:sp>
        <p:nvSpPr>
          <p:cNvPr id="16" name="object 19">
            <a:extLst>
              <a:ext uri="{FF2B5EF4-FFF2-40B4-BE49-F238E27FC236}">
                <a16:creationId xmlns:a16="http://schemas.microsoft.com/office/drawing/2014/main" id="{92BCE47F-EBE7-4635-BBF1-34F211660EB8}"/>
              </a:ext>
            </a:extLst>
          </p:cNvPr>
          <p:cNvSpPr/>
          <p:nvPr/>
        </p:nvSpPr>
        <p:spPr>
          <a:xfrm>
            <a:off x="7249129" y="2493797"/>
            <a:ext cx="915924" cy="1075943"/>
          </a:xfrm>
          <a:prstGeom prst="rect">
            <a:avLst/>
          </a:prstGeom>
          <a:blipFill>
            <a:blip r:embed="rId5" cstate="print"/>
            <a:stretch>
              <a:fillRect/>
            </a:stretch>
          </a:blipFill>
        </p:spPr>
        <p:txBody>
          <a:bodyPr wrap="square" lIns="0" tIns="0" rIns="0" bIns="0" rtlCol="0"/>
          <a:lstStyle/>
          <a:p>
            <a:endParaRPr/>
          </a:p>
        </p:txBody>
      </p:sp>
      <p:sp>
        <p:nvSpPr>
          <p:cNvPr id="18" name="TextBox 17">
            <a:extLst>
              <a:ext uri="{FF2B5EF4-FFF2-40B4-BE49-F238E27FC236}">
                <a16:creationId xmlns:a16="http://schemas.microsoft.com/office/drawing/2014/main" id="{42B8A577-963B-408B-A8F9-C03771EB6E9A}"/>
              </a:ext>
            </a:extLst>
          </p:cNvPr>
          <p:cNvSpPr txBox="1"/>
          <p:nvPr/>
        </p:nvSpPr>
        <p:spPr>
          <a:xfrm>
            <a:off x="5058745" y="1694851"/>
            <a:ext cx="1071342" cy="276999"/>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Test device</a:t>
            </a:r>
          </a:p>
        </p:txBody>
      </p:sp>
      <p:sp>
        <p:nvSpPr>
          <p:cNvPr id="19" name="TextBox 18">
            <a:extLst>
              <a:ext uri="{FF2B5EF4-FFF2-40B4-BE49-F238E27FC236}">
                <a16:creationId xmlns:a16="http://schemas.microsoft.com/office/drawing/2014/main" id="{4B88C86F-4078-4C87-A7F9-A9912157EFA8}"/>
              </a:ext>
            </a:extLst>
          </p:cNvPr>
          <p:cNvSpPr txBox="1"/>
          <p:nvPr/>
        </p:nvSpPr>
        <p:spPr>
          <a:xfrm>
            <a:off x="7613975" y="1135939"/>
            <a:ext cx="1508852" cy="461665"/>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Positive and negative controls</a:t>
            </a:r>
          </a:p>
        </p:txBody>
      </p:sp>
      <p:sp>
        <p:nvSpPr>
          <p:cNvPr id="22" name="TextBox 21">
            <a:extLst>
              <a:ext uri="{FF2B5EF4-FFF2-40B4-BE49-F238E27FC236}">
                <a16:creationId xmlns:a16="http://schemas.microsoft.com/office/drawing/2014/main" id="{FEF3C53A-38A2-4802-B436-234178709346}"/>
              </a:ext>
            </a:extLst>
          </p:cNvPr>
          <p:cNvSpPr txBox="1"/>
          <p:nvPr/>
        </p:nvSpPr>
        <p:spPr>
          <a:xfrm>
            <a:off x="5494404" y="4360986"/>
            <a:ext cx="1071342" cy="276999"/>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Swabs</a:t>
            </a:r>
          </a:p>
        </p:txBody>
      </p:sp>
      <p:sp>
        <p:nvSpPr>
          <p:cNvPr id="23" name="TextBox 22">
            <a:extLst>
              <a:ext uri="{FF2B5EF4-FFF2-40B4-BE49-F238E27FC236}">
                <a16:creationId xmlns:a16="http://schemas.microsoft.com/office/drawing/2014/main" id="{F5DD0A56-CC26-488A-A653-B5C9DA656C43}"/>
              </a:ext>
            </a:extLst>
          </p:cNvPr>
          <p:cNvSpPr txBox="1"/>
          <p:nvPr/>
        </p:nvSpPr>
        <p:spPr>
          <a:xfrm>
            <a:off x="7649564" y="3407397"/>
            <a:ext cx="1437673" cy="276999"/>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Extraction reagent</a:t>
            </a:r>
          </a:p>
        </p:txBody>
      </p:sp>
      <p:sp>
        <p:nvSpPr>
          <p:cNvPr id="24" name="TextBox 23">
            <a:extLst>
              <a:ext uri="{FF2B5EF4-FFF2-40B4-BE49-F238E27FC236}">
                <a16:creationId xmlns:a16="http://schemas.microsoft.com/office/drawing/2014/main" id="{1C69200B-966B-495E-872E-DD8D3CC57786}"/>
              </a:ext>
            </a:extLst>
          </p:cNvPr>
          <p:cNvSpPr txBox="1"/>
          <p:nvPr/>
        </p:nvSpPr>
        <p:spPr>
          <a:xfrm>
            <a:off x="6839100" y="476015"/>
            <a:ext cx="774875" cy="276999"/>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Analyzer</a:t>
            </a:r>
          </a:p>
        </p:txBody>
      </p:sp>
      <p:pic>
        <p:nvPicPr>
          <p:cNvPr id="25" name="Picture 24">
            <a:extLst>
              <a:ext uri="{FF2B5EF4-FFF2-40B4-BE49-F238E27FC236}">
                <a16:creationId xmlns:a16="http://schemas.microsoft.com/office/drawing/2014/main" id="{D164D5B7-5088-4106-88AA-D5834BA72F63}"/>
              </a:ext>
            </a:extLst>
          </p:cNvPr>
          <p:cNvPicPr>
            <a:picLocks noChangeAspect="1"/>
          </p:cNvPicPr>
          <p:nvPr/>
        </p:nvPicPr>
        <p:blipFill>
          <a:blip r:embed="rId6"/>
          <a:stretch>
            <a:fillRect/>
          </a:stretch>
        </p:blipFill>
        <p:spPr>
          <a:xfrm>
            <a:off x="6979851" y="3732174"/>
            <a:ext cx="1354275" cy="1058796"/>
          </a:xfrm>
          <a:prstGeom prst="rect">
            <a:avLst/>
          </a:prstGeom>
        </p:spPr>
      </p:pic>
      <p:sp>
        <p:nvSpPr>
          <p:cNvPr id="27" name="TextBox 26">
            <a:extLst>
              <a:ext uri="{FF2B5EF4-FFF2-40B4-BE49-F238E27FC236}">
                <a16:creationId xmlns:a16="http://schemas.microsoft.com/office/drawing/2014/main" id="{5C5D0572-9D5F-4D42-B22A-E3B7897BE06E}"/>
              </a:ext>
            </a:extLst>
          </p:cNvPr>
          <p:cNvSpPr txBox="1"/>
          <p:nvPr/>
        </p:nvSpPr>
        <p:spPr>
          <a:xfrm>
            <a:off x="7538794" y="4399315"/>
            <a:ext cx="1437673" cy="276999"/>
          </a:xfrm>
          <a:prstGeom prst="rect">
            <a:avLst/>
          </a:prstGeom>
          <a:solidFill>
            <a:schemeClr val="accent3">
              <a:lumMod val="20000"/>
              <a:lumOff val="80000"/>
            </a:schemeClr>
          </a:solidFill>
        </p:spPr>
        <p:txBody>
          <a:bodyPr wrap="square" rtlCol="0">
            <a:spAutoFit/>
          </a:bodyPr>
          <a:lstStyle/>
          <a:p>
            <a:pPr algn="l"/>
            <a:r>
              <a:rPr lang="en-US" sz="1200" b="1" u="none" kern="0" dirty="0">
                <a:solidFill>
                  <a:srgbClr val="000000"/>
                </a:solidFill>
                <a:latin typeface="Calibri" panose="020F0502020204030204" pitchFamily="34" charset="0"/>
                <a:cs typeface="Calibri" panose="020F0502020204030204" pitchFamily="34" charset="0"/>
              </a:rPr>
              <a:t>Tube rack</a:t>
            </a:r>
          </a:p>
        </p:txBody>
      </p:sp>
    </p:spTree>
    <p:extLst>
      <p:ext uri="{BB962C8B-B14F-4D97-AF65-F5344CB8AC3E}">
        <p14:creationId xmlns:p14="http://schemas.microsoft.com/office/powerpoint/2010/main" val="532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48CE-275A-489A-B245-910908EFCCCD}"/>
              </a:ext>
            </a:extLst>
          </p:cNvPr>
          <p:cNvSpPr>
            <a:spLocks noGrp="1"/>
          </p:cNvSpPr>
          <p:nvPr>
            <p:ph type="title"/>
          </p:nvPr>
        </p:nvSpPr>
        <p:spPr/>
        <p:txBody>
          <a:bodyPr/>
          <a:lstStyle/>
          <a:p>
            <a:r>
              <a:rPr lang="en-US" dirty="0"/>
              <a:t>Training and supporting documents </a:t>
            </a:r>
          </a:p>
        </p:txBody>
      </p:sp>
      <p:graphicFrame>
        <p:nvGraphicFramePr>
          <p:cNvPr id="4" name="Table 4">
            <a:extLst>
              <a:ext uri="{FF2B5EF4-FFF2-40B4-BE49-F238E27FC236}">
                <a16:creationId xmlns:a16="http://schemas.microsoft.com/office/drawing/2014/main" id="{862DCE1B-FBCF-4DD0-993E-B07471502C55}"/>
              </a:ext>
            </a:extLst>
          </p:cNvPr>
          <p:cNvGraphicFramePr>
            <a:graphicFrameLocks noGrp="1"/>
          </p:cNvGraphicFramePr>
          <p:nvPr>
            <p:ph idx="1"/>
            <p:extLst>
              <p:ext uri="{D42A27DB-BD31-4B8C-83A1-F6EECF244321}">
                <p14:modId xmlns:p14="http://schemas.microsoft.com/office/powerpoint/2010/main" val="267922441"/>
              </p:ext>
            </p:extLst>
          </p:nvPr>
        </p:nvGraphicFramePr>
        <p:xfrm>
          <a:off x="404314" y="1038576"/>
          <a:ext cx="8335372" cy="1409700"/>
        </p:xfrm>
        <a:graphic>
          <a:graphicData uri="http://schemas.openxmlformats.org/drawingml/2006/table">
            <a:tbl>
              <a:tblPr firstRow="1" bandRow="1">
                <a:tableStyleId>{5940675A-B579-460E-94D1-54222C63F5DA}</a:tableStyleId>
              </a:tblPr>
              <a:tblGrid>
                <a:gridCol w="4167686">
                  <a:extLst>
                    <a:ext uri="{9D8B030D-6E8A-4147-A177-3AD203B41FA5}">
                      <a16:colId xmlns:a16="http://schemas.microsoft.com/office/drawing/2014/main" val="952566463"/>
                    </a:ext>
                  </a:extLst>
                </a:gridCol>
                <a:gridCol w="4167686">
                  <a:extLst>
                    <a:ext uri="{9D8B030D-6E8A-4147-A177-3AD203B41FA5}">
                      <a16:colId xmlns:a16="http://schemas.microsoft.com/office/drawing/2014/main" val="3523741116"/>
                    </a:ext>
                  </a:extLst>
                </a:gridCol>
              </a:tblGrid>
              <a:tr h="278130">
                <a:tc>
                  <a:txBody>
                    <a:bodyPr/>
                    <a:lstStyle/>
                    <a:p>
                      <a:r>
                        <a:rPr lang="en-US" sz="1400" b="1" dirty="0">
                          <a:solidFill>
                            <a:schemeClr val="bg1"/>
                          </a:solidFill>
                        </a:rPr>
                        <a:t>Documents</a:t>
                      </a:r>
                    </a:p>
                  </a:txBody>
                  <a:tcPr marL="68580" marR="68580" marT="34290" marB="34290">
                    <a:solidFill>
                      <a:schemeClr val="accent1">
                        <a:lumMod val="75000"/>
                      </a:schemeClr>
                    </a:solidFill>
                  </a:tcPr>
                </a:tc>
                <a:tc>
                  <a:txBody>
                    <a:bodyPr/>
                    <a:lstStyle/>
                    <a:p>
                      <a:r>
                        <a:rPr lang="en-US" sz="1400" b="1" dirty="0">
                          <a:solidFill>
                            <a:schemeClr val="bg1"/>
                          </a:solidFill>
                        </a:rPr>
                        <a:t>Test-specific or Test-agnostic </a:t>
                      </a:r>
                    </a:p>
                  </a:txBody>
                  <a:tcPr marL="68580" marR="68580" marT="34290" marB="34290">
                    <a:solidFill>
                      <a:schemeClr val="accent1">
                        <a:lumMod val="75000"/>
                      </a:schemeClr>
                    </a:solidFill>
                  </a:tcPr>
                </a:tc>
                <a:extLst>
                  <a:ext uri="{0D108BD9-81ED-4DB2-BD59-A6C34878D82A}">
                    <a16:rowId xmlns:a16="http://schemas.microsoft.com/office/drawing/2014/main" val="4160581203"/>
                  </a:ext>
                </a:extLst>
              </a:tr>
              <a:tr h="278130">
                <a:tc>
                  <a:txBody>
                    <a:bodyPr/>
                    <a:lstStyle/>
                    <a:p>
                      <a:r>
                        <a:rPr lang="en-US" sz="1400" dirty="0"/>
                        <a:t>Onboarding guide </a:t>
                      </a:r>
                    </a:p>
                  </a:txBody>
                  <a:tcPr marL="68580" marR="68580" marT="34290" marB="34290"/>
                </a:tc>
                <a:tc>
                  <a:txBody>
                    <a:bodyPr/>
                    <a:lstStyle/>
                    <a:p>
                      <a:pPr marL="0" indent="0">
                        <a:buFont typeface="Arial" panose="020B0604020202020204" pitchFamily="34" charset="0"/>
                        <a:buNone/>
                      </a:pPr>
                      <a:r>
                        <a:rPr lang="en-US" sz="1400" dirty="0"/>
                        <a:t>Separate documents for each testing modality </a:t>
                      </a:r>
                    </a:p>
                  </a:txBody>
                  <a:tcPr marL="68580" marR="68580" marT="34290" marB="34290"/>
                </a:tc>
                <a:extLst>
                  <a:ext uri="{0D108BD9-81ED-4DB2-BD59-A6C34878D82A}">
                    <a16:rowId xmlns:a16="http://schemas.microsoft.com/office/drawing/2014/main" val="3064345248"/>
                  </a:ext>
                </a:extLst>
              </a:tr>
              <a:tr h="278130">
                <a:tc>
                  <a:txBody>
                    <a:bodyPr/>
                    <a:lstStyle/>
                    <a:p>
                      <a:r>
                        <a:rPr lang="en-US" sz="1400" dirty="0"/>
                        <a:t>Specimen collection techniques </a:t>
                      </a:r>
                    </a:p>
                  </a:txBody>
                  <a:tcPr marL="68580" marR="68580" marT="34290" marB="34290"/>
                </a:tc>
                <a:tc rowSpan="3">
                  <a:txBody>
                    <a:bodyPr/>
                    <a:lstStyle/>
                    <a:p>
                      <a:r>
                        <a:rPr lang="en-US" sz="1400" kern="1200" dirty="0">
                          <a:effectLst/>
                        </a:rPr>
                        <a:t>Applicable to all antigen testing modalities</a:t>
                      </a:r>
                      <a:endParaRPr lang="en-US" sz="1400" dirty="0"/>
                    </a:p>
                  </a:txBody>
                  <a:tcPr marL="68580" marR="68580" marT="34290" marB="34290" anchor="ctr"/>
                </a:tc>
                <a:extLst>
                  <a:ext uri="{0D108BD9-81ED-4DB2-BD59-A6C34878D82A}">
                    <a16:rowId xmlns:a16="http://schemas.microsoft.com/office/drawing/2014/main" val="1040991171"/>
                  </a:ext>
                </a:extLst>
              </a:tr>
              <a:tr h="278130">
                <a:tc>
                  <a:txBody>
                    <a:bodyPr/>
                    <a:lstStyle/>
                    <a:p>
                      <a:r>
                        <a:rPr lang="en-US" sz="1400" dirty="0"/>
                        <a:t>Results tracker</a:t>
                      </a:r>
                    </a:p>
                  </a:txBody>
                  <a:tcPr marL="68580" marR="68580" marT="34290" marB="34290"/>
                </a:tc>
                <a:tc vMerge="1">
                  <a:txBody>
                    <a:bodyPr/>
                    <a:lstStyle/>
                    <a:p>
                      <a:endParaRPr lang="en-US" dirty="0"/>
                    </a:p>
                  </a:txBody>
                  <a:tcPr/>
                </a:tc>
                <a:extLst>
                  <a:ext uri="{0D108BD9-81ED-4DB2-BD59-A6C34878D82A}">
                    <a16:rowId xmlns:a16="http://schemas.microsoft.com/office/drawing/2014/main" val="439918282"/>
                  </a:ext>
                </a:extLst>
              </a:tr>
              <a:tr h="278130">
                <a:tc>
                  <a:txBody>
                    <a:bodyPr/>
                    <a:lstStyle/>
                    <a:p>
                      <a:r>
                        <a:rPr lang="en-US" sz="1400" dirty="0"/>
                        <a:t>Best practices for </a:t>
                      </a:r>
                      <a:r>
                        <a:rPr lang="en-US" sz="1400" dirty="0">
                          <a:solidFill>
                            <a:schemeClr val="tx1"/>
                          </a:solidFill>
                        </a:rPr>
                        <a:t>point-of-care testing </a:t>
                      </a:r>
                    </a:p>
                  </a:txBody>
                  <a:tcPr marL="68580" marR="68580" marT="34290" marB="34290"/>
                </a:tc>
                <a:tc vMerge="1">
                  <a:txBody>
                    <a:bodyPr/>
                    <a:lstStyle/>
                    <a:p>
                      <a:endParaRPr lang="en-US" sz="1400" dirty="0"/>
                    </a:p>
                  </a:txBody>
                  <a:tcPr marL="68580" marR="68580" marT="34290" marB="34290" anchor="ctr"/>
                </a:tc>
                <a:extLst>
                  <a:ext uri="{0D108BD9-81ED-4DB2-BD59-A6C34878D82A}">
                    <a16:rowId xmlns:a16="http://schemas.microsoft.com/office/drawing/2014/main" val="2325801703"/>
                  </a:ext>
                </a:extLst>
              </a:tr>
            </a:tbl>
          </a:graphicData>
        </a:graphic>
      </p:graphicFrame>
      <p:graphicFrame>
        <p:nvGraphicFramePr>
          <p:cNvPr id="5" name="Table 4">
            <a:extLst>
              <a:ext uri="{FF2B5EF4-FFF2-40B4-BE49-F238E27FC236}">
                <a16:creationId xmlns:a16="http://schemas.microsoft.com/office/drawing/2014/main" id="{D9B59D5A-73C7-4D04-AF69-A1F8F27E6B45}"/>
              </a:ext>
            </a:extLst>
          </p:cNvPr>
          <p:cNvGraphicFramePr>
            <a:graphicFrameLocks/>
          </p:cNvGraphicFramePr>
          <p:nvPr>
            <p:extLst>
              <p:ext uri="{D42A27DB-BD31-4B8C-83A1-F6EECF244321}">
                <p14:modId xmlns:p14="http://schemas.microsoft.com/office/powerpoint/2010/main" val="2290719524"/>
              </p:ext>
            </p:extLst>
          </p:nvPr>
        </p:nvGraphicFramePr>
        <p:xfrm>
          <a:off x="404314" y="2705331"/>
          <a:ext cx="8335372" cy="1836420"/>
        </p:xfrm>
        <a:graphic>
          <a:graphicData uri="http://schemas.openxmlformats.org/drawingml/2006/table">
            <a:tbl>
              <a:tblPr firstRow="1" bandRow="1">
                <a:tableStyleId>{5940675A-B579-460E-94D1-54222C63F5DA}</a:tableStyleId>
              </a:tblPr>
              <a:tblGrid>
                <a:gridCol w="4167686">
                  <a:extLst>
                    <a:ext uri="{9D8B030D-6E8A-4147-A177-3AD203B41FA5}">
                      <a16:colId xmlns:a16="http://schemas.microsoft.com/office/drawing/2014/main" val="952566463"/>
                    </a:ext>
                  </a:extLst>
                </a:gridCol>
                <a:gridCol w="4167686">
                  <a:extLst>
                    <a:ext uri="{9D8B030D-6E8A-4147-A177-3AD203B41FA5}">
                      <a16:colId xmlns:a16="http://schemas.microsoft.com/office/drawing/2014/main" val="3523741116"/>
                    </a:ext>
                  </a:extLst>
                </a:gridCol>
              </a:tblGrid>
              <a:tr h="278130">
                <a:tc>
                  <a:txBody>
                    <a:bodyPr/>
                    <a:lstStyle/>
                    <a:p>
                      <a:r>
                        <a:rPr lang="en-US" sz="1400" b="1" dirty="0">
                          <a:solidFill>
                            <a:schemeClr val="bg1"/>
                          </a:solidFill>
                        </a:rPr>
                        <a:t>Webinar recordings </a:t>
                      </a:r>
                    </a:p>
                  </a:txBody>
                  <a:tcPr marL="68580" marR="68580" marT="34290" marB="34290">
                    <a:solidFill>
                      <a:schemeClr val="accent1">
                        <a:lumMod val="75000"/>
                      </a:schemeClr>
                    </a:solidFill>
                  </a:tcPr>
                </a:tc>
                <a:tc>
                  <a:txBody>
                    <a:bodyPr/>
                    <a:lstStyle/>
                    <a:p>
                      <a:r>
                        <a:rPr lang="en-US" sz="1400" b="1" dirty="0">
                          <a:solidFill>
                            <a:schemeClr val="bg1"/>
                          </a:solidFill>
                        </a:rPr>
                        <a:t>Test-specific or Test-agnostic </a:t>
                      </a:r>
                    </a:p>
                  </a:txBody>
                  <a:tcPr marL="68580" marR="68580" marT="34290" marB="34290">
                    <a:solidFill>
                      <a:schemeClr val="accent1">
                        <a:lumMod val="75000"/>
                      </a:schemeClr>
                    </a:solidFill>
                  </a:tcPr>
                </a:tc>
                <a:extLst>
                  <a:ext uri="{0D108BD9-81ED-4DB2-BD59-A6C34878D82A}">
                    <a16:rowId xmlns:a16="http://schemas.microsoft.com/office/drawing/2014/main" val="4160581203"/>
                  </a:ext>
                </a:extLst>
              </a:tr>
              <a:tr h="278130">
                <a:tc>
                  <a:txBody>
                    <a:bodyPr/>
                    <a:lstStyle/>
                    <a:p>
                      <a:r>
                        <a:rPr lang="en-US" sz="1400" dirty="0"/>
                        <a:t>Introduction to Provincial Antigen Screening Program </a:t>
                      </a:r>
                    </a:p>
                  </a:txBody>
                  <a:tcPr marL="68580" marR="68580" marT="34290" marB="34290"/>
                </a:tc>
                <a:tc rowSpan="3">
                  <a:txBody>
                    <a:bodyPr/>
                    <a:lstStyle/>
                    <a:p>
                      <a:pPr marL="0" indent="0">
                        <a:buFont typeface="Arial" panose="020B0604020202020204" pitchFamily="34" charset="0"/>
                        <a:buNone/>
                      </a:pPr>
                      <a:r>
                        <a:rPr lang="en-US" sz="1400" dirty="0"/>
                        <a:t>Applicable to all antigen testing modalities </a:t>
                      </a:r>
                    </a:p>
                  </a:txBody>
                  <a:tcPr marL="68580" marR="68580" marT="34290" marB="34290" anchor="ctr"/>
                </a:tc>
                <a:extLst>
                  <a:ext uri="{0D108BD9-81ED-4DB2-BD59-A6C34878D82A}">
                    <a16:rowId xmlns:a16="http://schemas.microsoft.com/office/drawing/2014/main" val="2115974018"/>
                  </a:ext>
                </a:extLst>
              </a:tr>
              <a:tr h="278130">
                <a:tc>
                  <a:txBody>
                    <a:bodyPr/>
                    <a:lstStyle/>
                    <a:p>
                      <a:r>
                        <a:rPr lang="en-US" sz="1400" dirty="0"/>
                        <a:t>Best practices for point-of-care testing </a:t>
                      </a:r>
                    </a:p>
                  </a:txBody>
                  <a:tcPr marL="68580" marR="68580" marT="34290" marB="34290"/>
                </a:tc>
                <a:tc vMerge="1">
                  <a:txBody>
                    <a:bodyPr/>
                    <a:lstStyle/>
                    <a:p>
                      <a:endParaRPr lang="en-US" dirty="0"/>
                    </a:p>
                  </a:txBody>
                  <a:tcPr/>
                </a:tc>
                <a:extLst>
                  <a:ext uri="{0D108BD9-81ED-4DB2-BD59-A6C34878D82A}">
                    <a16:rowId xmlns:a16="http://schemas.microsoft.com/office/drawing/2014/main" val="38467801"/>
                  </a:ext>
                </a:extLst>
              </a:tr>
              <a:tr h="278130">
                <a:tc>
                  <a:txBody>
                    <a:bodyPr/>
                    <a:lstStyle/>
                    <a:p>
                      <a:r>
                        <a:rPr lang="en-US" sz="1400" dirty="0"/>
                        <a:t>Documenting and reporting results </a:t>
                      </a:r>
                    </a:p>
                  </a:txBody>
                  <a:tcPr marL="68580" marR="68580" marT="34290" marB="34290"/>
                </a:tc>
                <a:tc vMerge="1">
                  <a:txBody>
                    <a:bodyPr/>
                    <a:lstStyle/>
                    <a:p>
                      <a:endParaRPr lang="en-US" dirty="0"/>
                    </a:p>
                  </a:txBody>
                  <a:tcPr/>
                </a:tc>
                <a:extLst>
                  <a:ext uri="{0D108BD9-81ED-4DB2-BD59-A6C34878D82A}">
                    <a16:rowId xmlns:a16="http://schemas.microsoft.com/office/drawing/2014/main" val="1440579510"/>
                  </a:ext>
                </a:extLst>
              </a:tr>
              <a:tr h="480060">
                <a:tc>
                  <a:txBody>
                    <a:bodyPr/>
                    <a:lstStyle/>
                    <a:p>
                      <a:r>
                        <a:rPr lang="en-US" sz="1400" dirty="0"/>
                        <a:t>Rapid antigen screening clinic operations and procedures </a:t>
                      </a:r>
                    </a:p>
                  </a:txBody>
                  <a:tcPr marL="68580" marR="68580" marT="34290" marB="34290"/>
                </a:tc>
                <a:tc>
                  <a:txBody>
                    <a:bodyPr/>
                    <a:lstStyle/>
                    <a:p>
                      <a:pPr marL="0" indent="0">
                        <a:buFont typeface="Arial" panose="020B0604020202020204" pitchFamily="34" charset="0"/>
                        <a:buNone/>
                      </a:pPr>
                      <a:r>
                        <a:rPr lang="en-US" sz="1400" dirty="0"/>
                        <a:t>Separate documents for each testing modality </a:t>
                      </a:r>
                    </a:p>
                  </a:txBody>
                  <a:tcPr marL="68580" marR="68580" marT="34290" marB="34290"/>
                </a:tc>
                <a:extLst>
                  <a:ext uri="{0D108BD9-81ED-4DB2-BD59-A6C34878D82A}">
                    <a16:rowId xmlns:a16="http://schemas.microsoft.com/office/drawing/2014/main" val="1040991171"/>
                  </a:ext>
                </a:extLst>
              </a:tr>
            </a:tbl>
          </a:graphicData>
        </a:graphic>
      </p:graphicFrame>
    </p:spTree>
    <p:extLst>
      <p:ext uri="{BB962C8B-B14F-4D97-AF65-F5344CB8AC3E}">
        <p14:creationId xmlns:p14="http://schemas.microsoft.com/office/powerpoint/2010/main" val="2620558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221">
            <a:extLst>
              <a:ext uri="{FF2B5EF4-FFF2-40B4-BE49-F238E27FC236}">
                <a16:creationId xmlns:a16="http://schemas.microsoft.com/office/drawing/2014/main" id="{5BBA2571-8F98-4BCD-A145-02808420D779}"/>
              </a:ext>
            </a:extLst>
          </p:cNvPr>
          <p:cNvSpPr txBox="1"/>
          <p:nvPr/>
        </p:nvSpPr>
        <p:spPr>
          <a:xfrm>
            <a:off x="-12856" y="3392245"/>
            <a:ext cx="9156856" cy="1996374"/>
          </a:xfrm>
          <a:prstGeom prst="rect">
            <a:avLst/>
          </a:prstGeom>
          <a:solidFill>
            <a:srgbClr val="CAF8F8"/>
          </a:solidFill>
          <a:ln>
            <a:noFill/>
          </a:ln>
        </p:spPr>
        <p:txBody>
          <a:bodyPr wrap="square" rtlCol="0" anchor="t">
            <a:noAutofit/>
          </a:bodyPr>
          <a:lstStyle/>
          <a:p>
            <a:pPr algn="l"/>
            <a:endParaRPr lang="en-US" sz="1050" b="1" u="none" baseline="30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42E3CA7-EB1C-461D-B776-5FC513ABBF46}"/>
              </a:ext>
            </a:extLst>
          </p:cNvPr>
          <p:cNvSpPr txBox="1"/>
          <p:nvPr/>
        </p:nvSpPr>
        <p:spPr>
          <a:xfrm>
            <a:off x="0" y="1505174"/>
            <a:ext cx="9144000" cy="1887070"/>
          </a:xfrm>
          <a:prstGeom prst="rect">
            <a:avLst/>
          </a:prstGeom>
          <a:solidFill>
            <a:schemeClr val="accent2">
              <a:lumMod val="20000"/>
              <a:lumOff val="80000"/>
            </a:schemeClr>
          </a:solidFill>
          <a:ln>
            <a:noFill/>
          </a:ln>
        </p:spPr>
        <p:txBody>
          <a:bodyPr wrap="square" rtlCol="0" anchor="t">
            <a:noAutofit/>
          </a:bodyPr>
          <a:lstStyle/>
          <a:p>
            <a:pPr algn="l"/>
            <a:endParaRPr lang="en-US" sz="1050" b="1" u="none" baseline="30000" dirty="0">
              <a:latin typeface="Calibri" panose="020F0502020204030204" pitchFamily="34" charset="0"/>
              <a:cs typeface="Calibri" panose="020F0502020204030204" pitchFamily="34" charset="0"/>
            </a:endParaRPr>
          </a:p>
        </p:txBody>
      </p:sp>
      <p:sp>
        <p:nvSpPr>
          <p:cNvPr id="142" name="Rectangle: Rounded Corners 141">
            <a:extLst>
              <a:ext uri="{FF2B5EF4-FFF2-40B4-BE49-F238E27FC236}">
                <a16:creationId xmlns:a16="http://schemas.microsoft.com/office/drawing/2014/main" id="{BAF0049A-9BA1-43DA-BAF2-46B90ECDAC1D}"/>
              </a:ext>
            </a:extLst>
          </p:cNvPr>
          <p:cNvSpPr/>
          <p:nvPr/>
        </p:nvSpPr>
        <p:spPr bwMode="auto">
          <a:xfrm>
            <a:off x="7675816" y="3428747"/>
            <a:ext cx="1295966" cy="334769"/>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dirty="0">
              <a:solidFill>
                <a:srgbClr val="000000"/>
              </a:solidFill>
              <a:latin typeface="Arial" charset="0"/>
              <a:ea typeface="ＭＳ Ｐゴシック" pitchFamily="68" charset="-128"/>
            </a:endParaRPr>
          </a:p>
        </p:txBody>
      </p:sp>
      <p:sp>
        <p:nvSpPr>
          <p:cNvPr id="94" name="Rectangle: Rounded Corners 93">
            <a:extLst>
              <a:ext uri="{FF2B5EF4-FFF2-40B4-BE49-F238E27FC236}">
                <a16:creationId xmlns:a16="http://schemas.microsoft.com/office/drawing/2014/main" id="{57BA7A78-B98D-489C-BB54-1FC08451E08D}"/>
              </a:ext>
            </a:extLst>
          </p:cNvPr>
          <p:cNvSpPr/>
          <p:nvPr/>
        </p:nvSpPr>
        <p:spPr bwMode="auto">
          <a:xfrm>
            <a:off x="7655999" y="1511166"/>
            <a:ext cx="1295966" cy="334769"/>
          </a:xfrm>
          <a:prstGeom prst="roundRect">
            <a:avLst/>
          </a:prstGeom>
          <a:solidFill>
            <a:srgbClr val="CCE8E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dirty="0">
              <a:solidFill>
                <a:srgbClr val="000000"/>
              </a:solidFill>
              <a:latin typeface="Arial" charset="0"/>
              <a:ea typeface="ＭＳ Ｐゴシック" pitchFamily="68" charset="-128"/>
            </a:endParaRPr>
          </a:p>
        </p:txBody>
      </p:sp>
      <p:sp>
        <p:nvSpPr>
          <p:cNvPr id="145" name="Rectangle: Rounded Corners 144">
            <a:extLst>
              <a:ext uri="{FF2B5EF4-FFF2-40B4-BE49-F238E27FC236}">
                <a16:creationId xmlns:a16="http://schemas.microsoft.com/office/drawing/2014/main" id="{226DF3B7-06BA-4C17-9B84-159BF4EB1956}"/>
              </a:ext>
            </a:extLst>
          </p:cNvPr>
          <p:cNvSpPr/>
          <p:nvPr/>
        </p:nvSpPr>
        <p:spPr bwMode="auto">
          <a:xfrm>
            <a:off x="6089482" y="3425418"/>
            <a:ext cx="1386590" cy="358896"/>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dirty="0">
              <a:solidFill>
                <a:srgbClr val="000000"/>
              </a:solidFill>
              <a:latin typeface="Arial" charset="0"/>
              <a:ea typeface="ＭＳ Ｐゴシック" pitchFamily="68" charset="-128"/>
            </a:endParaRPr>
          </a:p>
        </p:txBody>
      </p:sp>
      <p:sp>
        <p:nvSpPr>
          <p:cNvPr id="154" name="Rectangle: Rounded Corners 153">
            <a:extLst>
              <a:ext uri="{FF2B5EF4-FFF2-40B4-BE49-F238E27FC236}">
                <a16:creationId xmlns:a16="http://schemas.microsoft.com/office/drawing/2014/main" id="{7E0829A6-D2D4-45E9-8DAB-E1C00E6C80B4}"/>
              </a:ext>
            </a:extLst>
          </p:cNvPr>
          <p:cNvSpPr/>
          <p:nvPr/>
        </p:nvSpPr>
        <p:spPr bwMode="auto">
          <a:xfrm>
            <a:off x="4572097" y="3431342"/>
            <a:ext cx="1386590" cy="358896"/>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a:solidFill>
                <a:srgbClr val="000000"/>
              </a:solidFill>
              <a:latin typeface="Arial" charset="0"/>
              <a:ea typeface="ＭＳ Ｐゴシック" pitchFamily="68" charset="-128"/>
            </a:endParaRPr>
          </a:p>
        </p:txBody>
      </p:sp>
      <p:sp>
        <p:nvSpPr>
          <p:cNvPr id="153" name="Rectangle: Rounded Corners 152">
            <a:extLst>
              <a:ext uri="{FF2B5EF4-FFF2-40B4-BE49-F238E27FC236}">
                <a16:creationId xmlns:a16="http://schemas.microsoft.com/office/drawing/2014/main" id="{655B0A12-7C71-4E79-AB91-D489655BE37F}"/>
              </a:ext>
            </a:extLst>
          </p:cNvPr>
          <p:cNvSpPr/>
          <p:nvPr/>
        </p:nvSpPr>
        <p:spPr bwMode="auto">
          <a:xfrm>
            <a:off x="3173532" y="1505174"/>
            <a:ext cx="4406574" cy="362068"/>
          </a:xfrm>
          <a:prstGeom prst="roundRect">
            <a:avLst/>
          </a:prstGeom>
          <a:solidFill>
            <a:srgbClr val="CCE8E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dirty="0">
              <a:solidFill>
                <a:srgbClr val="000000"/>
              </a:solidFill>
              <a:latin typeface="Arial" charset="0"/>
              <a:ea typeface="ＭＳ Ｐゴシック" pitchFamily="68" charset="-128"/>
            </a:endParaRPr>
          </a:p>
        </p:txBody>
      </p:sp>
      <p:sp>
        <p:nvSpPr>
          <p:cNvPr id="152" name="Rectangle: Rounded Corners 151">
            <a:extLst>
              <a:ext uri="{FF2B5EF4-FFF2-40B4-BE49-F238E27FC236}">
                <a16:creationId xmlns:a16="http://schemas.microsoft.com/office/drawing/2014/main" id="{FCD8567E-E1C9-424C-9E19-51B6BF7F5563}"/>
              </a:ext>
            </a:extLst>
          </p:cNvPr>
          <p:cNvSpPr/>
          <p:nvPr/>
        </p:nvSpPr>
        <p:spPr bwMode="auto">
          <a:xfrm>
            <a:off x="1759396" y="1518477"/>
            <a:ext cx="1312052" cy="353147"/>
          </a:xfrm>
          <a:prstGeom prst="roundRect">
            <a:avLst/>
          </a:prstGeom>
          <a:solidFill>
            <a:srgbClr val="CCE8E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a:solidFill>
                <a:srgbClr val="000000"/>
              </a:solidFill>
              <a:latin typeface="Arial" charset="0"/>
              <a:ea typeface="ＭＳ Ｐゴシック" pitchFamily="68" charset="-128"/>
            </a:endParaRPr>
          </a:p>
        </p:txBody>
      </p:sp>
      <p:sp>
        <p:nvSpPr>
          <p:cNvPr id="7" name="Rectangle: Rounded Corners 6">
            <a:extLst>
              <a:ext uri="{FF2B5EF4-FFF2-40B4-BE49-F238E27FC236}">
                <a16:creationId xmlns:a16="http://schemas.microsoft.com/office/drawing/2014/main" id="{E78B6379-29D9-4130-B4D3-20E0D6C4A165}"/>
              </a:ext>
            </a:extLst>
          </p:cNvPr>
          <p:cNvSpPr/>
          <p:nvPr/>
        </p:nvSpPr>
        <p:spPr bwMode="auto">
          <a:xfrm>
            <a:off x="216162" y="1509556"/>
            <a:ext cx="1433302" cy="344582"/>
          </a:xfrm>
          <a:prstGeom prst="roundRect">
            <a:avLst/>
          </a:prstGeom>
          <a:solidFill>
            <a:srgbClr val="CCE8E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a:solidFill>
                <a:srgbClr val="000000"/>
              </a:solidFill>
              <a:latin typeface="Arial" charset="0"/>
              <a:ea typeface="ＭＳ Ｐゴシック" pitchFamily="68" charset="-128"/>
            </a:endParaRPr>
          </a:p>
        </p:txBody>
      </p:sp>
      <p:graphicFrame>
        <p:nvGraphicFramePr>
          <p:cNvPr id="6" name="Object 5" hidden="1">
            <a:extLst>
              <a:ext uri="{FF2B5EF4-FFF2-40B4-BE49-F238E27FC236}">
                <a16:creationId xmlns:a16="http://schemas.microsoft.com/office/drawing/2014/main" id="{BA2FF1B0-8AD5-438D-AE2B-A788677DD5F3}"/>
              </a:ext>
            </a:extLst>
          </p:cNvPr>
          <p:cNvGraphicFramePr>
            <a:graphicFrameLocks noChangeAspect="1"/>
          </p:cNvGraphicFramePr>
          <p:nvPr>
            <p:custDataLst>
              <p:tags r:id="rId2"/>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7176"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BA2FF1B0-8AD5-438D-AE2B-A788677DD5F3}"/>
                          </a:ext>
                        </a:extLst>
                      </p:cNvPr>
                      <p:cNvPicPr/>
                      <p:nvPr/>
                    </p:nvPicPr>
                    <p:blipFill>
                      <a:blip r:embed="rId6"/>
                      <a:stretch>
                        <a:fillRect/>
                      </a:stretch>
                    </p:blipFill>
                    <p:spPr>
                      <a:xfrm>
                        <a:off x="1191" y="1191"/>
                        <a:ext cx="1191" cy="1191"/>
                      </a:xfrm>
                      <a:prstGeom prst="rect">
                        <a:avLst/>
                      </a:prstGeom>
                    </p:spPr>
                  </p:pic>
                </p:oleObj>
              </mc:Fallback>
            </mc:AlternateContent>
          </a:graphicData>
        </a:graphic>
      </p:graphicFrame>
      <p:sp>
        <p:nvSpPr>
          <p:cNvPr id="65" name="TextBox 64">
            <a:extLst>
              <a:ext uri="{FF2B5EF4-FFF2-40B4-BE49-F238E27FC236}">
                <a16:creationId xmlns:a16="http://schemas.microsoft.com/office/drawing/2014/main" id="{B6BDA608-333D-4174-B22C-6BD1D84D3471}"/>
              </a:ext>
            </a:extLst>
          </p:cNvPr>
          <p:cNvSpPr txBox="1"/>
          <p:nvPr/>
        </p:nvSpPr>
        <p:spPr>
          <a:xfrm>
            <a:off x="342285" y="1563145"/>
            <a:ext cx="1181055" cy="227749"/>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1. Preparations &amp; intake </a:t>
            </a:r>
          </a:p>
        </p:txBody>
      </p:sp>
      <p:sp>
        <p:nvSpPr>
          <p:cNvPr id="66" name="Arrow: Right 65">
            <a:extLst>
              <a:ext uri="{FF2B5EF4-FFF2-40B4-BE49-F238E27FC236}">
                <a16:creationId xmlns:a16="http://schemas.microsoft.com/office/drawing/2014/main" id="{E3E2B09F-C0E0-43D2-B184-5C5EE9054DEF}"/>
              </a:ext>
            </a:extLst>
          </p:cNvPr>
          <p:cNvSpPr/>
          <p:nvPr/>
        </p:nvSpPr>
        <p:spPr>
          <a:xfrm>
            <a:off x="1544501" y="2114712"/>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a:solidFill>
                <a:srgbClr val="FFFFFF"/>
              </a:solidFill>
              <a:latin typeface="Calibri" panose="020F0502020204030204" pitchFamily="34" charset="0"/>
              <a:cs typeface="Calibri" panose="020F0502020204030204" pitchFamily="34" charset="0"/>
            </a:endParaRPr>
          </a:p>
        </p:txBody>
      </p:sp>
      <p:sp>
        <p:nvSpPr>
          <p:cNvPr id="67" name="Arrow: Right 66">
            <a:extLst>
              <a:ext uri="{FF2B5EF4-FFF2-40B4-BE49-F238E27FC236}">
                <a16:creationId xmlns:a16="http://schemas.microsoft.com/office/drawing/2014/main" id="{E6B5747E-ECFF-43EF-91CE-0C3F553CC5F9}"/>
              </a:ext>
            </a:extLst>
          </p:cNvPr>
          <p:cNvSpPr/>
          <p:nvPr/>
        </p:nvSpPr>
        <p:spPr>
          <a:xfrm>
            <a:off x="2915139" y="2133534"/>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a:solidFill>
                <a:srgbClr val="FFFFFF"/>
              </a:solidFill>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69F6C6B7-6656-4A92-ADB9-0216007D9E35}"/>
              </a:ext>
            </a:extLst>
          </p:cNvPr>
          <p:cNvSpPr txBox="1"/>
          <p:nvPr/>
        </p:nvSpPr>
        <p:spPr>
          <a:xfrm>
            <a:off x="3214469" y="1515609"/>
            <a:ext cx="2643059" cy="307220"/>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3. Testing the specimen &amp; recording results</a:t>
            </a:r>
          </a:p>
        </p:txBody>
      </p:sp>
      <p:sp>
        <p:nvSpPr>
          <p:cNvPr id="71" name="TextBox 70">
            <a:extLst>
              <a:ext uri="{FF2B5EF4-FFF2-40B4-BE49-F238E27FC236}">
                <a16:creationId xmlns:a16="http://schemas.microsoft.com/office/drawing/2014/main" id="{EE97ED1E-A8BC-4714-8370-EF0364E00608}"/>
              </a:ext>
            </a:extLst>
          </p:cNvPr>
          <p:cNvSpPr txBox="1"/>
          <p:nvPr/>
        </p:nvSpPr>
        <p:spPr>
          <a:xfrm>
            <a:off x="1774304" y="1574450"/>
            <a:ext cx="1347926" cy="239023"/>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2. Collecting the specimen</a:t>
            </a:r>
            <a:endParaRPr lang="en-US" sz="1050" b="1" u="none" baseline="30000" dirty="0">
              <a:solidFill>
                <a:srgbClr val="000000"/>
              </a:solidFill>
              <a:latin typeface="Calibri" panose="020F0502020204030204" pitchFamily="34" charset="0"/>
              <a:ea typeface="+mn-ea"/>
              <a:cs typeface="Calibri" panose="020F0502020204030204" pitchFamily="34" charset="0"/>
            </a:endParaRPr>
          </a:p>
        </p:txBody>
      </p:sp>
      <p:grpSp>
        <p:nvGrpSpPr>
          <p:cNvPr id="75" name="Group 74">
            <a:extLst>
              <a:ext uri="{FF2B5EF4-FFF2-40B4-BE49-F238E27FC236}">
                <a16:creationId xmlns:a16="http://schemas.microsoft.com/office/drawing/2014/main" id="{3B2CEE0A-12B0-418E-8FE3-9773A366E835}"/>
              </a:ext>
            </a:extLst>
          </p:cNvPr>
          <p:cNvGrpSpPr/>
          <p:nvPr/>
        </p:nvGrpSpPr>
        <p:grpSpPr>
          <a:xfrm>
            <a:off x="718215" y="1929258"/>
            <a:ext cx="538913" cy="532390"/>
            <a:chOff x="4461095" y="4534178"/>
            <a:chExt cx="374203" cy="441535"/>
          </a:xfrm>
        </p:grpSpPr>
        <p:grpSp>
          <p:nvGrpSpPr>
            <p:cNvPr id="76" name="Group 75">
              <a:extLst>
                <a:ext uri="{FF2B5EF4-FFF2-40B4-BE49-F238E27FC236}">
                  <a16:creationId xmlns:a16="http://schemas.microsoft.com/office/drawing/2014/main" id="{548B4061-5BAF-4EE6-8EDA-82F888D532A5}"/>
                </a:ext>
              </a:extLst>
            </p:cNvPr>
            <p:cNvGrpSpPr>
              <a:grpSpLocks noChangeAspect="1"/>
            </p:cNvGrpSpPr>
            <p:nvPr/>
          </p:nvGrpSpPr>
          <p:grpSpPr>
            <a:xfrm>
              <a:off x="4461095" y="4534178"/>
              <a:ext cx="255945" cy="331223"/>
              <a:chOff x="-983659" y="1897039"/>
              <a:chExt cx="2184907" cy="2827530"/>
            </a:xfrm>
            <a:solidFill>
              <a:schemeClr val="bg1">
                <a:lumMod val="50000"/>
              </a:schemeClr>
            </a:solidFill>
          </p:grpSpPr>
          <p:sp>
            <p:nvSpPr>
              <p:cNvPr id="93" name="Rectangle 92">
                <a:extLst>
                  <a:ext uri="{FF2B5EF4-FFF2-40B4-BE49-F238E27FC236}">
                    <a16:creationId xmlns:a16="http://schemas.microsoft.com/office/drawing/2014/main" id="{B1C5CCAB-CC1D-4EFF-AFA0-DD2C711C96F9}"/>
                  </a:ext>
                </a:extLst>
              </p:cNvPr>
              <p:cNvSpPr/>
              <p:nvPr/>
            </p:nvSpPr>
            <p:spPr>
              <a:xfrm>
                <a:off x="-983659" y="1897039"/>
                <a:ext cx="2184907" cy="2827530"/>
              </a:xfrm>
              <a:prstGeom prst="rect">
                <a:avLst/>
              </a:prstGeom>
              <a:solidFill>
                <a:schemeClr val="bg1">
                  <a:lumMod val="20000"/>
                  <a:lumOff val="8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05" name="Oval 38">
                <a:extLst>
                  <a:ext uri="{FF2B5EF4-FFF2-40B4-BE49-F238E27FC236}">
                    <a16:creationId xmlns:a16="http://schemas.microsoft.com/office/drawing/2014/main" id="{06B66B6C-C198-49AF-A2C2-FA1108FC420C}"/>
                  </a:ext>
                </a:extLst>
              </p:cNvPr>
              <p:cNvSpPr>
                <a:spLocks noChangeAspect="1"/>
              </p:cNvSpPr>
              <p:nvPr/>
            </p:nvSpPr>
            <p:spPr>
              <a:xfrm>
                <a:off x="-682004" y="2171313"/>
                <a:ext cx="639853" cy="653780"/>
              </a:xfrm>
              <a:custGeom>
                <a:avLst/>
                <a:gdLst/>
                <a:ahLst/>
                <a:cxnLst/>
                <a:rect l="l" t="t" r="r" b="b"/>
                <a:pathLst>
                  <a:path w="278066" h="284118">
                    <a:moveTo>
                      <a:pt x="117697" y="131832"/>
                    </a:moveTo>
                    <a:lnTo>
                      <a:pt x="139033" y="168617"/>
                    </a:lnTo>
                    <a:lnTo>
                      <a:pt x="160369" y="131832"/>
                    </a:lnTo>
                    <a:cubicBezTo>
                      <a:pt x="227061" y="134745"/>
                      <a:pt x="278066" y="157896"/>
                      <a:pt x="278066" y="199967"/>
                    </a:cubicBezTo>
                    <a:lnTo>
                      <a:pt x="278065" y="284118"/>
                    </a:lnTo>
                    <a:lnTo>
                      <a:pt x="0" y="284118"/>
                    </a:lnTo>
                    <a:lnTo>
                      <a:pt x="0" y="199967"/>
                    </a:lnTo>
                    <a:cubicBezTo>
                      <a:pt x="0" y="157898"/>
                      <a:pt x="51008" y="134747"/>
                      <a:pt x="117697" y="131832"/>
                    </a:cubicBezTo>
                    <a:close/>
                    <a:moveTo>
                      <a:pt x="139033" y="0"/>
                    </a:moveTo>
                    <a:cubicBezTo>
                      <a:pt x="171859" y="0"/>
                      <a:pt x="198469" y="26610"/>
                      <a:pt x="198469" y="59436"/>
                    </a:cubicBezTo>
                    <a:cubicBezTo>
                      <a:pt x="198469" y="92262"/>
                      <a:pt x="171859" y="118872"/>
                      <a:pt x="139033" y="118872"/>
                    </a:cubicBezTo>
                    <a:cubicBezTo>
                      <a:pt x="106207" y="118872"/>
                      <a:pt x="79597" y="92262"/>
                      <a:pt x="79597" y="59436"/>
                    </a:cubicBezTo>
                    <a:cubicBezTo>
                      <a:pt x="79597" y="26610"/>
                      <a:pt x="106207" y="0"/>
                      <a:pt x="139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06" name="Rounded Rectangle 24">
                <a:extLst>
                  <a:ext uri="{FF2B5EF4-FFF2-40B4-BE49-F238E27FC236}">
                    <a16:creationId xmlns:a16="http://schemas.microsoft.com/office/drawing/2014/main" id="{51C80C3C-0C1E-41B9-A037-443BAA5D2372}"/>
                  </a:ext>
                </a:extLst>
              </p:cNvPr>
              <p:cNvSpPr/>
              <p:nvPr/>
            </p:nvSpPr>
            <p:spPr>
              <a:xfrm>
                <a:off x="126624" y="2171313"/>
                <a:ext cx="772969" cy="653780"/>
              </a:xfrm>
              <a:custGeom>
                <a:avLst/>
                <a:gdLst/>
                <a:ahLst/>
                <a:cxnLst/>
                <a:rect l="l" t="t" r="r" b="b"/>
                <a:pathLst>
                  <a:path w="772969" h="653780">
                    <a:moveTo>
                      <a:pt x="21081" y="611618"/>
                    </a:moveTo>
                    <a:lnTo>
                      <a:pt x="751888" y="611618"/>
                    </a:lnTo>
                    <a:cubicBezTo>
                      <a:pt x="763531" y="611618"/>
                      <a:pt x="772969" y="621056"/>
                      <a:pt x="772969" y="632699"/>
                    </a:cubicBezTo>
                    <a:cubicBezTo>
                      <a:pt x="772969" y="644341"/>
                      <a:pt x="763531" y="653780"/>
                      <a:pt x="751888" y="653780"/>
                    </a:cubicBezTo>
                    <a:lnTo>
                      <a:pt x="21081" y="653780"/>
                    </a:lnTo>
                    <a:cubicBezTo>
                      <a:pt x="9438" y="653780"/>
                      <a:pt x="0" y="644341"/>
                      <a:pt x="0" y="632699"/>
                    </a:cubicBezTo>
                    <a:cubicBezTo>
                      <a:pt x="0" y="621056"/>
                      <a:pt x="9438" y="611618"/>
                      <a:pt x="21081" y="611618"/>
                    </a:cubicBezTo>
                    <a:close/>
                    <a:moveTo>
                      <a:pt x="21081" y="458715"/>
                    </a:moveTo>
                    <a:lnTo>
                      <a:pt x="751888" y="458715"/>
                    </a:lnTo>
                    <a:cubicBezTo>
                      <a:pt x="763531" y="458715"/>
                      <a:pt x="772969" y="468153"/>
                      <a:pt x="772969" y="479796"/>
                    </a:cubicBezTo>
                    <a:cubicBezTo>
                      <a:pt x="772969" y="491438"/>
                      <a:pt x="763531" y="500877"/>
                      <a:pt x="751888" y="500877"/>
                    </a:cubicBezTo>
                    <a:lnTo>
                      <a:pt x="21081" y="500877"/>
                    </a:lnTo>
                    <a:cubicBezTo>
                      <a:pt x="9438" y="500877"/>
                      <a:pt x="0" y="491438"/>
                      <a:pt x="0" y="479796"/>
                    </a:cubicBezTo>
                    <a:cubicBezTo>
                      <a:pt x="0" y="468153"/>
                      <a:pt x="9438" y="458715"/>
                      <a:pt x="21081" y="458715"/>
                    </a:cubicBezTo>
                    <a:close/>
                    <a:moveTo>
                      <a:pt x="21081" y="305810"/>
                    </a:moveTo>
                    <a:lnTo>
                      <a:pt x="751888" y="305810"/>
                    </a:lnTo>
                    <a:cubicBezTo>
                      <a:pt x="763531" y="305810"/>
                      <a:pt x="772969" y="315248"/>
                      <a:pt x="772969" y="326891"/>
                    </a:cubicBezTo>
                    <a:cubicBezTo>
                      <a:pt x="772969" y="338533"/>
                      <a:pt x="763531" y="347972"/>
                      <a:pt x="751888" y="347972"/>
                    </a:cubicBezTo>
                    <a:lnTo>
                      <a:pt x="21081" y="347972"/>
                    </a:lnTo>
                    <a:cubicBezTo>
                      <a:pt x="9438" y="347972"/>
                      <a:pt x="0" y="338533"/>
                      <a:pt x="0" y="326891"/>
                    </a:cubicBezTo>
                    <a:cubicBezTo>
                      <a:pt x="0" y="315248"/>
                      <a:pt x="9438" y="305810"/>
                      <a:pt x="21081" y="305810"/>
                    </a:cubicBezTo>
                    <a:close/>
                    <a:moveTo>
                      <a:pt x="21081" y="152905"/>
                    </a:moveTo>
                    <a:lnTo>
                      <a:pt x="751888" y="152905"/>
                    </a:lnTo>
                    <a:cubicBezTo>
                      <a:pt x="763531" y="152905"/>
                      <a:pt x="772969" y="162343"/>
                      <a:pt x="772969" y="173986"/>
                    </a:cubicBezTo>
                    <a:cubicBezTo>
                      <a:pt x="772969" y="185628"/>
                      <a:pt x="763531" y="195067"/>
                      <a:pt x="751888" y="195067"/>
                    </a:cubicBezTo>
                    <a:lnTo>
                      <a:pt x="21081" y="195067"/>
                    </a:lnTo>
                    <a:cubicBezTo>
                      <a:pt x="9438" y="195067"/>
                      <a:pt x="0" y="185628"/>
                      <a:pt x="0" y="173986"/>
                    </a:cubicBezTo>
                    <a:cubicBezTo>
                      <a:pt x="0" y="162343"/>
                      <a:pt x="9438" y="152905"/>
                      <a:pt x="21081" y="152905"/>
                    </a:cubicBezTo>
                    <a:close/>
                    <a:moveTo>
                      <a:pt x="21081" y="0"/>
                    </a:moveTo>
                    <a:lnTo>
                      <a:pt x="751888" y="0"/>
                    </a:lnTo>
                    <a:cubicBezTo>
                      <a:pt x="763531" y="0"/>
                      <a:pt x="772969" y="9439"/>
                      <a:pt x="772969" y="21081"/>
                    </a:cubicBezTo>
                    <a:cubicBezTo>
                      <a:pt x="772969" y="32724"/>
                      <a:pt x="763531" y="42162"/>
                      <a:pt x="751888" y="42162"/>
                    </a:cubicBezTo>
                    <a:lnTo>
                      <a:pt x="21081" y="42162"/>
                    </a:lnTo>
                    <a:cubicBezTo>
                      <a:pt x="9438" y="42162"/>
                      <a:pt x="0" y="32724"/>
                      <a:pt x="0" y="21081"/>
                    </a:cubicBezTo>
                    <a:cubicBezTo>
                      <a:pt x="0" y="9439"/>
                      <a:pt x="9438" y="0"/>
                      <a:pt x="21081"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07" name="Rectangle 106">
                <a:extLst>
                  <a:ext uri="{FF2B5EF4-FFF2-40B4-BE49-F238E27FC236}">
                    <a16:creationId xmlns:a16="http://schemas.microsoft.com/office/drawing/2014/main" id="{3F7C6A52-0F84-4A5A-8841-C277464C51F1}"/>
                  </a:ext>
                </a:extLst>
              </p:cNvPr>
              <p:cNvSpPr/>
              <p:nvPr/>
            </p:nvSpPr>
            <p:spPr>
              <a:xfrm>
                <a:off x="-682004" y="304686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08" name="Rectangle 107">
                <a:extLst>
                  <a:ext uri="{FF2B5EF4-FFF2-40B4-BE49-F238E27FC236}">
                    <a16:creationId xmlns:a16="http://schemas.microsoft.com/office/drawing/2014/main" id="{C71B92F2-054E-48C9-A033-937937487AC3}"/>
                  </a:ext>
                </a:extLst>
              </p:cNvPr>
              <p:cNvSpPr/>
              <p:nvPr/>
            </p:nvSpPr>
            <p:spPr>
              <a:xfrm>
                <a:off x="-682004" y="342900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09" name="Rectangle 108">
                <a:extLst>
                  <a:ext uri="{FF2B5EF4-FFF2-40B4-BE49-F238E27FC236}">
                    <a16:creationId xmlns:a16="http://schemas.microsoft.com/office/drawing/2014/main" id="{F4228777-8227-4435-943B-CE4D6C779EF0}"/>
                  </a:ext>
                </a:extLst>
              </p:cNvPr>
              <p:cNvSpPr/>
              <p:nvPr/>
            </p:nvSpPr>
            <p:spPr>
              <a:xfrm>
                <a:off x="-682004" y="381113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0" name="Rectangle 109">
                <a:extLst>
                  <a:ext uri="{FF2B5EF4-FFF2-40B4-BE49-F238E27FC236}">
                    <a16:creationId xmlns:a16="http://schemas.microsoft.com/office/drawing/2014/main" id="{2C3C5F33-22E2-4651-9885-E758D90F5C92}"/>
                  </a:ext>
                </a:extLst>
              </p:cNvPr>
              <p:cNvSpPr/>
              <p:nvPr/>
            </p:nvSpPr>
            <p:spPr>
              <a:xfrm>
                <a:off x="-682004" y="419327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1" name="Rounded Rectangle 24">
                <a:extLst>
                  <a:ext uri="{FF2B5EF4-FFF2-40B4-BE49-F238E27FC236}">
                    <a16:creationId xmlns:a16="http://schemas.microsoft.com/office/drawing/2014/main" id="{C263AB0D-9F68-482E-B193-AEABCC0703D6}"/>
                  </a:ext>
                </a:extLst>
              </p:cNvPr>
              <p:cNvSpPr/>
              <p:nvPr/>
            </p:nvSpPr>
            <p:spPr>
              <a:xfrm>
                <a:off x="-289127" y="309258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2" name="Rounded Rectangle 24">
                <a:extLst>
                  <a:ext uri="{FF2B5EF4-FFF2-40B4-BE49-F238E27FC236}">
                    <a16:creationId xmlns:a16="http://schemas.microsoft.com/office/drawing/2014/main" id="{3719B85C-DC99-42D6-A7E0-C9F17B419749}"/>
                  </a:ext>
                </a:extLst>
              </p:cNvPr>
              <p:cNvSpPr/>
              <p:nvPr/>
            </p:nvSpPr>
            <p:spPr>
              <a:xfrm>
                <a:off x="-289127" y="352044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3" name="Rounded Rectangle 24">
                <a:extLst>
                  <a:ext uri="{FF2B5EF4-FFF2-40B4-BE49-F238E27FC236}">
                    <a16:creationId xmlns:a16="http://schemas.microsoft.com/office/drawing/2014/main" id="{CDEC4D27-2A2A-49F5-B56E-F229AB023FF8}"/>
                  </a:ext>
                </a:extLst>
              </p:cNvPr>
              <p:cNvSpPr/>
              <p:nvPr/>
            </p:nvSpPr>
            <p:spPr>
              <a:xfrm>
                <a:off x="-289127" y="390257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4" name="Rounded Rectangle 24">
                <a:extLst>
                  <a:ext uri="{FF2B5EF4-FFF2-40B4-BE49-F238E27FC236}">
                    <a16:creationId xmlns:a16="http://schemas.microsoft.com/office/drawing/2014/main" id="{64335818-905A-495E-8680-5BBB63E29FF8}"/>
                  </a:ext>
                </a:extLst>
              </p:cNvPr>
              <p:cNvSpPr/>
              <p:nvPr/>
            </p:nvSpPr>
            <p:spPr>
              <a:xfrm>
                <a:off x="-289127" y="428471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5" name="Trapezoid 25">
                <a:extLst>
                  <a:ext uri="{FF2B5EF4-FFF2-40B4-BE49-F238E27FC236}">
                    <a16:creationId xmlns:a16="http://schemas.microsoft.com/office/drawing/2014/main" id="{06F64CF3-8138-4C8B-A124-4A9DA3E59ADA}"/>
                  </a:ext>
                </a:extLst>
              </p:cNvPr>
              <p:cNvSpPr/>
              <p:nvPr/>
            </p:nvSpPr>
            <p:spPr>
              <a:xfrm rot="2700000">
                <a:off x="-617479" y="2927198"/>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6" name="Trapezoid 25">
                <a:extLst>
                  <a:ext uri="{FF2B5EF4-FFF2-40B4-BE49-F238E27FC236}">
                    <a16:creationId xmlns:a16="http://schemas.microsoft.com/office/drawing/2014/main" id="{BFC29EA9-8A36-4D75-BE53-A7847AC1C651}"/>
                  </a:ext>
                </a:extLst>
              </p:cNvPr>
              <p:cNvSpPr/>
              <p:nvPr/>
            </p:nvSpPr>
            <p:spPr>
              <a:xfrm rot="2700000">
                <a:off x="-617478" y="3290131"/>
                <a:ext cx="171227"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7" name="Trapezoid 25">
                <a:extLst>
                  <a:ext uri="{FF2B5EF4-FFF2-40B4-BE49-F238E27FC236}">
                    <a16:creationId xmlns:a16="http://schemas.microsoft.com/office/drawing/2014/main" id="{86BDE88A-F3E1-4550-956A-6CF4D7A2B9AA}"/>
                  </a:ext>
                </a:extLst>
              </p:cNvPr>
              <p:cNvSpPr/>
              <p:nvPr/>
            </p:nvSpPr>
            <p:spPr>
              <a:xfrm rot="2700000">
                <a:off x="-617479" y="366788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18" name="Trapezoid 25">
                <a:extLst>
                  <a:ext uri="{FF2B5EF4-FFF2-40B4-BE49-F238E27FC236}">
                    <a16:creationId xmlns:a16="http://schemas.microsoft.com/office/drawing/2014/main" id="{76263174-E00C-4FFA-B53A-1D36278C8994}"/>
                  </a:ext>
                </a:extLst>
              </p:cNvPr>
              <p:cNvSpPr/>
              <p:nvPr/>
            </p:nvSpPr>
            <p:spPr>
              <a:xfrm rot="2700000">
                <a:off x="-617479" y="4073603"/>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grpSp>
          <p:nvGrpSpPr>
            <p:cNvPr id="77" name="Group 76">
              <a:extLst>
                <a:ext uri="{FF2B5EF4-FFF2-40B4-BE49-F238E27FC236}">
                  <a16:creationId xmlns:a16="http://schemas.microsoft.com/office/drawing/2014/main" id="{2C0D8B53-B45E-4F8A-9095-E88CC2BA1DD1}"/>
                </a:ext>
              </a:extLst>
            </p:cNvPr>
            <p:cNvGrpSpPr>
              <a:grpSpLocks noChangeAspect="1"/>
            </p:cNvGrpSpPr>
            <p:nvPr/>
          </p:nvGrpSpPr>
          <p:grpSpPr>
            <a:xfrm>
              <a:off x="4579353" y="4644490"/>
              <a:ext cx="255945" cy="331223"/>
              <a:chOff x="-983659" y="1897039"/>
              <a:chExt cx="2184907" cy="2827530"/>
            </a:xfrm>
            <a:solidFill>
              <a:schemeClr val="bg1">
                <a:lumMod val="50000"/>
              </a:schemeClr>
            </a:solidFill>
          </p:grpSpPr>
          <p:sp>
            <p:nvSpPr>
              <p:cNvPr id="78" name="Rectangle 77">
                <a:extLst>
                  <a:ext uri="{FF2B5EF4-FFF2-40B4-BE49-F238E27FC236}">
                    <a16:creationId xmlns:a16="http://schemas.microsoft.com/office/drawing/2014/main" id="{B2D541D2-C4FB-4615-9629-8EDFDBD7CCD8}"/>
                  </a:ext>
                </a:extLst>
              </p:cNvPr>
              <p:cNvSpPr/>
              <p:nvPr/>
            </p:nvSpPr>
            <p:spPr>
              <a:xfrm>
                <a:off x="-983659" y="1897039"/>
                <a:ext cx="2184907" cy="2827530"/>
              </a:xfrm>
              <a:prstGeom prst="rect">
                <a:avLst/>
              </a:prstGeom>
              <a:solidFill>
                <a:schemeClr val="bg1">
                  <a:lumMod val="20000"/>
                  <a:lumOff val="8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79" name="Oval 38">
                <a:extLst>
                  <a:ext uri="{FF2B5EF4-FFF2-40B4-BE49-F238E27FC236}">
                    <a16:creationId xmlns:a16="http://schemas.microsoft.com/office/drawing/2014/main" id="{F209B022-1A64-4073-B649-1B76E7BA67FE}"/>
                  </a:ext>
                </a:extLst>
              </p:cNvPr>
              <p:cNvSpPr>
                <a:spLocks noChangeAspect="1"/>
              </p:cNvSpPr>
              <p:nvPr/>
            </p:nvSpPr>
            <p:spPr>
              <a:xfrm>
                <a:off x="-682004" y="2171313"/>
                <a:ext cx="639853" cy="653780"/>
              </a:xfrm>
              <a:custGeom>
                <a:avLst/>
                <a:gdLst/>
                <a:ahLst/>
                <a:cxnLst/>
                <a:rect l="l" t="t" r="r" b="b"/>
                <a:pathLst>
                  <a:path w="278066" h="284118">
                    <a:moveTo>
                      <a:pt x="117697" y="131832"/>
                    </a:moveTo>
                    <a:lnTo>
                      <a:pt x="139033" y="168617"/>
                    </a:lnTo>
                    <a:lnTo>
                      <a:pt x="160369" y="131832"/>
                    </a:lnTo>
                    <a:cubicBezTo>
                      <a:pt x="227061" y="134745"/>
                      <a:pt x="278066" y="157896"/>
                      <a:pt x="278066" y="199967"/>
                    </a:cubicBezTo>
                    <a:lnTo>
                      <a:pt x="278065" y="284118"/>
                    </a:lnTo>
                    <a:lnTo>
                      <a:pt x="0" y="284118"/>
                    </a:lnTo>
                    <a:lnTo>
                      <a:pt x="0" y="199967"/>
                    </a:lnTo>
                    <a:cubicBezTo>
                      <a:pt x="0" y="157898"/>
                      <a:pt x="51008" y="134747"/>
                      <a:pt x="117697" y="131832"/>
                    </a:cubicBezTo>
                    <a:close/>
                    <a:moveTo>
                      <a:pt x="139033" y="0"/>
                    </a:moveTo>
                    <a:cubicBezTo>
                      <a:pt x="171859" y="0"/>
                      <a:pt x="198469" y="26610"/>
                      <a:pt x="198469" y="59436"/>
                    </a:cubicBezTo>
                    <a:cubicBezTo>
                      <a:pt x="198469" y="92262"/>
                      <a:pt x="171859" y="118872"/>
                      <a:pt x="139033" y="118872"/>
                    </a:cubicBezTo>
                    <a:cubicBezTo>
                      <a:pt x="106207" y="118872"/>
                      <a:pt x="79597" y="92262"/>
                      <a:pt x="79597" y="59436"/>
                    </a:cubicBezTo>
                    <a:cubicBezTo>
                      <a:pt x="79597" y="26610"/>
                      <a:pt x="106207" y="0"/>
                      <a:pt x="139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80" name="Rounded Rectangle 24">
                <a:extLst>
                  <a:ext uri="{FF2B5EF4-FFF2-40B4-BE49-F238E27FC236}">
                    <a16:creationId xmlns:a16="http://schemas.microsoft.com/office/drawing/2014/main" id="{F9C4D9E2-E65E-46CD-B766-D8C9F76CA880}"/>
                  </a:ext>
                </a:extLst>
              </p:cNvPr>
              <p:cNvSpPr/>
              <p:nvPr/>
            </p:nvSpPr>
            <p:spPr>
              <a:xfrm>
                <a:off x="126624" y="2171313"/>
                <a:ext cx="772969" cy="653780"/>
              </a:xfrm>
              <a:custGeom>
                <a:avLst/>
                <a:gdLst/>
                <a:ahLst/>
                <a:cxnLst/>
                <a:rect l="l" t="t" r="r" b="b"/>
                <a:pathLst>
                  <a:path w="772969" h="653780">
                    <a:moveTo>
                      <a:pt x="21081" y="611618"/>
                    </a:moveTo>
                    <a:lnTo>
                      <a:pt x="751888" y="611618"/>
                    </a:lnTo>
                    <a:cubicBezTo>
                      <a:pt x="763531" y="611618"/>
                      <a:pt x="772969" y="621056"/>
                      <a:pt x="772969" y="632699"/>
                    </a:cubicBezTo>
                    <a:cubicBezTo>
                      <a:pt x="772969" y="644341"/>
                      <a:pt x="763531" y="653780"/>
                      <a:pt x="751888" y="653780"/>
                    </a:cubicBezTo>
                    <a:lnTo>
                      <a:pt x="21081" y="653780"/>
                    </a:lnTo>
                    <a:cubicBezTo>
                      <a:pt x="9438" y="653780"/>
                      <a:pt x="0" y="644341"/>
                      <a:pt x="0" y="632699"/>
                    </a:cubicBezTo>
                    <a:cubicBezTo>
                      <a:pt x="0" y="621056"/>
                      <a:pt x="9438" y="611618"/>
                      <a:pt x="21081" y="611618"/>
                    </a:cubicBezTo>
                    <a:close/>
                    <a:moveTo>
                      <a:pt x="21081" y="458715"/>
                    </a:moveTo>
                    <a:lnTo>
                      <a:pt x="751888" y="458715"/>
                    </a:lnTo>
                    <a:cubicBezTo>
                      <a:pt x="763531" y="458715"/>
                      <a:pt x="772969" y="468153"/>
                      <a:pt x="772969" y="479796"/>
                    </a:cubicBezTo>
                    <a:cubicBezTo>
                      <a:pt x="772969" y="491438"/>
                      <a:pt x="763531" y="500877"/>
                      <a:pt x="751888" y="500877"/>
                    </a:cubicBezTo>
                    <a:lnTo>
                      <a:pt x="21081" y="500877"/>
                    </a:lnTo>
                    <a:cubicBezTo>
                      <a:pt x="9438" y="500877"/>
                      <a:pt x="0" y="491438"/>
                      <a:pt x="0" y="479796"/>
                    </a:cubicBezTo>
                    <a:cubicBezTo>
                      <a:pt x="0" y="468153"/>
                      <a:pt x="9438" y="458715"/>
                      <a:pt x="21081" y="458715"/>
                    </a:cubicBezTo>
                    <a:close/>
                    <a:moveTo>
                      <a:pt x="21081" y="305810"/>
                    </a:moveTo>
                    <a:lnTo>
                      <a:pt x="751888" y="305810"/>
                    </a:lnTo>
                    <a:cubicBezTo>
                      <a:pt x="763531" y="305810"/>
                      <a:pt x="772969" y="315248"/>
                      <a:pt x="772969" y="326891"/>
                    </a:cubicBezTo>
                    <a:cubicBezTo>
                      <a:pt x="772969" y="338533"/>
                      <a:pt x="763531" y="347972"/>
                      <a:pt x="751888" y="347972"/>
                    </a:cubicBezTo>
                    <a:lnTo>
                      <a:pt x="21081" y="347972"/>
                    </a:lnTo>
                    <a:cubicBezTo>
                      <a:pt x="9438" y="347972"/>
                      <a:pt x="0" y="338533"/>
                      <a:pt x="0" y="326891"/>
                    </a:cubicBezTo>
                    <a:cubicBezTo>
                      <a:pt x="0" y="315248"/>
                      <a:pt x="9438" y="305810"/>
                      <a:pt x="21081" y="305810"/>
                    </a:cubicBezTo>
                    <a:close/>
                    <a:moveTo>
                      <a:pt x="21081" y="152905"/>
                    </a:moveTo>
                    <a:lnTo>
                      <a:pt x="751888" y="152905"/>
                    </a:lnTo>
                    <a:cubicBezTo>
                      <a:pt x="763531" y="152905"/>
                      <a:pt x="772969" y="162343"/>
                      <a:pt x="772969" y="173986"/>
                    </a:cubicBezTo>
                    <a:cubicBezTo>
                      <a:pt x="772969" y="185628"/>
                      <a:pt x="763531" y="195067"/>
                      <a:pt x="751888" y="195067"/>
                    </a:cubicBezTo>
                    <a:lnTo>
                      <a:pt x="21081" y="195067"/>
                    </a:lnTo>
                    <a:cubicBezTo>
                      <a:pt x="9438" y="195067"/>
                      <a:pt x="0" y="185628"/>
                      <a:pt x="0" y="173986"/>
                    </a:cubicBezTo>
                    <a:cubicBezTo>
                      <a:pt x="0" y="162343"/>
                      <a:pt x="9438" y="152905"/>
                      <a:pt x="21081" y="152905"/>
                    </a:cubicBezTo>
                    <a:close/>
                    <a:moveTo>
                      <a:pt x="21081" y="0"/>
                    </a:moveTo>
                    <a:lnTo>
                      <a:pt x="751888" y="0"/>
                    </a:lnTo>
                    <a:cubicBezTo>
                      <a:pt x="763531" y="0"/>
                      <a:pt x="772969" y="9439"/>
                      <a:pt x="772969" y="21081"/>
                    </a:cubicBezTo>
                    <a:cubicBezTo>
                      <a:pt x="772969" y="32724"/>
                      <a:pt x="763531" y="42162"/>
                      <a:pt x="751888" y="42162"/>
                    </a:cubicBezTo>
                    <a:lnTo>
                      <a:pt x="21081" y="42162"/>
                    </a:lnTo>
                    <a:cubicBezTo>
                      <a:pt x="9438" y="42162"/>
                      <a:pt x="0" y="32724"/>
                      <a:pt x="0" y="21081"/>
                    </a:cubicBezTo>
                    <a:cubicBezTo>
                      <a:pt x="0" y="9439"/>
                      <a:pt x="9438" y="0"/>
                      <a:pt x="21081"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1" name="Rectangle 80">
                <a:extLst>
                  <a:ext uri="{FF2B5EF4-FFF2-40B4-BE49-F238E27FC236}">
                    <a16:creationId xmlns:a16="http://schemas.microsoft.com/office/drawing/2014/main" id="{8ECB7260-0A49-4A4A-AFAD-98A9433A8205}"/>
                  </a:ext>
                </a:extLst>
              </p:cNvPr>
              <p:cNvSpPr/>
              <p:nvPr/>
            </p:nvSpPr>
            <p:spPr>
              <a:xfrm>
                <a:off x="-682004" y="304686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2" name="Rectangle 81">
                <a:extLst>
                  <a:ext uri="{FF2B5EF4-FFF2-40B4-BE49-F238E27FC236}">
                    <a16:creationId xmlns:a16="http://schemas.microsoft.com/office/drawing/2014/main" id="{D1B9BC25-93DC-492D-AE09-9F0902321AFF}"/>
                  </a:ext>
                </a:extLst>
              </p:cNvPr>
              <p:cNvSpPr/>
              <p:nvPr/>
            </p:nvSpPr>
            <p:spPr>
              <a:xfrm>
                <a:off x="-682004" y="342900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3" name="Rectangle 82">
                <a:extLst>
                  <a:ext uri="{FF2B5EF4-FFF2-40B4-BE49-F238E27FC236}">
                    <a16:creationId xmlns:a16="http://schemas.microsoft.com/office/drawing/2014/main" id="{0DA71CED-310E-450A-9FBA-0B3C9F458A3F}"/>
                  </a:ext>
                </a:extLst>
              </p:cNvPr>
              <p:cNvSpPr/>
              <p:nvPr/>
            </p:nvSpPr>
            <p:spPr>
              <a:xfrm>
                <a:off x="-682004" y="381113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4" name="Rectangle 83">
                <a:extLst>
                  <a:ext uri="{FF2B5EF4-FFF2-40B4-BE49-F238E27FC236}">
                    <a16:creationId xmlns:a16="http://schemas.microsoft.com/office/drawing/2014/main" id="{14A2D51E-101A-4AB5-B5AC-A7F810817EF0}"/>
                  </a:ext>
                </a:extLst>
              </p:cNvPr>
              <p:cNvSpPr/>
              <p:nvPr/>
            </p:nvSpPr>
            <p:spPr>
              <a:xfrm>
                <a:off x="-682004" y="419327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5" name="Rounded Rectangle 24">
                <a:extLst>
                  <a:ext uri="{FF2B5EF4-FFF2-40B4-BE49-F238E27FC236}">
                    <a16:creationId xmlns:a16="http://schemas.microsoft.com/office/drawing/2014/main" id="{1EC3CA30-A27A-49B2-B343-79D5D863C98D}"/>
                  </a:ext>
                </a:extLst>
              </p:cNvPr>
              <p:cNvSpPr/>
              <p:nvPr/>
            </p:nvSpPr>
            <p:spPr>
              <a:xfrm>
                <a:off x="-289127" y="309258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6" name="Rounded Rectangle 24">
                <a:extLst>
                  <a:ext uri="{FF2B5EF4-FFF2-40B4-BE49-F238E27FC236}">
                    <a16:creationId xmlns:a16="http://schemas.microsoft.com/office/drawing/2014/main" id="{F4869FBD-138E-45ED-A120-93DB78A9B85B}"/>
                  </a:ext>
                </a:extLst>
              </p:cNvPr>
              <p:cNvSpPr/>
              <p:nvPr/>
            </p:nvSpPr>
            <p:spPr>
              <a:xfrm>
                <a:off x="-289127" y="352044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7" name="Rounded Rectangle 24">
                <a:extLst>
                  <a:ext uri="{FF2B5EF4-FFF2-40B4-BE49-F238E27FC236}">
                    <a16:creationId xmlns:a16="http://schemas.microsoft.com/office/drawing/2014/main" id="{3B07AA8A-F8B9-41B2-9366-CACAED98C958}"/>
                  </a:ext>
                </a:extLst>
              </p:cNvPr>
              <p:cNvSpPr/>
              <p:nvPr/>
            </p:nvSpPr>
            <p:spPr>
              <a:xfrm>
                <a:off x="-289127" y="390257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8" name="Rounded Rectangle 24">
                <a:extLst>
                  <a:ext uri="{FF2B5EF4-FFF2-40B4-BE49-F238E27FC236}">
                    <a16:creationId xmlns:a16="http://schemas.microsoft.com/office/drawing/2014/main" id="{AB63052F-298C-47A9-9F30-9E042D6FD4DB}"/>
                  </a:ext>
                </a:extLst>
              </p:cNvPr>
              <p:cNvSpPr/>
              <p:nvPr/>
            </p:nvSpPr>
            <p:spPr>
              <a:xfrm>
                <a:off x="-289127" y="428471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89" name="Trapezoid 25">
                <a:extLst>
                  <a:ext uri="{FF2B5EF4-FFF2-40B4-BE49-F238E27FC236}">
                    <a16:creationId xmlns:a16="http://schemas.microsoft.com/office/drawing/2014/main" id="{FEA28106-3918-47E1-B2C9-8AEB37483040}"/>
                  </a:ext>
                </a:extLst>
              </p:cNvPr>
              <p:cNvSpPr/>
              <p:nvPr/>
            </p:nvSpPr>
            <p:spPr>
              <a:xfrm rot="2700000">
                <a:off x="-617479" y="2927198"/>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90" name="Trapezoid 25">
                <a:extLst>
                  <a:ext uri="{FF2B5EF4-FFF2-40B4-BE49-F238E27FC236}">
                    <a16:creationId xmlns:a16="http://schemas.microsoft.com/office/drawing/2014/main" id="{5648A8AD-8C56-4589-ACAF-42F007FC61A3}"/>
                  </a:ext>
                </a:extLst>
              </p:cNvPr>
              <p:cNvSpPr/>
              <p:nvPr/>
            </p:nvSpPr>
            <p:spPr>
              <a:xfrm rot="2700000">
                <a:off x="-617479" y="329013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91" name="Trapezoid 25">
                <a:extLst>
                  <a:ext uri="{FF2B5EF4-FFF2-40B4-BE49-F238E27FC236}">
                    <a16:creationId xmlns:a16="http://schemas.microsoft.com/office/drawing/2014/main" id="{A95379E9-8908-4AFE-88A7-331C8507A5FB}"/>
                  </a:ext>
                </a:extLst>
              </p:cNvPr>
              <p:cNvSpPr/>
              <p:nvPr/>
            </p:nvSpPr>
            <p:spPr>
              <a:xfrm rot="2700000">
                <a:off x="-617479" y="366788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92" name="Trapezoid 25">
                <a:extLst>
                  <a:ext uri="{FF2B5EF4-FFF2-40B4-BE49-F238E27FC236}">
                    <a16:creationId xmlns:a16="http://schemas.microsoft.com/office/drawing/2014/main" id="{E234740B-1DED-42B4-9B7E-8552D45889D5}"/>
                  </a:ext>
                </a:extLst>
              </p:cNvPr>
              <p:cNvSpPr/>
              <p:nvPr/>
            </p:nvSpPr>
            <p:spPr>
              <a:xfrm rot="2700000">
                <a:off x="-617479" y="4073603"/>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grpSp>
      <p:pic>
        <p:nvPicPr>
          <p:cNvPr id="119" name="Picture 118">
            <a:extLst>
              <a:ext uri="{FF2B5EF4-FFF2-40B4-BE49-F238E27FC236}">
                <a16:creationId xmlns:a16="http://schemas.microsoft.com/office/drawing/2014/main" id="{0836DC6D-EA96-4456-BDED-D6CB420C6BB5}"/>
              </a:ext>
            </a:extLst>
          </p:cNvPr>
          <p:cNvPicPr>
            <a:picLocks noChangeAspect="1"/>
          </p:cNvPicPr>
          <p:nvPr/>
        </p:nvPicPr>
        <p:blipFill>
          <a:blip r:embed="rId7">
            <a:duotone>
              <a:schemeClr val="bg2">
                <a:shade val="45000"/>
                <a:satMod val="135000"/>
              </a:schemeClr>
              <a:prstClr val="white"/>
            </a:duotone>
          </a:blip>
          <a:stretch>
            <a:fillRect/>
          </a:stretch>
        </p:blipFill>
        <p:spPr>
          <a:xfrm>
            <a:off x="2581734" y="2152762"/>
            <a:ext cx="113009" cy="260561"/>
          </a:xfrm>
          <a:prstGeom prst="rect">
            <a:avLst/>
          </a:prstGeom>
        </p:spPr>
      </p:pic>
      <p:grpSp>
        <p:nvGrpSpPr>
          <p:cNvPr id="123" name="Group 122">
            <a:extLst>
              <a:ext uri="{FF2B5EF4-FFF2-40B4-BE49-F238E27FC236}">
                <a16:creationId xmlns:a16="http://schemas.microsoft.com/office/drawing/2014/main" id="{5CF60FF0-A089-4041-9846-19DB7657298A}"/>
              </a:ext>
            </a:extLst>
          </p:cNvPr>
          <p:cNvGrpSpPr/>
          <p:nvPr/>
        </p:nvGrpSpPr>
        <p:grpSpPr>
          <a:xfrm>
            <a:off x="7962473" y="1996667"/>
            <a:ext cx="824844" cy="508247"/>
            <a:chOff x="11057646" y="5291266"/>
            <a:chExt cx="858998" cy="529290"/>
          </a:xfrm>
        </p:grpSpPr>
        <p:grpSp>
          <p:nvGrpSpPr>
            <p:cNvPr id="124" name="Group 123">
              <a:extLst>
                <a:ext uri="{FF2B5EF4-FFF2-40B4-BE49-F238E27FC236}">
                  <a16:creationId xmlns:a16="http://schemas.microsoft.com/office/drawing/2014/main" id="{D814A73B-51A1-430A-9DE1-C04188A674F6}"/>
                </a:ext>
              </a:extLst>
            </p:cNvPr>
            <p:cNvGrpSpPr>
              <a:grpSpLocks noChangeAspect="1"/>
            </p:cNvGrpSpPr>
            <p:nvPr/>
          </p:nvGrpSpPr>
          <p:grpSpPr>
            <a:xfrm>
              <a:off x="11057646" y="5291266"/>
              <a:ext cx="604562" cy="496642"/>
              <a:chOff x="360416" y="5348847"/>
              <a:chExt cx="624680" cy="513166"/>
            </a:xfrm>
          </p:grpSpPr>
          <p:grpSp>
            <p:nvGrpSpPr>
              <p:cNvPr id="126" name="Group 125">
                <a:extLst>
                  <a:ext uri="{FF2B5EF4-FFF2-40B4-BE49-F238E27FC236}">
                    <a16:creationId xmlns:a16="http://schemas.microsoft.com/office/drawing/2014/main" id="{BDA49444-094B-4925-9895-794DA7A84CD6}"/>
                  </a:ext>
                </a:extLst>
              </p:cNvPr>
              <p:cNvGrpSpPr/>
              <p:nvPr/>
            </p:nvGrpSpPr>
            <p:grpSpPr>
              <a:xfrm>
                <a:off x="616142" y="5419570"/>
                <a:ext cx="368954" cy="442443"/>
                <a:chOff x="822082" y="4540197"/>
                <a:chExt cx="1090420" cy="1307610"/>
              </a:xfrm>
              <a:solidFill>
                <a:schemeClr val="bg1">
                  <a:lumMod val="75000"/>
                </a:schemeClr>
              </a:solidFill>
            </p:grpSpPr>
            <p:sp>
              <p:nvSpPr>
                <p:cNvPr id="172" name="Oval 9">
                  <a:extLst>
                    <a:ext uri="{FF2B5EF4-FFF2-40B4-BE49-F238E27FC236}">
                      <a16:creationId xmlns:a16="http://schemas.microsoft.com/office/drawing/2014/main" id="{7B60F93F-E1DE-4623-B010-B698E000C4EC}"/>
                    </a:ext>
                  </a:extLst>
                </p:cNvPr>
                <p:cNvSpPr/>
                <p:nvPr/>
              </p:nvSpPr>
              <p:spPr>
                <a:xfrm>
                  <a:off x="822082" y="5152951"/>
                  <a:ext cx="1090420" cy="694856"/>
                </a:xfrm>
                <a:custGeom>
                  <a:avLst/>
                  <a:gdLst/>
                  <a:ahLst/>
                  <a:cxnLst/>
                  <a:rect l="l" t="t" r="r" b="b"/>
                  <a:pathLst>
                    <a:path w="1090420" h="694856">
                      <a:moveTo>
                        <a:pt x="678914" y="0"/>
                      </a:moveTo>
                      <a:cubicBezTo>
                        <a:pt x="915394" y="61181"/>
                        <a:pt x="1090062" y="286856"/>
                        <a:pt x="1090420" y="555723"/>
                      </a:cubicBezTo>
                      <a:cubicBezTo>
                        <a:pt x="930032" y="644533"/>
                        <a:pt x="743763" y="694856"/>
                        <a:pt x="545209" y="694856"/>
                      </a:cubicBezTo>
                      <a:cubicBezTo>
                        <a:pt x="346656" y="694856"/>
                        <a:pt x="160388" y="644534"/>
                        <a:pt x="0" y="555724"/>
                      </a:cubicBezTo>
                      <a:cubicBezTo>
                        <a:pt x="358" y="287223"/>
                        <a:pt x="174551" y="61796"/>
                        <a:pt x="410560" y="310"/>
                      </a:cubicBezTo>
                      <a:cubicBezTo>
                        <a:pt x="450327" y="36254"/>
                        <a:pt x="496095" y="56116"/>
                        <a:pt x="544554" y="56116"/>
                      </a:cubicBezTo>
                      <a:cubicBezTo>
                        <a:pt x="593158" y="56116"/>
                        <a:pt x="639054" y="36135"/>
                        <a:pt x="678914" y="0"/>
                      </a:cubicBezTo>
                      <a:close/>
                    </a:path>
                  </a:pathLst>
                </a:cu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5" name="Oval 5">
                  <a:extLst>
                    <a:ext uri="{FF2B5EF4-FFF2-40B4-BE49-F238E27FC236}">
                      <a16:creationId xmlns:a16="http://schemas.microsoft.com/office/drawing/2014/main" id="{19994049-D4D1-4936-A0BD-4F67501A7992}"/>
                    </a:ext>
                  </a:extLst>
                </p:cNvPr>
                <p:cNvSpPr/>
                <p:nvPr/>
              </p:nvSpPr>
              <p:spPr>
                <a:xfrm rot="21196569">
                  <a:off x="1093608" y="4540197"/>
                  <a:ext cx="547368" cy="634911"/>
                </a:xfrm>
                <a:custGeom>
                  <a:avLst/>
                  <a:gdLst/>
                  <a:ahLst/>
                  <a:cxnLst/>
                  <a:rect l="l" t="t" r="r" b="b"/>
                  <a:pathLst>
                    <a:path w="547368" h="634911">
                      <a:moveTo>
                        <a:pt x="269610" y="1567"/>
                      </a:moveTo>
                      <a:lnTo>
                        <a:pt x="349953" y="11039"/>
                      </a:lnTo>
                      <a:cubicBezTo>
                        <a:pt x="467039" y="24843"/>
                        <a:pt x="552437" y="126327"/>
                        <a:pt x="547134" y="242068"/>
                      </a:cubicBezTo>
                      <a:cubicBezTo>
                        <a:pt x="541515" y="278761"/>
                        <a:pt x="533462" y="313941"/>
                        <a:pt x="522456" y="346856"/>
                      </a:cubicBezTo>
                      <a:cubicBezTo>
                        <a:pt x="534315" y="358947"/>
                        <a:pt x="539162" y="379072"/>
                        <a:pt x="534238" y="399660"/>
                      </a:cubicBezTo>
                      <a:cubicBezTo>
                        <a:pt x="527684" y="427072"/>
                        <a:pt x="506057" y="445916"/>
                        <a:pt x="483967" y="443879"/>
                      </a:cubicBezTo>
                      <a:cubicBezTo>
                        <a:pt x="423802" y="568510"/>
                        <a:pt x="330559" y="645005"/>
                        <a:pt x="235799" y="633833"/>
                      </a:cubicBezTo>
                      <a:cubicBezTo>
                        <a:pt x="141039" y="622662"/>
                        <a:pt x="68142" y="526579"/>
                        <a:pt x="38611" y="391375"/>
                      </a:cubicBezTo>
                      <a:cubicBezTo>
                        <a:pt x="16652" y="388218"/>
                        <a:pt x="0" y="364861"/>
                        <a:pt x="0" y="336676"/>
                      </a:cubicBezTo>
                      <a:cubicBezTo>
                        <a:pt x="0" y="315507"/>
                        <a:pt x="9394" y="297061"/>
                        <a:pt x="23740" y="288059"/>
                      </a:cubicBezTo>
                      <a:cubicBezTo>
                        <a:pt x="20690" y="253488"/>
                        <a:pt x="21039" y="217399"/>
                        <a:pt x="24108" y="180406"/>
                      </a:cubicBezTo>
                      <a:cubicBezTo>
                        <a:pt x="45868" y="66605"/>
                        <a:pt x="152524" y="-12237"/>
                        <a:pt x="269610" y="1567"/>
                      </a:cubicBezTo>
                      <a:close/>
                    </a:path>
                  </a:pathLst>
                </a:cu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sp>
            <p:nvSpPr>
              <p:cNvPr id="127" name="Right Arrow 368">
                <a:extLst>
                  <a:ext uri="{FF2B5EF4-FFF2-40B4-BE49-F238E27FC236}">
                    <a16:creationId xmlns:a16="http://schemas.microsoft.com/office/drawing/2014/main" id="{85F8CD18-8170-43DE-ABC1-DA3A9798E655}"/>
                  </a:ext>
                </a:extLst>
              </p:cNvPr>
              <p:cNvSpPr/>
              <p:nvPr/>
            </p:nvSpPr>
            <p:spPr>
              <a:xfrm>
                <a:off x="622481" y="5425151"/>
                <a:ext cx="137160" cy="84981"/>
              </a:xfrm>
              <a:prstGeom prst="rightArrow">
                <a:avLst>
                  <a:gd name="adj1" fmla="val 63873"/>
                  <a:gd name="adj2" fmla="val 5000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28" name="Right Arrow 369">
                <a:extLst>
                  <a:ext uri="{FF2B5EF4-FFF2-40B4-BE49-F238E27FC236}">
                    <a16:creationId xmlns:a16="http://schemas.microsoft.com/office/drawing/2014/main" id="{1A50D66A-6CED-435F-A08C-B3A02605856C}"/>
                  </a:ext>
                </a:extLst>
              </p:cNvPr>
              <p:cNvSpPr/>
              <p:nvPr/>
            </p:nvSpPr>
            <p:spPr>
              <a:xfrm>
                <a:off x="622481" y="5593329"/>
                <a:ext cx="137160" cy="84981"/>
              </a:xfrm>
              <a:prstGeom prst="rightArrow">
                <a:avLst>
                  <a:gd name="adj1" fmla="val 63873"/>
                  <a:gd name="adj2" fmla="val 5000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30" name="Oval Callout 371">
                <a:extLst>
                  <a:ext uri="{FF2B5EF4-FFF2-40B4-BE49-F238E27FC236}">
                    <a16:creationId xmlns:a16="http://schemas.microsoft.com/office/drawing/2014/main" id="{3F83DB74-E623-4460-82CA-0E7A1A23E0DE}"/>
                  </a:ext>
                </a:extLst>
              </p:cNvPr>
              <p:cNvSpPr/>
              <p:nvPr/>
            </p:nvSpPr>
            <p:spPr>
              <a:xfrm>
                <a:off x="468312" y="5569525"/>
                <a:ext cx="197893" cy="132588"/>
              </a:xfrm>
              <a:prstGeom prst="wedgeEllipseCallout">
                <a:avLst>
                  <a:gd name="adj1" fmla="val -32025"/>
                  <a:gd name="adj2" fmla="val 680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31" name="Oval Callout 373">
                <a:extLst>
                  <a:ext uri="{FF2B5EF4-FFF2-40B4-BE49-F238E27FC236}">
                    <a16:creationId xmlns:a16="http://schemas.microsoft.com/office/drawing/2014/main" id="{70B1DD57-692F-4221-946D-DAB5C7B521B9}"/>
                  </a:ext>
                </a:extLst>
              </p:cNvPr>
              <p:cNvSpPr/>
              <p:nvPr/>
            </p:nvSpPr>
            <p:spPr>
              <a:xfrm rot="20728062">
                <a:off x="360416" y="5348847"/>
                <a:ext cx="298913" cy="200271"/>
              </a:xfrm>
              <a:prstGeom prst="wedgeEllipseCallout">
                <a:avLst>
                  <a:gd name="adj1" fmla="val -32025"/>
                  <a:gd name="adj2" fmla="val 680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grpSp>
        <p:pic>
          <p:nvPicPr>
            <p:cNvPr id="125" name="Picture 5" descr="C:\USERS\PECSONI\APPDATA\LOCAL\TEMP\wz260c\icon_2553\icon_2553.png">
              <a:extLst>
                <a:ext uri="{FF2B5EF4-FFF2-40B4-BE49-F238E27FC236}">
                  <a16:creationId xmlns:a16="http://schemas.microsoft.com/office/drawing/2014/main" id="{663A9C9C-43CB-40EB-8651-92CF893113B6}"/>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32116" y="5436028"/>
              <a:ext cx="384528" cy="384528"/>
            </a:xfrm>
            <a:prstGeom prst="rect">
              <a:avLst/>
            </a:prstGeom>
            <a:noFill/>
            <a:extLst>
              <a:ext uri="{909E8E84-426E-40DD-AFC4-6F175D3DCCD1}">
                <a14:hiddenFill xmlns:a14="http://schemas.microsoft.com/office/drawing/2010/main">
                  <a:solidFill>
                    <a:srgbClr val="FFFFFF"/>
                  </a:solidFill>
                </a14:hiddenFill>
              </a:ext>
            </a:extLst>
          </p:spPr>
        </p:pic>
      </p:grpSp>
      <p:sp>
        <p:nvSpPr>
          <p:cNvPr id="234" name="Arrow: Right 233">
            <a:extLst>
              <a:ext uri="{FF2B5EF4-FFF2-40B4-BE49-F238E27FC236}">
                <a16:creationId xmlns:a16="http://schemas.microsoft.com/office/drawing/2014/main" id="{2F6AAF07-4D1E-4270-AF2E-DEB75F9B5B76}"/>
              </a:ext>
            </a:extLst>
          </p:cNvPr>
          <p:cNvSpPr/>
          <p:nvPr/>
        </p:nvSpPr>
        <p:spPr>
          <a:xfrm>
            <a:off x="4167318" y="4117827"/>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sp>
        <p:nvSpPr>
          <p:cNvPr id="235" name="TextBox 234">
            <a:extLst>
              <a:ext uri="{FF2B5EF4-FFF2-40B4-BE49-F238E27FC236}">
                <a16:creationId xmlns:a16="http://schemas.microsoft.com/office/drawing/2014/main" id="{F74441C8-C496-4CCD-9698-D608C644C5A1}"/>
              </a:ext>
            </a:extLst>
          </p:cNvPr>
          <p:cNvSpPr txBox="1"/>
          <p:nvPr/>
        </p:nvSpPr>
        <p:spPr>
          <a:xfrm>
            <a:off x="7533746" y="1566966"/>
            <a:ext cx="1345390" cy="276176"/>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4. Communicating results</a:t>
            </a:r>
          </a:p>
        </p:txBody>
      </p:sp>
      <p:grpSp>
        <p:nvGrpSpPr>
          <p:cNvPr id="237" name="Group 236">
            <a:extLst>
              <a:ext uri="{FF2B5EF4-FFF2-40B4-BE49-F238E27FC236}">
                <a16:creationId xmlns:a16="http://schemas.microsoft.com/office/drawing/2014/main" id="{A7D04D48-F32D-442C-990B-B54FDF5C860C}"/>
              </a:ext>
            </a:extLst>
          </p:cNvPr>
          <p:cNvGrpSpPr/>
          <p:nvPr/>
        </p:nvGrpSpPr>
        <p:grpSpPr>
          <a:xfrm>
            <a:off x="2069877" y="2039244"/>
            <a:ext cx="445969" cy="322096"/>
            <a:chOff x="6384925" y="2566988"/>
            <a:chExt cx="595663" cy="430212"/>
          </a:xfrm>
          <a:solidFill>
            <a:srgbClr val="002060"/>
          </a:solidFill>
        </p:grpSpPr>
        <p:sp>
          <p:nvSpPr>
            <p:cNvPr id="239" name="Freeform 98">
              <a:extLst>
                <a:ext uri="{FF2B5EF4-FFF2-40B4-BE49-F238E27FC236}">
                  <a16:creationId xmlns:a16="http://schemas.microsoft.com/office/drawing/2014/main" id="{FB0630F4-D07A-4BD3-9E51-9A76F590CE03}"/>
                </a:ext>
              </a:extLst>
            </p:cNvPr>
            <p:cNvSpPr>
              <a:spLocks/>
            </p:cNvSpPr>
            <p:nvPr/>
          </p:nvSpPr>
          <p:spPr bwMode="auto">
            <a:xfrm>
              <a:off x="6384925" y="2566988"/>
              <a:ext cx="379413" cy="430212"/>
            </a:xfrm>
            <a:custGeom>
              <a:avLst/>
              <a:gdLst>
                <a:gd name="T0" fmla="*/ 156 w 158"/>
                <a:gd name="T1" fmla="*/ 69 h 179"/>
                <a:gd name="T2" fmla="*/ 145 w 158"/>
                <a:gd name="T3" fmla="*/ 53 h 179"/>
                <a:gd name="T4" fmla="*/ 142 w 158"/>
                <a:gd name="T5" fmla="*/ 45 h 179"/>
                <a:gd name="T6" fmla="*/ 140 w 158"/>
                <a:gd name="T7" fmla="*/ 33 h 179"/>
                <a:gd name="T8" fmla="*/ 120 w 158"/>
                <a:gd name="T9" fmla="*/ 1 h 179"/>
                <a:gd name="T10" fmla="*/ 114 w 158"/>
                <a:gd name="T11" fmla="*/ 1 h 179"/>
                <a:gd name="T12" fmla="*/ 114 w 158"/>
                <a:gd name="T13" fmla="*/ 7 h 179"/>
                <a:gd name="T14" fmla="*/ 133 w 158"/>
                <a:gd name="T15" fmla="*/ 35 h 179"/>
                <a:gd name="T16" fmla="*/ 134 w 158"/>
                <a:gd name="T17" fmla="*/ 45 h 179"/>
                <a:gd name="T18" fmla="*/ 138 w 158"/>
                <a:gd name="T19" fmla="*/ 57 h 179"/>
                <a:gd name="T20" fmla="*/ 149 w 158"/>
                <a:gd name="T21" fmla="*/ 73 h 179"/>
                <a:gd name="T22" fmla="*/ 149 w 158"/>
                <a:gd name="T23" fmla="*/ 75 h 179"/>
                <a:gd name="T24" fmla="*/ 148 w 158"/>
                <a:gd name="T25" fmla="*/ 77 h 179"/>
                <a:gd name="T26" fmla="*/ 142 w 158"/>
                <a:gd name="T27" fmla="*/ 80 h 179"/>
                <a:gd name="T28" fmla="*/ 138 w 158"/>
                <a:gd name="T29" fmla="*/ 85 h 179"/>
                <a:gd name="T30" fmla="*/ 139 w 158"/>
                <a:gd name="T31" fmla="*/ 93 h 179"/>
                <a:gd name="T32" fmla="*/ 141 w 158"/>
                <a:gd name="T33" fmla="*/ 95 h 179"/>
                <a:gd name="T34" fmla="*/ 138 w 158"/>
                <a:gd name="T35" fmla="*/ 97 h 179"/>
                <a:gd name="T36" fmla="*/ 136 w 158"/>
                <a:gd name="T37" fmla="*/ 100 h 179"/>
                <a:gd name="T38" fmla="*/ 138 w 158"/>
                <a:gd name="T39" fmla="*/ 104 h 179"/>
                <a:gd name="T40" fmla="*/ 140 w 158"/>
                <a:gd name="T41" fmla="*/ 105 h 179"/>
                <a:gd name="T42" fmla="*/ 137 w 158"/>
                <a:gd name="T43" fmla="*/ 108 h 179"/>
                <a:gd name="T44" fmla="*/ 135 w 158"/>
                <a:gd name="T45" fmla="*/ 111 h 179"/>
                <a:gd name="T46" fmla="*/ 135 w 158"/>
                <a:gd name="T47" fmla="*/ 119 h 179"/>
                <a:gd name="T48" fmla="*/ 129 w 158"/>
                <a:gd name="T49" fmla="*/ 130 h 179"/>
                <a:gd name="T50" fmla="*/ 121 w 158"/>
                <a:gd name="T51" fmla="*/ 131 h 179"/>
                <a:gd name="T52" fmla="*/ 108 w 158"/>
                <a:gd name="T53" fmla="*/ 130 h 179"/>
                <a:gd name="T54" fmla="*/ 96 w 158"/>
                <a:gd name="T55" fmla="*/ 139 h 179"/>
                <a:gd name="T56" fmla="*/ 97 w 158"/>
                <a:gd name="T57" fmla="*/ 171 h 179"/>
                <a:gd name="T58" fmla="*/ 22 w 158"/>
                <a:gd name="T59" fmla="*/ 171 h 179"/>
                <a:gd name="T60" fmla="*/ 22 w 158"/>
                <a:gd name="T61" fmla="*/ 95 h 179"/>
                <a:gd name="T62" fmla="*/ 13 w 158"/>
                <a:gd name="T63" fmla="*/ 76 h 179"/>
                <a:gd name="T64" fmla="*/ 11 w 158"/>
                <a:gd name="T65" fmla="*/ 41 h 179"/>
                <a:gd name="T66" fmla="*/ 24 w 158"/>
                <a:gd name="T67" fmla="*/ 15 h 179"/>
                <a:gd name="T68" fmla="*/ 23 w 158"/>
                <a:gd name="T69" fmla="*/ 10 h 179"/>
                <a:gd name="T70" fmla="*/ 18 w 158"/>
                <a:gd name="T71" fmla="*/ 10 h 179"/>
                <a:gd name="T72" fmla="*/ 3 w 158"/>
                <a:gd name="T73" fmla="*/ 39 h 179"/>
                <a:gd name="T74" fmla="*/ 5 w 158"/>
                <a:gd name="T75" fmla="*/ 78 h 179"/>
                <a:gd name="T76" fmla="*/ 14 w 158"/>
                <a:gd name="T77" fmla="*/ 99 h 179"/>
                <a:gd name="T78" fmla="*/ 13 w 158"/>
                <a:gd name="T79" fmla="*/ 174 h 179"/>
                <a:gd name="T80" fmla="*/ 14 w 158"/>
                <a:gd name="T81" fmla="*/ 177 h 179"/>
                <a:gd name="T82" fmla="*/ 17 w 158"/>
                <a:gd name="T83" fmla="*/ 179 h 179"/>
                <a:gd name="T84" fmla="*/ 103 w 158"/>
                <a:gd name="T85" fmla="*/ 179 h 179"/>
                <a:gd name="T86" fmla="*/ 106 w 158"/>
                <a:gd name="T87" fmla="*/ 177 h 179"/>
                <a:gd name="T88" fmla="*/ 107 w 158"/>
                <a:gd name="T89" fmla="*/ 174 h 179"/>
                <a:gd name="T90" fmla="*/ 103 w 158"/>
                <a:gd name="T91" fmla="*/ 142 h 179"/>
                <a:gd name="T92" fmla="*/ 109 w 158"/>
                <a:gd name="T93" fmla="*/ 138 h 179"/>
                <a:gd name="T94" fmla="*/ 119 w 158"/>
                <a:gd name="T95" fmla="*/ 139 h 179"/>
                <a:gd name="T96" fmla="*/ 132 w 158"/>
                <a:gd name="T97" fmla="*/ 137 h 179"/>
                <a:gd name="T98" fmla="*/ 143 w 158"/>
                <a:gd name="T99" fmla="*/ 118 h 179"/>
                <a:gd name="T100" fmla="*/ 143 w 158"/>
                <a:gd name="T101" fmla="*/ 113 h 179"/>
                <a:gd name="T102" fmla="*/ 146 w 158"/>
                <a:gd name="T103" fmla="*/ 111 h 179"/>
                <a:gd name="T104" fmla="*/ 148 w 158"/>
                <a:gd name="T105" fmla="*/ 104 h 179"/>
                <a:gd name="T106" fmla="*/ 147 w 158"/>
                <a:gd name="T107" fmla="*/ 100 h 179"/>
                <a:gd name="T108" fmla="*/ 149 w 158"/>
                <a:gd name="T109" fmla="*/ 97 h 179"/>
                <a:gd name="T110" fmla="*/ 147 w 158"/>
                <a:gd name="T111" fmla="*/ 90 h 179"/>
                <a:gd name="T112" fmla="*/ 146 w 158"/>
                <a:gd name="T113" fmla="*/ 88 h 179"/>
                <a:gd name="T114" fmla="*/ 146 w 158"/>
                <a:gd name="T115" fmla="*/ 87 h 179"/>
                <a:gd name="T116" fmla="*/ 146 w 158"/>
                <a:gd name="T117" fmla="*/ 87 h 179"/>
                <a:gd name="T118" fmla="*/ 152 w 158"/>
                <a:gd name="T119" fmla="*/ 84 h 179"/>
                <a:gd name="T120" fmla="*/ 157 w 158"/>
                <a:gd name="T121" fmla="*/ 77 h 179"/>
                <a:gd name="T122" fmla="*/ 156 w 158"/>
                <a:gd name="T123" fmla="*/ 6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79">
                  <a:moveTo>
                    <a:pt x="156" y="69"/>
                  </a:moveTo>
                  <a:cubicBezTo>
                    <a:pt x="145" y="53"/>
                    <a:pt x="145" y="53"/>
                    <a:pt x="145" y="53"/>
                  </a:cubicBezTo>
                  <a:cubicBezTo>
                    <a:pt x="143" y="50"/>
                    <a:pt x="142" y="48"/>
                    <a:pt x="142" y="45"/>
                  </a:cubicBezTo>
                  <a:cubicBezTo>
                    <a:pt x="142" y="40"/>
                    <a:pt x="141" y="36"/>
                    <a:pt x="140" y="33"/>
                  </a:cubicBezTo>
                  <a:cubicBezTo>
                    <a:pt x="136" y="21"/>
                    <a:pt x="129" y="10"/>
                    <a:pt x="120" y="1"/>
                  </a:cubicBezTo>
                  <a:cubicBezTo>
                    <a:pt x="118" y="0"/>
                    <a:pt x="116" y="0"/>
                    <a:pt x="114" y="1"/>
                  </a:cubicBezTo>
                  <a:cubicBezTo>
                    <a:pt x="113" y="3"/>
                    <a:pt x="113" y="6"/>
                    <a:pt x="114" y="7"/>
                  </a:cubicBezTo>
                  <a:cubicBezTo>
                    <a:pt x="123" y="15"/>
                    <a:pt x="129" y="24"/>
                    <a:pt x="133" y="35"/>
                  </a:cubicBezTo>
                  <a:cubicBezTo>
                    <a:pt x="134" y="38"/>
                    <a:pt x="134" y="41"/>
                    <a:pt x="134" y="45"/>
                  </a:cubicBezTo>
                  <a:cubicBezTo>
                    <a:pt x="135" y="50"/>
                    <a:pt x="136" y="54"/>
                    <a:pt x="138" y="57"/>
                  </a:cubicBezTo>
                  <a:cubicBezTo>
                    <a:pt x="149" y="73"/>
                    <a:pt x="149" y="73"/>
                    <a:pt x="149" y="73"/>
                  </a:cubicBezTo>
                  <a:cubicBezTo>
                    <a:pt x="150" y="74"/>
                    <a:pt x="150" y="75"/>
                    <a:pt x="149" y="75"/>
                  </a:cubicBezTo>
                  <a:cubicBezTo>
                    <a:pt x="149" y="75"/>
                    <a:pt x="149" y="76"/>
                    <a:pt x="148" y="77"/>
                  </a:cubicBezTo>
                  <a:cubicBezTo>
                    <a:pt x="142" y="80"/>
                    <a:pt x="142" y="80"/>
                    <a:pt x="142" y="80"/>
                  </a:cubicBezTo>
                  <a:cubicBezTo>
                    <a:pt x="140" y="81"/>
                    <a:pt x="138" y="83"/>
                    <a:pt x="138" y="85"/>
                  </a:cubicBezTo>
                  <a:cubicBezTo>
                    <a:pt x="137" y="88"/>
                    <a:pt x="138" y="91"/>
                    <a:pt x="139" y="93"/>
                  </a:cubicBezTo>
                  <a:cubicBezTo>
                    <a:pt x="141" y="95"/>
                    <a:pt x="141" y="95"/>
                    <a:pt x="141" y="95"/>
                  </a:cubicBezTo>
                  <a:cubicBezTo>
                    <a:pt x="138" y="97"/>
                    <a:pt x="138" y="97"/>
                    <a:pt x="138" y="97"/>
                  </a:cubicBezTo>
                  <a:cubicBezTo>
                    <a:pt x="137" y="97"/>
                    <a:pt x="136" y="99"/>
                    <a:pt x="136" y="100"/>
                  </a:cubicBezTo>
                  <a:cubicBezTo>
                    <a:pt x="136" y="102"/>
                    <a:pt x="137" y="103"/>
                    <a:pt x="138" y="104"/>
                  </a:cubicBezTo>
                  <a:cubicBezTo>
                    <a:pt x="140" y="105"/>
                    <a:pt x="140" y="105"/>
                    <a:pt x="140" y="105"/>
                  </a:cubicBezTo>
                  <a:cubicBezTo>
                    <a:pt x="137" y="108"/>
                    <a:pt x="137" y="108"/>
                    <a:pt x="137" y="108"/>
                  </a:cubicBezTo>
                  <a:cubicBezTo>
                    <a:pt x="136" y="109"/>
                    <a:pt x="135" y="110"/>
                    <a:pt x="135" y="111"/>
                  </a:cubicBezTo>
                  <a:cubicBezTo>
                    <a:pt x="135" y="119"/>
                    <a:pt x="135" y="119"/>
                    <a:pt x="135" y="119"/>
                  </a:cubicBezTo>
                  <a:cubicBezTo>
                    <a:pt x="136" y="123"/>
                    <a:pt x="133" y="128"/>
                    <a:pt x="129" y="130"/>
                  </a:cubicBezTo>
                  <a:cubicBezTo>
                    <a:pt x="126" y="131"/>
                    <a:pt x="123" y="132"/>
                    <a:pt x="121" y="131"/>
                  </a:cubicBezTo>
                  <a:cubicBezTo>
                    <a:pt x="117" y="130"/>
                    <a:pt x="112" y="130"/>
                    <a:pt x="108" y="130"/>
                  </a:cubicBezTo>
                  <a:cubicBezTo>
                    <a:pt x="103" y="130"/>
                    <a:pt x="98" y="134"/>
                    <a:pt x="96" y="139"/>
                  </a:cubicBezTo>
                  <a:cubicBezTo>
                    <a:pt x="92" y="149"/>
                    <a:pt x="95" y="163"/>
                    <a:pt x="97" y="171"/>
                  </a:cubicBezTo>
                  <a:cubicBezTo>
                    <a:pt x="22" y="171"/>
                    <a:pt x="22" y="171"/>
                    <a:pt x="22" y="171"/>
                  </a:cubicBezTo>
                  <a:cubicBezTo>
                    <a:pt x="35" y="123"/>
                    <a:pt x="31" y="116"/>
                    <a:pt x="22" y="95"/>
                  </a:cubicBezTo>
                  <a:cubicBezTo>
                    <a:pt x="19" y="90"/>
                    <a:pt x="16" y="84"/>
                    <a:pt x="13" y="76"/>
                  </a:cubicBezTo>
                  <a:cubicBezTo>
                    <a:pt x="9" y="64"/>
                    <a:pt x="8" y="52"/>
                    <a:pt x="11" y="41"/>
                  </a:cubicBezTo>
                  <a:cubicBezTo>
                    <a:pt x="13" y="32"/>
                    <a:pt x="18" y="23"/>
                    <a:pt x="24" y="15"/>
                  </a:cubicBezTo>
                  <a:cubicBezTo>
                    <a:pt x="25" y="14"/>
                    <a:pt x="25" y="11"/>
                    <a:pt x="23" y="10"/>
                  </a:cubicBezTo>
                  <a:cubicBezTo>
                    <a:pt x="22" y="8"/>
                    <a:pt x="19" y="8"/>
                    <a:pt x="18" y="10"/>
                  </a:cubicBezTo>
                  <a:cubicBezTo>
                    <a:pt x="11" y="19"/>
                    <a:pt x="6" y="29"/>
                    <a:pt x="3" y="39"/>
                  </a:cubicBezTo>
                  <a:cubicBezTo>
                    <a:pt x="0" y="51"/>
                    <a:pt x="1" y="65"/>
                    <a:pt x="5" y="78"/>
                  </a:cubicBezTo>
                  <a:cubicBezTo>
                    <a:pt x="9" y="87"/>
                    <a:pt x="12" y="93"/>
                    <a:pt x="14" y="99"/>
                  </a:cubicBezTo>
                  <a:cubicBezTo>
                    <a:pt x="24" y="118"/>
                    <a:pt x="27" y="124"/>
                    <a:pt x="13" y="174"/>
                  </a:cubicBezTo>
                  <a:cubicBezTo>
                    <a:pt x="13" y="175"/>
                    <a:pt x="13" y="176"/>
                    <a:pt x="14" y="177"/>
                  </a:cubicBezTo>
                  <a:cubicBezTo>
                    <a:pt x="15" y="178"/>
                    <a:pt x="16" y="179"/>
                    <a:pt x="17" y="179"/>
                  </a:cubicBezTo>
                  <a:cubicBezTo>
                    <a:pt x="103" y="179"/>
                    <a:pt x="103" y="179"/>
                    <a:pt x="103" y="179"/>
                  </a:cubicBezTo>
                  <a:cubicBezTo>
                    <a:pt x="104" y="179"/>
                    <a:pt x="106" y="178"/>
                    <a:pt x="106" y="177"/>
                  </a:cubicBezTo>
                  <a:cubicBezTo>
                    <a:pt x="107" y="176"/>
                    <a:pt x="107" y="175"/>
                    <a:pt x="107" y="174"/>
                  </a:cubicBezTo>
                  <a:cubicBezTo>
                    <a:pt x="105" y="168"/>
                    <a:pt x="100" y="152"/>
                    <a:pt x="103" y="142"/>
                  </a:cubicBezTo>
                  <a:cubicBezTo>
                    <a:pt x="104" y="140"/>
                    <a:pt x="106" y="138"/>
                    <a:pt x="109" y="138"/>
                  </a:cubicBezTo>
                  <a:cubicBezTo>
                    <a:pt x="111" y="138"/>
                    <a:pt x="115" y="138"/>
                    <a:pt x="119" y="139"/>
                  </a:cubicBezTo>
                  <a:cubicBezTo>
                    <a:pt x="124" y="140"/>
                    <a:pt x="128" y="139"/>
                    <a:pt x="132" y="137"/>
                  </a:cubicBezTo>
                  <a:cubicBezTo>
                    <a:pt x="139" y="134"/>
                    <a:pt x="144" y="126"/>
                    <a:pt x="143" y="118"/>
                  </a:cubicBezTo>
                  <a:cubicBezTo>
                    <a:pt x="143" y="113"/>
                    <a:pt x="143" y="113"/>
                    <a:pt x="143" y="113"/>
                  </a:cubicBezTo>
                  <a:cubicBezTo>
                    <a:pt x="146" y="111"/>
                    <a:pt x="146" y="111"/>
                    <a:pt x="146" y="111"/>
                  </a:cubicBezTo>
                  <a:cubicBezTo>
                    <a:pt x="148" y="109"/>
                    <a:pt x="149" y="107"/>
                    <a:pt x="148" y="104"/>
                  </a:cubicBezTo>
                  <a:cubicBezTo>
                    <a:pt x="148" y="103"/>
                    <a:pt x="148" y="101"/>
                    <a:pt x="147" y="100"/>
                  </a:cubicBezTo>
                  <a:cubicBezTo>
                    <a:pt x="148" y="99"/>
                    <a:pt x="149" y="98"/>
                    <a:pt x="149" y="97"/>
                  </a:cubicBezTo>
                  <a:cubicBezTo>
                    <a:pt x="149" y="94"/>
                    <a:pt x="149" y="92"/>
                    <a:pt x="147" y="90"/>
                  </a:cubicBezTo>
                  <a:cubicBezTo>
                    <a:pt x="146" y="88"/>
                    <a:pt x="146" y="88"/>
                    <a:pt x="146" y="88"/>
                  </a:cubicBezTo>
                  <a:cubicBezTo>
                    <a:pt x="146" y="88"/>
                    <a:pt x="146" y="87"/>
                    <a:pt x="146" y="87"/>
                  </a:cubicBezTo>
                  <a:cubicBezTo>
                    <a:pt x="146" y="87"/>
                    <a:pt x="146" y="87"/>
                    <a:pt x="146" y="87"/>
                  </a:cubicBezTo>
                  <a:cubicBezTo>
                    <a:pt x="152" y="84"/>
                    <a:pt x="152" y="84"/>
                    <a:pt x="152" y="84"/>
                  </a:cubicBezTo>
                  <a:cubicBezTo>
                    <a:pt x="154" y="82"/>
                    <a:pt x="156" y="80"/>
                    <a:pt x="157" y="77"/>
                  </a:cubicBezTo>
                  <a:cubicBezTo>
                    <a:pt x="158" y="74"/>
                    <a:pt x="157" y="71"/>
                    <a:pt x="156" y="69"/>
                  </a:cubicBezTo>
                  <a:close/>
                </a:path>
              </a:pathLst>
            </a:custGeom>
            <a:solidFill>
              <a:srgbClr val="0070C0"/>
            </a:solidFill>
            <a:ln w="9525">
              <a:solidFill>
                <a:srgbClr val="0070C0"/>
              </a:solidFill>
              <a:round/>
              <a:headEnd/>
              <a:tailEnd/>
            </a:ln>
          </p:spPr>
          <p:txBody>
            <a:bodyPr vert="horz" wrap="square" lIns="51435" tIns="25718" rIns="51435" bIns="25718" numCol="1" anchor="t" anchorCtr="0" compatLnSpc="1">
              <a:prstTxWarp prst="textNoShape">
                <a:avLst/>
              </a:prstTxWarp>
            </a:bodyPr>
            <a:lstStyle/>
            <a:p>
              <a:pPr defTabSz="685800" fontAlgn="auto">
                <a:spcBef>
                  <a:spcPts val="0"/>
                </a:spcBef>
                <a:spcAft>
                  <a:spcPts val="0"/>
                </a:spcAft>
                <a:defRPr/>
              </a:pPr>
              <a:endParaRPr lang="en-US" sz="825" u="none" dirty="0">
                <a:solidFill>
                  <a:srgbClr val="000000"/>
                </a:solidFill>
                <a:latin typeface="Calibri" panose="020F0502020204030204" pitchFamily="34" charset="0"/>
                <a:ea typeface="+mn-ea"/>
                <a:sym typeface="Calibri" panose="020F0502020204030204" pitchFamily="34" charset="0"/>
              </a:endParaRPr>
            </a:p>
          </p:txBody>
        </p:sp>
        <p:sp>
          <p:nvSpPr>
            <p:cNvPr id="240" name="Freeform 99">
              <a:extLst>
                <a:ext uri="{FF2B5EF4-FFF2-40B4-BE49-F238E27FC236}">
                  <a16:creationId xmlns:a16="http://schemas.microsoft.com/office/drawing/2014/main" id="{4B938E46-B012-4371-BE58-FA6102AC07F3}"/>
                </a:ext>
              </a:extLst>
            </p:cNvPr>
            <p:cNvSpPr>
              <a:spLocks/>
            </p:cNvSpPr>
            <p:nvPr/>
          </p:nvSpPr>
          <p:spPr bwMode="auto">
            <a:xfrm rot="7405466">
              <a:off x="6811359" y="2724255"/>
              <a:ext cx="119094" cy="219364"/>
            </a:xfrm>
            <a:custGeom>
              <a:avLst/>
              <a:gdLst>
                <a:gd name="T0" fmla="*/ 5 w 41"/>
                <a:gd name="T1" fmla="*/ 24 h 100"/>
                <a:gd name="T2" fmla="*/ 8 w 41"/>
                <a:gd name="T3" fmla="*/ 23 h 100"/>
                <a:gd name="T4" fmla="*/ 17 w 41"/>
                <a:gd name="T5" fmla="*/ 14 h 100"/>
                <a:gd name="T6" fmla="*/ 17 w 41"/>
                <a:gd name="T7" fmla="*/ 96 h 100"/>
                <a:gd name="T8" fmla="*/ 21 w 41"/>
                <a:gd name="T9" fmla="*/ 100 h 100"/>
                <a:gd name="T10" fmla="*/ 25 w 41"/>
                <a:gd name="T11" fmla="*/ 96 h 100"/>
                <a:gd name="T12" fmla="*/ 25 w 41"/>
                <a:gd name="T13" fmla="*/ 14 h 100"/>
                <a:gd name="T14" fmla="*/ 34 w 41"/>
                <a:gd name="T15" fmla="*/ 23 h 100"/>
                <a:gd name="T16" fmla="*/ 40 w 41"/>
                <a:gd name="T17" fmla="*/ 23 h 100"/>
                <a:gd name="T18" fmla="*/ 40 w 41"/>
                <a:gd name="T19" fmla="*/ 17 h 100"/>
                <a:gd name="T20" fmla="*/ 24 w 41"/>
                <a:gd name="T21" fmla="*/ 1 h 100"/>
                <a:gd name="T22" fmla="*/ 18 w 41"/>
                <a:gd name="T23" fmla="*/ 1 h 100"/>
                <a:gd name="T24" fmla="*/ 2 w 41"/>
                <a:gd name="T25" fmla="*/ 17 h 100"/>
                <a:gd name="T26" fmla="*/ 2 w 41"/>
                <a:gd name="T27" fmla="*/ 23 h 100"/>
                <a:gd name="T28" fmla="*/ 5 w 41"/>
                <a:gd name="T2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0">
                  <a:moveTo>
                    <a:pt x="5" y="24"/>
                  </a:moveTo>
                  <a:cubicBezTo>
                    <a:pt x="6" y="24"/>
                    <a:pt x="7" y="24"/>
                    <a:pt x="8" y="23"/>
                  </a:cubicBezTo>
                  <a:cubicBezTo>
                    <a:pt x="17" y="14"/>
                    <a:pt x="17" y="14"/>
                    <a:pt x="17" y="14"/>
                  </a:cubicBezTo>
                  <a:cubicBezTo>
                    <a:pt x="17" y="96"/>
                    <a:pt x="17" y="96"/>
                    <a:pt x="17" y="96"/>
                  </a:cubicBezTo>
                  <a:cubicBezTo>
                    <a:pt x="17" y="99"/>
                    <a:pt x="19" y="100"/>
                    <a:pt x="21" y="100"/>
                  </a:cubicBezTo>
                  <a:cubicBezTo>
                    <a:pt x="23" y="100"/>
                    <a:pt x="25" y="99"/>
                    <a:pt x="25" y="96"/>
                  </a:cubicBezTo>
                  <a:cubicBezTo>
                    <a:pt x="25" y="14"/>
                    <a:pt x="25" y="14"/>
                    <a:pt x="25" y="14"/>
                  </a:cubicBezTo>
                  <a:cubicBezTo>
                    <a:pt x="34" y="23"/>
                    <a:pt x="34" y="23"/>
                    <a:pt x="34" y="23"/>
                  </a:cubicBezTo>
                  <a:cubicBezTo>
                    <a:pt x="36" y="24"/>
                    <a:pt x="38" y="24"/>
                    <a:pt x="40" y="23"/>
                  </a:cubicBezTo>
                  <a:cubicBezTo>
                    <a:pt x="41" y="21"/>
                    <a:pt x="41" y="19"/>
                    <a:pt x="40" y="17"/>
                  </a:cubicBezTo>
                  <a:cubicBezTo>
                    <a:pt x="24" y="1"/>
                    <a:pt x="24" y="1"/>
                    <a:pt x="24" y="1"/>
                  </a:cubicBezTo>
                  <a:cubicBezTo>
                    <a:pt x="22" y="0"/>
                    <a:pt x="20" y="0"/>
                    <a:pt x="18" y="1"/>
                  </a:cubicBezTo>
                  <a:cubicBezTo>
                    <a:pt x="2" y="17"/>
                    <a:pt x="2" y="17"/>
                    <a:pt x="2" y="17"/>
                  </a:cubicBezTo>
                  <a:cubicBezTo>
                    <a:pt x="0" y="19"/>
                    <a:pt x="0" y="21"/>
                    <a:pt x="2" y="23"/>
                  </a:cubicBezTo>
                  <a:cubicBezTo>
                    <a:pt x="3" y="24"/>
                    <a:pt x="4" y="24"/>
                    <a:pt x="5" y="24"/>
                  </a:cubicBezTo>
                  <a:close/>
                </a:path>
              </a:pathLst>
            </a:custGeom>
            <a:solidFill>
              <a:srgbClr val="0070C0"/>
            </a:solidFill>
            <a:ln w="9525">
              <a:solidFill>
                <a:srgbClr val="0070C0"/>
              </a:solidFill>
              <a:round/>
              <a:headEnd/>
              <a:tailEnd/>
            </a:ln>
          </p:spPr>
          <p:txBody>
            <a:bodyPr vert="horz" wrap="square" lIns="51435" tIns="25718" rIns="51435" bIns="25718" numCol="1" anchor="t" anchorCtr="0" compatLnSpc="1">
              <a:prstTxWarp prst="textNoShape">
                <a:avLst/>
              </a:prstTxWarp>
            </a:bodyPr>
            <a:lstStyle/>
            <a:p>
              <a:pPr defTabSz="685800" fontAlgn="auto">
                <a:spcBef>
                  <a:spcPts val="0"/>
                </a:spcBef>
                <a:spcAft>
                  <a:spcPts val="0"/>
                </a:spcAft>
                <a:defRPr/>
              </a:pPr>
              <a:endParaRPr lang="en-US" sz="825" u="none">
                <a:solidFill>
                  <a:srgbClr val="000000"/>
                </a:solidFill>
                <a:latin typeface="Calibri" panose="020F0502020204030204" pitchFamily="34" charset="0"/>
                <a:ea typeface="+mn-ea"/>
                <a:sym typeface="Calibri" panose="020F0502020204030204" pitchFamily="34" charset="0"/>
              </a:endParaRPr>
            </a:p>
          </p:txBody>
        </p:sp>
      </p:grpSp>
      <p:grpSp>
        <p:nvGrpSpPr>
          <p:cNvPr id="120" name="Group 119">
            <a:extLst>
              <a:ext uri="{FF2B5EF4-FFF2-40B4-BE49-F238E27FC236}">
                <a16:creationId xmlns:a16="http://schemas.microsoft.com/office/drawing/2014/main" id="{4B609A1F-7611-4EB9-97E3-0057C157DEDF}"/>
              </a:ext>
            </a:extLst>
          </p:cNvPr>
          <p:cNvGrpSpPr/>
          <p:nvPr/>
        </p:nvGrpSpPr>
        <p:grpSpPr>
          <a:xfrm>
            <a:off x="5115736" y="1892261"/>
            <a:ext cx="564968" cy="594914"/>
            <a:chOff x="6462060" y="4907756"/>
            <a:chExt cx="335318" cy="303302"/>
          </a:xfrm>
        </p:grpSpPr>
        <p:sp>
          <p:nvSpPr>
            <p:cNvPr id="121" name="Rectangle 19">
              <a:extLst>
                <a:ext uri="{FF2B5EF4-FFF2-40B4-BE49-F238E27FC236}">
                  <a16:creationId xmlns:a16="http://schemas.microsoft.com/office/drawing/2014/main" id="{7290CD02-386A-4D6C-8FE2-7434350C51D2}"/>
                </a:ext>
              </a:extLst>
            </p:cNvPr>
            <p:cNvSpPr/>
            <p:nvPr/>
          </p:nvSpPr>
          <p:spPr>
            <a:xfrm>
              <a:off x="6462060" y="4907756"/>
              <a:ext cx="335318" cy="303302"/>
            </a:xfrm>
            <a:custGeom>
              <a:avLst/>
              <a:gdLst/>
              <a:ahLst/>
              <a:cxnLst/>
              <a:rect l="l" t="t" r="r" b="b"/>
              <a:pathLst>
                <a:path w="1699623" h="1537331">
                  <a:moveTo>
                    <a:pt x="260271" y="985490"/>
                  </a:moveTo>
                  <a:lnTo>
                    <a:pt x="1439351" y="985490"/>
                  </a:lnTo>
                  <a:lnTo>
                    <a:pt x="1439351" y="1256749"/>
                  </a:lnTo>
                  <a:lnTo>
                    <a:pt x="260271" y="1256749"/>
                  </a:lnTo>
                  <a:close/>
                  <a:moveTo>
                    <a:pt x="1305215" y="660179"/>
                  </a:moveTo>
                  <a:lnTo>
                    <a:pt x="1439351" y="660179"/>
                  </a:lnTo>
                  <a:lnTo>
                    <a:pt x="1439351" y="794315"/>
                  </a:lnTo>
                  <a:lnTo>
                    <a:pt x="1305215" y="794315"/>
                  </a:lnTo>
                  <a:close/>
                  <a:moveTo>
                    <a:pt x="260271" y="660179"/>
                  </a:moveTo>
                  <a:lnTo>
                    <a:pt x="394407" y="660179"/>
                  </a:lnTo>
                  <a:lnTo>
                    <a:pt x="394407" y="794315"/>
                  </a:lnTo>
                  <a:lnTo>
                    <a:pt x="260271" y="794315"/>
                  </a:lnTo>
                  <a:close/>
                  <a:moveTo>
                    <a:pt x="1305215" y="468404"/>
                  </a:moveTo>
                  <a:lnTo>
                    <a:pt x="1439351" y="468404"/>
                  </a:lnTo>
                  <a:lnTo>
                    <a:pt x="1439351" y="602540"/>
                  </a:lnTo>
                  <a:lnTo>
                    <a:pt x="1305215" y="602540"/>
                  </a:lnTo>
                  <a:close/>
                  <a:moveTo>
                    <a:pt x="260271" y="468404"/>
                  </a:moveTo>
                  <a:lnTo>
                    <a:pt x="394407" y="468404"/>
                  </a:lnTo>
                  <a:lnTo>
                    <a:pt x="394407" y="602540"/>
                  </a:lnTo>
                  <a:lnTo>
                    <a:pt x="260271" y="602540"/>
                  </a:lnTo>
                  <a:close/>
                  <a:moveTo>
                    <a:pt x="1305215" y="273088"/>
                  </a:moveTo>
                  <a:lnTo>
                    <a:pt x="1439351" y="273088"/>
                  </a:lnTo>
                  <a:lnTo>
                    <a:pt x="1439351" y="407224"/>
                  </a:lnTo>
                  <a:lnTo>
                    <a:pt x="1305215" y="407224"/>
                  </a:lnTo>
                  <a:close/>
                  <a:moveTo>
                    <a:pt x="459342" y="273088"/>
                  </a:moveTo>
                  <a:lnTo>
                    <a:pt x="1240281" y="273088"/>
                  </a:lnTo>
                  <a:lnTo>
                    <a:pt x="1240281" y="794315"/>
                  </a:lnTo>
                  <a:lnTo>
                    <a:pt x="459342" y="794315"/>
                  </a:lnTo>
                  <a:close/>
                  <a:moveTo>
                    <a:pt x="260271" y="273088"/>
                  </a:moveTo>
                  <a:lnTo>
                    <a:pt x="394407" y="273088"/>
                  </a:lnTo>
                  <a:lnTo>
                    <a:pt x="394407" y="407224"/>
                  </a:lnTo>
                  <a:lnTo>
                    <a:pt x="260271" y="407224"/>
                  </a:lnTo>
                  <a:close/>
                  <a:moveTo>
                    <a:pt x="179625" y="100098"/>
                  </a:moveTo>
                  <a:cubicBezTo>
                    <a:pt x="147553" y="100098"/>
                    <a:pt x="121553" y="126098"/>
                    <a:pt x="121553" y="158170"/>
                  </a:cubicBezTo>
                  <a:lnTo>
                    <a:pt x="121553" y="1379161"/>
                  </a:lnTo>
                  <a:cubicBezTo>
                    <a:pt x="121553" y="1411233"/>
                    <a:pt x="147553" y="1437233"/>
                    <a:pt x="179625" y="1437233"/>
                  </a:cubicBezTo>
                  <a:lnTo>
                    <a:pt x="1519998" y="1437233"/>
                  </a:lnTo>
                  <a:cubicBezTo>
                    <a:pt x="1552070" y="1437233"/>
                    <a:pt x="1578070" y="1411233"/>
                    <a:pt x="1578070" y="1379161"/>
                  </a:cubicBezTo>
                  <a:lnTo>
                    <a:pt x="1578070" y="158170"/>
                  </a:lnTo>
                  <a:cubicBezTo>
                    <a:pt x="1578070" y="126098"/>
                    <a:pt x="1552070" y="100098"/>
                    <a:pt x="1519998" y="100098"/>
                  </a:cubicBezTo>
                  <a:close/>
                  <a:moveTo>
                    <a:pt x="66766" y="0"/>
                  </a:moveTo>
                  <a:lnTo>
                    <a:pt x="1632857" y="0"/>
                  </a:lnTo>
                  <a:cubicBezTo>
                    <a:pt x="1669731" y="0"/>
                    <a:pt x="1699623" y="29892"/>
                    <a:pt x="1699623" y="66766"/>
                  </a:cubicBezTo>
                  <a:lnTo>
                    <a:pt x="1699623" y="1470565"/>
                  </a:lnTo>
                  <a:cubicBezTo>
                    <a:pt x="1699623" y="1507439"/>
                    <a:pt x="1669731" y="1537331"/>
                    <a:pt x="1632857" y="1537331"/>
                  </a:cubicBezTo>
                  <a:lnTo>
                    <a:pt x="66766" y="1537331"/>
                  </a:lnTo>
                  <a:cubicBezTo>
                    <a:pt x="29892" y="1537331"/>
                    <a:pt x="0" y="1507439"/>
                    <a:pt x="0" y="1470565"/>
                  </a:cubicBezTo>
                  <a:lnTo>
                    <a:pt x="0" y="66766"/>
                  </a:lnTo>
                  <a:cubicBezTo>
                    <a:pt x="0" y="29892"/>
                    <a:pt x="29892" y="0"/>
                    <a:pt x="66766" y="0"/>
                  </a:cubicBez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pic>
          <p:nvPicPr>
            <p:cNvPr id="122" name="Picture 121">
              <a:extLst>
                <a:ext uri="{FF2B5EF4-FFF2-40B4-BE49-F238E27FC236}">
                  <a16:creationId xmlns:a16="http://schemas.microsoft.com/office/drawing/2014/main" id="{804A0580-CE1C-45D9-9517-9DEF7EEC5452}"/>
                </a:ext>
              </a:extLst>
            </p:cNvPr>
            <p:cNvPicPr>
              <a:picLocks noChangeAspect="1"/>
            </p:cNvPicPr>
            <p:nvPr/>
          </p:nvPicPr>
          <p:blipFill>
            <a:blip r:embed="rId7">
              <a:duotone>
                <a:schemeClr val="bg2">
                  <a:shade val="45000"/>
                  <a:satMod val="135000"/>
                </a:schemeClr>
                <a:prstClr val="white"/>
              </a:duotone>
            </a:blip>
            <a:stretch>
              <a:fillRect/>
            </a:stretch>
          </p:blipFill>
          <p:spPr>
            <a:xfrm>
              <a:off x="6575895" y="4962317"/>
              <a:ext cx="107654" cy="225642"/>
            </a:xfrm>
            <a:prstGeom prst="rect">
              <a:avLst/>
            </a:prstGeom>
          </p:spPr>
        </p:pic>
      </p:grpSp>
      <p:sp>
        <p:nvSpPr>
          <p:cNvPr id="243" name="Arrow: Right 242">
            <a:extLst>
              <a:ext uri="{FF2B5EF4-FFF2-40B4-BE49-F238E27FC236}">
                <a16:creationId xmlns:a16="http://schemas.microsoft.com/office/drawing/2014/main" id="{CB8B86BB-6C3C-4E7B-888E-030FE21EE2E8}"/>
              </a:ext>
            </a:extLst>
          </p:cNvPr>
          <p:cNvSpPr/>
          <p:nvPr/>
        </p:nvSpPr>
        <p:spPr>
          <a:xfrm>
            <a:off x="6049963" y="2136425"/>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a:solidFill>
                <a:srgbClr val="FFFFFF"/>
              </a:solidFill>
              <a:latin typeface="Calibri" panose="020F0502020204030204" pitchFamily="34" charset="0"/>
              <a:cs typeface="Calibri" panose="020F0502020204030204" pitchFamily="34" charset="0"/>
            </a:endParaRPr>
          </a:p>
        </p:txBody>
      </p:sp>
      <p:sp>
        <p:nvSpPr>
          <p:cNvPr id="151" name="Title 1">
            <a:extLst>
              <a:ext uri="{FF2B5EF4-FFF2-40B4-BE49-F238E27FC236}">
                <a16:creationId xmlns:a16="http://schemas.microsoft.com/office/drawing/2014/main" id="{20281C15-7B60-44EE-9C1C-491A11E78DD6}"/>
              </a:ext>
            </a:extLst>
          </p:cNvPr>
          <p:cNvSpPr txBox="1">
            <a:spLocks/>
          </p:cNvSpPr>
          <p:nvPr/>
        </p:nvSpPr>
        <p:spPr bwMode="auto">
          <a:xfrm>
            <a:off x="440970" y="0"/>
            <a:ext cx="7139136" cy="584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b" anchorCtr="0" compatLnSpc="1">
            <a:prstTxWarp prst="textNoShape">
              <a:avLst/>
            </a:prstTxWarp>
          </a:bodyPr>
          <a:lstStyle>
            <a:lvl1pPr algn="l" rtl="0" eaLnBrk="0" fontAlgn="base" hangingPunct="0">
              <a:spcBef>
                <a:spcPct val="0"/>
              </a:spcBef>
              <a:spcAft>
                <a:spcPct val="0"/>
              </a:spcAft>
              <a:defRPr sz="4800" b="1" i="0">
                <a:solidFill>
                  <a:srgbClr val="047BC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4800" b="1">
                <a:solidFill>
                  <a:srgbClr val="00788A"/>
                </a:solidFill>
                <a:latin typeface="Arial" charset="0"/>
                <a:ea typeface="MS PGothic" panose="020B0600070205080204" pitchFamily="34" charset="-128"/>
                <a:cs typeface="ＭＳ Ｐゴシック" charset="-128"/>
              </a:defRPr>
            </a:lvl5pPr>
            <a:lvl6pPr marL="609585" algn="ctr" rtl="0" eaLnBrk="1" fontAlgn="base" hangingPunct="1">
              <a:spcBef>
                <a:spcPct val="0"/>
              </a:spcBef>
              <a:spcAft>
                <a:spcPct val="0"/>
              </a:spcAft>
              <a:defRPr sz="4800" b="1">
                <a:solidFill>
                  <a:srgbClr val="008E8F"/>
                </a:solidFill>
                <a:latin typeface="Arial" charset="0"/>
              </a:defRPr>
            </a:lvl6pPr>
            <a:lvl7pPr marL="1219170" algn="ctr" rtl="0" eaLnBrk="1" fontAlgn="base" hangingPunct="1">
              <a:spcBef>
                <a:spcPct val="0"/>
              </a:spcBef>
              <a:spcAft>
                <a:spcPct val="0"/>
              </a:spcAft>
              <a:defRPr sz="4800" b="1">
                <a:solidFill>
                  <a:srgbClr val="008E8F"/>
                </a:solidFill>
                <a:latin typeface="Arial" charset="0"/>
              </a:defRPr>
            </a:lvl7pPr>
            <a:lvl8pPr marL="1828754" algn="ctr" rtl="0" eaLnBrk="1" fontAlgn="base" hangingPunct="1">
              <a:spcBef>
                <a:spcPct val="0"/>
              </a:spcBef>
              <a:spcAft>
                <a:spcPct val="0"/>
              </a:spcAft>
              <a:defRPr sz="4800" b="1">
                <a:solidFill>
                  <a:srgbClr val="008E8F"/>
                </a:solidFill>
                <a:latin typeface="Arial" charset="0"/>
              </a:defRPr>
            </a:lvl8pPr>
            <a:lvl9pPr marL="2438339" algn="ctr" rtl="0" eaLnBrk="1" fontAlgn="base" hangingPunct="1">
              <a:spcBef>
                <a:spcPct val="0"/>
              </a:spcBef>
              <a:spcAft>
                <a:spcPct val="0"/>
              </a:spcAft>
              <a:defRPr sz="4800" b="1">
                <a:solidFill>
                  <a:srgbClr val="008E8F"/>
                </a:solidFill>
                <a:latin typeface="Arial" charset="0"/>
              </a:defRPr>
            </a:lvl9pPr>
          </a:lstStyle>
          <a:p>
            <a:pPr defTabSz="685800">
              <a:defRPr/>
            </a:pPr>
            <a:r>
              <a:rPr lang="en-US" sz="2800" u="none" kern="0" dirty="0"/>
              <a:t>Testing Process Workflow </a:t>
            </a:r>
            <a:endParaRPr lang="en-US" sz="2800" u="none" kern="0" baseline="30000" dirty="0"/>
          </a:p>
        </p:txBody>
      </p:sp>
      <p:pic>
        <p:nvPicPr>
          <p:cNvPr id="2" name="Picture 1">
            <a:extLst>
              <a:ext uri="{FF2B5EF4-FFF2-40B4-BE49-F238E27FC236}">
                <a16:creationId xmlns:a16="http://schemas.microsoft.com/office/drawing/2014/main" id="{A62ED4B3-F188-410B-81D4-F81A746B15A5}"/>
              </a:ext>
            </a:extLst>
          </p:cNvPr>
          <p:cNvPicPr>
            <a:picLocks noChangeAspect="1"/>
          </p:cNvPicPr>
          <p:nvPr/>
        </p:nvPicPr>
        <p:blipFill>
          <a:blip r:embed="rId9"/>
          <a:stretch>
            <a:fillRect/>
          </a:stretch>
        </p:blipFill>
        <p:spPr>
          <a:xfrm>
            <a:off x="447897" y="595184"/>
            <a:ext cx="8407217" cy="583321"/>
          </a:xfrm>
          <a:prstGeom prst="rect">
            <a:avLst/>
          </a:prstGeom>
        </p:spPr>
      </p:pic>
      <p:pic>
        <p:nvPicPr>
          <p:cNvPr id="103" name="Graphic 102" descr="Newspaper">
            <a:extLst>
              <a:ext uri="{FF2B5EF4-FFF2-40B4-BE49-F238E27FC236}">
                <a16:creationId xmlns:a16="http://schemas.microsoft.com/office/drawing/2014/main" id="{8ACE7552-5BB0-4773-BE73-49087FB5EB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67715" y="1884783"/>
            <a:ext cx="600010" cy="600010"/>
          </a:xfrm>
          <a:prstGeom prst="rect">
            <a:avLst/>
          </a:prstGeom>
        </p:spPr>
      </p:pic>
      <p:sp>
        <p:nvSpPr>
          <p:cNvPr id="104" name="Arrow: Right 103">
            <a:extLst>
              <a:ext uri="{FF2B5EF4-FFF2-40B4-BE49-F238E27FC236}">
                <a16:creationId xmlns:a16="http://schemas.microsoft.com/office/drawing/2014/main" id="{4F1F62BE-B0B3-4A70-A2E9-93EE3F376593}"/>
              </a:ext>
            </a:extLst>
          </p:cNvPr>
          <p:cNvSpPr/>
          <p:nvPr/>
        </p:nvSpPr>
        <p:spPr>
          <a:xfrm>
            <a:off x="7450259" y="2092514"/>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a:solidFill>
                <a:srgbClr val="FFFFFF"/>
              </a:solidFill>
              <a:latin typeface="Calibri" panose="020F0502020204030204" pitchFamily="34" charset="0"/>
              <a:cs typeface="Calibri" panose="020F0502020204030204" pitchFamily="34" charset="0"/>
            </a:endParaRPr>
          </a:p>
        </p:txBody>
      </p:sp>
      <p:sp>
        <p:nvSpPr>
          <p:cNvPr id="129" name="TextBox 128">
            <a:extLst>
              <a:ext uri="{FF2B5EF4-FFF2-40B4-BE49-F238E27FC236}">
                <a16:creationId xmlns:a16="http://schemas.microsoft.com/office/drawing/2014/main" id="{ECD15458-BFE9-4F2A-A31C-4C469086D77C}"/>
              </a:ext>
            </a:extLst>
          </p:cNvPr>
          <p:cNvSpPr txBox="1"/>
          <p:nvPr/>
        </p:nvSpPr>
        <p:spPr>
          <a:xfrm>
            <a:off x="-44845" y="4101973"/>
            <a:ext cx="718215" cy="561867"/>
          </a:xfrm>
          <a:prstGeom prst="rect">
            <a:avLst/>
          </a:prstGeom>
          <a:noFill/>
          <a:ln>
            <a:noFill/>
          </a:ln>
        </p:spPr>
        <p:txBody>
          <a:bodyPr wrap="square" rtlCol="0" anchor="t">
            <a:noAutofit/>
          </a:bodyPr>
          <a:lstStyle/>
          <a:p>
            <a:pPr algn="l"/>
            <a:r>
              <a:rPr lang="en-US" sz="1050" b="1" dirty="0">
                <a:latin typeface="Calibri" panose="020F0502020204030204" pitchFamily="34" charset="0"/>
                <a:cs typeface="Calibri" panose="020F0502020204030204" pitchFamily="34" charset="0"/>
              </a:rPr>
              <a:t>Abbott </a:t>
            </a:r>
            <a:r>
              <a:rPr lang="en-US" sz="1050" b="1" dirty="0" err="1">
                <a:latin typeface="Calibri" panose="020F0502020204030204" pitchFamily="34" charset="0"/>
                <a:cs typeface="Calibri" panose="020F0502020204030204" pitchFamily="34" charset="0"/>
              </a:rPr>
              <a:t>Panbio</a:t>
            </a:r>
            <a:r>
              <a:rPr lang="en-US" sz="1050" b="1" baseline="30000" dirty="0" err="1">
                <a:latin typeface="Calibri" panose="020F0502020204030204" pitchFamily="34" charset="0"/>
                <a:cs typeface="Calibri" panose="020F0502020204030204" pitchFamily="34" charset="0"/>
              </a:rPr>
              <a:t>TM</a:t>
            </a:r>
            <a:endParaRPr lang="en-US" sz="1050" b="1" baseline="30000" dirty="0">
              <a:latin typeface="Calibri" panose="020F0502020204030204" pitchFamily="34" charset="0"/>
              <a:cs typeface="Calibri" panose="020F0502020204030204" pitchFamily="34" charset="0"/>
            </a:endParaRPr>
          </a:p>
        </p:txBody>
      </p:sp>
      <p:pic>
        <p:nvPicPr>
          <p:cNvPr id="133" name="Picture 132">
            <a:extLst>
              <a:ext uri="{FF2B5EF4-FFF2-40B4-BE49-F238E27FC236}">
                <a16:creationId xmlns:a16="http://schemas.microsoft.com/office/drawing/2014/main" id="{92AA08AA-6BD7-497C-A224-6D51AB04D97F}"/>
              </a:ext>
            </a:extLst>
          </p:cNvPr>
          <p:cNvPicPr>
            <a:picLocks noChangeAspect="1"/>
          </p:cNvPicPr>
          <p:nvPr/>
        </p:nvPicPr>
        <p:blipFill>
          <a:blip r:embed="rId12"/>
          <a:stretch>
            <a:fillRect/>
          </a:stretch>
        </p:blipFill>
        <p:spPr>
          <a:xfrm>
            <a:off x="3569466" y="1904088"/>
            <a:ext cx="963235" cy="619223"/>
          </a:xfrm>
          <a:prstGeom prst="rect">
            <a:avLst/>
          </a:prstGeom>
        </p:spPr>
      </p:pic>
      <p:sp>
        <p:nvSpPr>
          <p:cNvPr id="134" name="Rectangle: Rounded Corners 133">
            <a:extLst>
              <a:ext uri="{FF2B5EF4-FFF2-40B4-BE49-F238E27FC236}">
                <a16:creationId xmlns:a16="http://schemas.microsoft.com/office/drawing/2014/main" id="{5147141E-6B1C-4FBB-B6A1-8711FAC13810}"/>
              </a:ext>
            </a:extLst>
          </p:cNvPr>
          <p:cNvSpPr/>
          <p:nvPr/>
        </p:nvSpPr>
        <p:spPr bwMode="auto">
          <a:xfrm>
            <a:off x="3092025" y="3422139"/>
            <a:ext cx="1347721" cy="356121"/>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dirty="0">
              <a:solidFill>
                <a:srgbClr val="000000"/>
              </a:solidFill>
              <a:latin typeface="Arial" charset="0"/>
              <a:ea typeface="ＭＳ Ｐゴシック" pitchFamily="68" charset="-128"/>
            </a:endParaRPr>
          </a:p>
        </p:txBody>
      </p:sp>
      <p:sp>
        <p:nvSpPr>
          <p:cNvPr id="135" name="Rectangle: Rounded Corners 134">
            <a:extLst>
              <a:ext uri="{FF2B5EF4-FFF2-40B4-BE49-F238E27FC236}">
                <a16:creationId xmlns:a16="http://schemas.microsoft.com/office/drawing/2014/main" id="{67AE6162-1B36-4B6C-8D39-3148DB8FDB18}"/>
              </a:ext>
            </a:extLst>
          </p:cNvPr>
          <p:cNvSpPr/>
          <p:nvPr/>
        </p:nvSpPr>
        <p:spPr bwMode="auto">
          <a:xfrm>
            <a:off x="1681962" y="3431060"/>
            <a:ext cx="1312052" cy="353147"/>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a:solidFill>
                <a:srgbClr val="000000"/>
              </a:solidFill>
              <a:latin typeface="Arial" charset="0"/>
              <a:ea typeface="ＭＳ Ｐゴシック" pitchFamily="68" charset="-128"/>
            </a:endParaRPr>
          </a:p>
        </p:txBody>
      </p:sp>
      <p:sp>
        <p:nvSpPr>
          <p:cNvPr id="136" name="Rectangle: Rounded Corners 135">
            <a:extLst>
              <a:ext uri="{FF2B5EF4-FFF2-40B4-BE49-F238E27FC236}">
                <a16:creationId xmlns:a16="http://schemas.microsoft.com/office/drawing/2014/main" id="{7346CB4E-2F0D-4693-AF19-3A7B492C852F}"/>
              </a:ext>
            </a:extLst>
          </p:cNvPr>
          <p:cNvSpPr/>
          <p:nvPr/>
        </p:nvSpPr>
        <p:spPr bwMode="auto">
          <a:xfrm>
            <a:off x="136747" y="3443182"/>
            <a:ext cx="1433302" cy="344582"/>
          </a:xfrm>
          <a:prstGeom prst="roundRect">
            <a:avLst/>
          </a:prstGeom>
          <a:solidFill>
            <a:srgbClr val="B4C3FA">
              <a:alpha val="49804"/>
            </a:srgbClr>
          </a:solidFill>
          <a:ln>
            <a:noFill/>
          </a:ln>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spAutoFit/>
          </a:bodyPr>
          <a:lstStyle/>
          <a:p>
            <a:pPr defTabSz="342900">
              <a:spcBef>
                <a:spcPct val="50000"/>
              </a:spcBef>
              <a:defRPr/>
            </a:pPr>
            <a:endParaRPr lang="en-US" sz="1050">
              <a:solidFill>
                <a:srgbClr val="000000"/>
              </a:solidFill>
              <a:latin typeface="Arial" charset="0"/>
              <a:ea typeface="ＭＳ Ｐゴシック" pitchFamily="68" charset="-128"/>
            </a:endParaRPr>
          </a:p>
        </p:txBody>
      </p:sp>
      <p:sp>
        <p:nvSpPr>
          <p:cNvPr id="137" name="TextBox 136">
            <a:extLst>
              <a:ext uri="{FF2B5EF4-FFF2-40B4-BE49-F238E27FC236}">
                <a16:creationId xmlns:a16="http://schemas.microsoft.com/office/drawing/2014/main" id="{79BE565B-7FC5-4EBE-BBBB-C8B2912E907C}"/>
              </a:ext>
            </a:extLst>
          </p:cNvPr>
          <p:cNvSpPr txBox="1"/>
          <p:nvPr/>
        </p:nvSpPr>
        <p:spPr>
          <a:xfrm>
            <a:off x="262871" y="3514399"/>
            <a:ext cx="1181055" cy="227749"/>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1. Preparations &amp; intake </a:t>
            </a:r>
          </a:p>
        </p:txBody>
      </p:sp>
      <p:sp>
        <p:nvSpPr>
          <p:cNvPr id="138" name="TextBox 137">
            <a:extLst>
              <a:ext uri="{FF2B5EF4-FFF2-40B4-BE49-F238E27FC236}">
                <a16:creationId xmlns:a16="http://schemas.microsoft.com/office/drawing/2014/main" id="{8A1C08B9-CF02-4C80-983C-3EE39F74B344}"/>
              </a:ext>
            </a:extLst>
          </p:cNvPr>
          <p:cNvSpPr txBox="1"/>
          <p:nvPr/>
        </p:nvSpPr>
        <p:spPr>
          <a:xfrm>
            <a:off x="3114831" y="3445202"/>
            <a:ext cx="1126076" cy="291598"/>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3. Testing the specimen</a:t>
            </a:r>
          </a:p>
        </p:txBody>
      </p:sp>
      <p:sp>
        <p:nvSpPr>
          <p:cNvPr id="139" name="TextBox 138">
            <a:extLst>
              <a:ext uri="{FF2B5EF4-FFF2-40B4-BE49-F238E27FC236}">
                <a16:creationId xmlns:a16="http://schemas.microsoft.com/office/drawing/2014/main" id="{2AD2CD3A-F3A6-42DC-A0FC-685A25902F97}"/>
              </a:ext>
            </a:extLst>
          </p:cNvPr>
          <p:cNvSpPr txBox="1"/>
          <p:nvPr/>
        </p:nvSpPr>
        <p:spPr>
          <a:xfrm>
            <a:off x="1687301" y="3485355"/>
            <a:ext cx="1347926" cy="239023"/>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2. Collecting the specimen</a:t>
            </a:r>
            <a:endParaRPr lang="en-US" sz="1050" b="1" u="none" baseline="30000" dirty="0">
              <a:solidFill>
                <a:srgbClr val="000000"/>
              </a:solidFill>
              <a:latin typeface="Calibri" panose="020F0502020204030204" pitchFamily="34" charset="0"/>
              <a:ea typeface="+mn-ea"/>
              <a:cs typeface="Calibri" panose="020F0502020204030204" pitchFamily="34" charset="0"/>
            </a:endParaRPr>
          </a:p>
        </p:txBody>
      </p:sp>
      <p:sp>
        <p:nvSpPr>
          <p:cNvPr id="140" name="TextBox 139">
            <a:extLst>
              <a:ext uri="{FF2B5EF4-FFF2-40B4-BE49-F238E27FC236}">
                <a16:creationId xmlns:a16="http://schemas.microsoft.com/office/drawing/2014/main" id="{5B061739-2BD8-4F2E-AF66-B2113F5B6654}"/>
              </a:ext>
            </a:extLst>
          </p:cNvPr>
          <p:cNvSpPr txBox="1"/>
          <p:nvPr/>
        </p:nvSpPr>
        <p:spPr>
          <a:xfrm>
            <a:off x="4641417" y="3488759"/>
            <a:ext cx="1177061" cy="215097"/>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4. Interpreting </a:t>
            </a:r>
          </a:p>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 results</a:t>
            </a:r>
          </a:p>
        </p:txBody>
      </p:sp>
      <p:sp>
        <p:nvSpPr>
          <p:cNvPr id="141" name="TextBox 140">
            <a:extLst>
              <a:ext uri="{FF2B5EF4-FFF2-40B4-BE49-F238E27FC236}">
                <a16:creationId xmlns:a16="http://schemas.microsoft.com/office/drawing/2014/main" id="{5A7059EB-50E4-43A6-A930-5F6B778878C1}"/>
              </a:ext>
            </a:extLst>
          </p:cNvPr>
          <p:cNvSpPr txBox="1"/>
          <p:nvPr/>
        </p:nvSpPr>
        <p:spPr>
          <a:xfrm>
            <a:off x="7816442" y="3431060"/>
            <a:ext cx="1073659" cy="261143"/>
          </a:xfrm>
          <a:prstGeom prst="rect">
            <a:avLst/>
          </a:prstGeom>
          <a:noFill/>
        </p:spPr>
        <p:txBody>
          <a:bodyPr wrap="square" lIns="0" tIns="0" rIns="0" bIns="0" rtlCol="0" anchor="ctr">
            <a:no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ea typeface="+mn-ea"/>
                <a:cs typeface="Calibri" panose="020F0502020204030204" pitchFamily="34" charset="0"/>
              </a:rPr>
              <a:t>6. Communicating results</a:t>
            </a:r>
          </a:p>
        </p:txBody>
      </p:sp>
      <p:sp>
        <p:nvSpPr>
          <p:cNvPr id="143" name="Rectangle 142">
            <a:extLst>
              <a:ext uri="{FF2B5EF4-FFF2-40B4-BE49-F238E27FC236}">
                <a16:creationId xmlns:a16="http://schemas.microsoft.com/office/drawing/2014/main" id="{5D939BE0-73C6-4BAA-B954-C4C7B7CCC680}"/>
              </a:ext>
            </a:extLst>
          </p:cNvPr>
          <p:cNvSpPr/>
          <p:nvPr/>
        </p:nvSpPr>
        <p:spPr>
          <a:xfrm>
            <a:off x="6158431" y="3412207"/>
            <a:ext cx="1287532" cy="253916"/>
          </a:xfrm>
          <a:prstGeom prst="rect">
            <a:avLst/>
          </a:prstGeom>
        </p:spPr>
        <p:txBody>
          <a:bodyPr wrap="none">
            <a:spAutoFit/>
          </a:bodyPr>
          <a:lstStyle/>
          <a:p>
            <a:pPr algn="ctr" defTabSz="685800" fontAlgn="auto">
              <a:spcBef>
                <a:spcPts val="0"/>
              </a:spcBef>
              <a:spcAft>
                <a:spcPts val="0"/>
              </a:spcAft>
              <a:defRPr/>
            </a:pPr>
            <a:r>
              <a:rPr lang="en-US" sz="1050" b="1" u="none" dirty="0">
                <a:solidFill>
                  <a:srgbClr val="000000"/>
                </a:solidFill>
                <a:latin typeface="Calibri" panose="020F0502020204030204" pitchFamily="34" charset="0"/>
                <a:cs typeface="Calibri" panose="020F0502020204030204" pitchFamily="34" charset="0"/>
              </a:rPr>
              <a:t>5. Recording results</a:t>
            </a:r>
          </a:p>
        </p:txBody>
      </p:sp>
      <p:sp>
        <p:nvSpPr>
          <p:cNvPr id="144" name="TextBox 143">
            <a:extLst>
              <a:ext uri="{FF2B5EF4-FFF2-40B4-BE49-F238E27FC236}">
                <a16:creationId xmlns:a16="http://schemas.microsoft.com/office/drawing/2014/main" id="{D76EDFAB-AF3F-4819-8A2B-8EEB1129785B}"/>
              </a:ext>
            </a:extLst>
          </p:cNvPr>
          <p:cNvSpPr txBox="1"/>
          <p:nvPr/>
        </p:nvSpPr>
        <p:spPr>
          <a:xfrm>
            <a:off x="7713419" y="4694957"/>
            <a:ext cx="1279703" cy="428799"/>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b="1" u="none" dirty="0">
                <a:solidFill>
                  <a:srgbClr val="000000"/>
                </a:solidFill>
                <a:latin typeface="Calibri" panose="020F0502020204030204" pitchFamily="34" charset="0"/>
                <a:cs typeface="Calibri" panose="020F0502020204030204" pitchFamily="34" charset="0"/>
              </a:rPr>
              <a:t>C</a:t>
            </a:r>
            <a:r>
              <a:rPr lang="en-US" sz="1000" u="none" dirty="0">
                <a:solidFill>
                  <a:srgbClr val="000000"/>
                </a:solidFill>
                <a:latin typeface="Calibri" panose="020F0502020204030204" pitchFamily="34" charset="0"/>
                <a:cs typeface="Calibri" panose="020F0502020204030204" pitchFamily="34" charset="0"/>
              </a:rPr>
              <a:t>ommunicate results</a:t>
            </a:r>
            <a:endParaRPr lang="en-US" sz="1000" b="1" u="none" dirty="0">
              <a:solidFill>
                <a:srgbClr val="000000"/>
              </a:solidFill>
              <a:latin typeface="Calibri" panose="020F0502020204030204" pitchFamily="34" charset="0"/>
              <a:ea typeface="+mn-ea"/>
              <a:cs typeface="Calibri" panose="020F0502020204030204" pitchFamily="34" charset="0"/>
            </a:endParaRPr>
          </a:p>
        </p:txBody>
      </p:sp>
      <p:grpSp>
        <p:nvGrpSpPr>
          <p:cNvPr id="147" name="Group 146">
            <a:extLst>
              <a:ext uri="{FF2B5EF4-FFF2-40B4-BE49-F238E27FC236}">
                <a16:creationId xmlns:a16="http://schemas.microsoft.com/office/drawing/2014/main" id="{08FBAC23-6D5A-49D2-BDD8-9B86F8C57897}"/>
              </a:ext>
            </a:extLst>
          </p:cNvPr>
          <p:cNvGrpSpPr/>
          <p:nvPr/>
        </p:nvGrpSpPr>
        <p:grpSpPr>
          <a:xfrm>
            <a:off x="689242" y="3869154"/>
            <a:ext cx="538913" cy="532390"/>
            <a:chOff x="4461095" y="4534178"/>
            <a:chExt cx="374203" cy="441535"/>
          </a:xfrm>
        </p:grpSpPr>
        <p:grpSp>
          <p:nvGrpSpPr>
            <p:cNvPr id="148" name="Group 147">
              <a:extLst>
                <a:ext uri="{FF2B5EF4-FFF2-40B4-BE49-F238E27FC236}">
                  <a16:creationId xmlns:a16="http://schemas.microsoft.com/office/drawing/2014/main" id="{6C45593D-2401-4274-B71C-BAE498647AA4}"/>
                </a:ext>
              </a:extLst>
            </p:cNvPr>
            <p:cNvGrpSpPr>
              <a:grpSpLocks noChangeAspect="1"/>
            </p:cNvGrpSpPr>
            <p:nvPr/>
          </p:nvGrpSpPr>
          <p:grpSpPr>
            <a:xfrm>
              <a:off x="4461095" y="4534178"/>
              <a:ext cx="255945" cy="331223"/>
              <a:chOff x="-983659" y="1897039"/>
              <a:chExt cx="2184907" cy="2827530"/>
            </a:xfrm>
            <a:solidFill>
              <a:schemeClr val="bg1">
                <a:lumMod val="50000"/>
              </a:schemeClr>
            </a:solidFill>
          </p:grpSpPr>
          <p:sp>
            <p:nvSpPr>
              <p:cNvPr id="170" name="Rectangle 169">
                <a:extLst>
                  <a:ext uri="{FF2B5EF4-FFF2-40B4-BE49-F238E27FC236}">
                    <a16:creationId xmlns:a16="http://schemas.microsoft.com/office/drawing/2014/main" id="{B1C35D3E-6F63-40A7-B2BD-2F8EFC6B0FC7}"/>
                  </a:ext>
                </a:extLst>
              </p:cNvPr>
              <p:cNvSpPr/>
              <p:nvPr/>
            </p:nvSpPr>
            <p:spPr>
              <a:xfrm>
                <a:off x="-983659" y="1897039"/>
                <a:ext cx="2184907" cy="2827530"/>
              </a:xfrm>
              <a:prstGeom prst="rect">
                <a:avLst/>
              </a:prstGeom>
              <a:solidFill>
                <a:schemeClr val="bg1">
                  <a:lumMod val="20000"/>
                  <a:lumOff val="8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1" name="Oval 38">
                <a:extLst>
                  <a:ext uri="{FF2B5EF4-FFF2-40B4-BE49-F238E27FC236}">
                    <a16:creationId xmlns:a16="http://schemas.microsoft.com/office/drawing/2014/main" id="{55CBB27C-41BC-45A3-AE3B-3C667E94B239}"/>
                  </a:ext>
                </a:extLst>
              </p:cNvPr>
              <p:cNvSpPr>
                <a:spLocks noChangeAspect="1"/>
              </p:cNvSpPr>
              <p:nvPr/>
            </p:nvSpPr>
            <p:spPr>
              <a:xfrm>
                <a:off x="-682004" y="2171313"/>
                <a:ext cx="639853" cy="653780"/>
              </a:xfrm>
              <a:custGeom>
                <a:avLst/>
                <a:gdLst/>
                <a:ahLst/>
                <a:cxnLst/>
                <a:rect l="l" t="t" r="r" b="b"/>
                <a:pathLst>
                  <a:path w="278066" h="284118">
                    <a:moveTo>
                      <a:pt x="117697" y="131832"/>
                    </a:moveTo>
                    <a:lnTo>
                      <a:pt x="139033" y="168617"/>
                    </a:lnTo>
                    <a:lnTo>
                      <a:pt x="160369" y="131832"/>
                    </a:lnTo>
                    <a:cubicBezTo>
                      <a:pt x="227061" y="134745"/>
                      <a:pt x="278066" y="157896"/>
                      <a:pt x="278066" y="199967"/>
                    </a:cubicBezTo>
                    <a:lnTo>
                      <a:pt x="278065" y="284118"/>
                    </a:lnTo>
                    <a:lnTo>
                      <a:pt x="0" y="284118"/>
                    </a:lnTo>
                    <a:lnTo>
                      <a:pt x="0" y="199967"/>
                    </a:lnTo>
                    <a:cubicBezTo>
                      <a:pt x="0" y="157898"/>
                      <a:pt x="51008" y="134747"/>
                      <a:pt x="117697" y="131832"/>
                    </a:cubicBezTo>
                    <a:close/>
                    <a:moveTo>
                      <a:pt x="139033" y="0"/>
                    </a:moveTo>
                    <a:cubicBezTo>
                      <a:pt x="171859" y="0"/>
                      <a:pt x="198469" y="26610"/>
                      <a:pt x="198469" y="59436"/>
                    </a:cubicBezTo>
                    <a:cubicBezTo>
                      <a:pt x="198469" y="92262"/>
                      <a:pt x="171859" y="118872"/>
                      <a:pt x="139033" y="118872"/>
                    </a:cubicBezTo>
                    <a:cubicBezTo>
                      <a:pt x="106207" y="118872"/>
                      <a:pt x="79597" y="92262"/>
                      <a:pt x="79597" y="59436"/>
                    </a:cubicBezTo>
                    <a:cubicBezTo>
                      <a:pt x="79597" y="26610"/>
                      <a:pt x="106207" y="0"/>
                      <a:pt x="139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73" name="Rounded Rectangle 24">
                <a:extLst>
                  <a:ext uri="{FF2B5EF4-FFF2-40B4-BE49-F238E27FC236}">
                    <a16:creationId xmlns:a16="http://schemas.microsoft.com/office/drawing/2014/main" id="{4531F276-1328-40B0-9415-B3D680E66A89}"/>
                  </a:ext>
                </a:extLst>
              </p:cNvPr>
              <p:cNvSpPr/>
              <p:nvPr/>
            </p:nvSpPr>
            <p:spPr>
              <a:xfrm>
                <a:off x="126624" y="2171313"/>
                <a:ext cx="772969" cy="653780"/>
              </a:xfrm>
              <a:custGeom>
                <a:avLst/>
                <a:gdLst/>
                <a:ahLst/>
                <a:cxnLst/>
                <a:rect l="l" t="t" r="r" b="b"/>
                <a:pathLst>
                  <a:path w="772969" h="653780">
                    <a:moveTo>
                      <a:pt x="21081" y="611618"/>
                    </a:moveTo>
                    <a:lnTo>
                      <a:pt x="751888" y="611618"/>
                    </a:lnTo>
                    <a:cubicBezTo>
                      <a:pt x="763531" y="611618"/>
                      <a:pt x="772969" y="621056"/>
                      <a:pt x="772969" y="632699"/>
                    </a:cubicBezTo>
                    <a:cubicBezTo>
                      <a:pt x="772969" y="644341"/>
                      <a:pt x="763531" y="653780"/>
                      <a:pt x="751888" y="653780"/>
                    </a:cubicBezTo>
                    <a:lnTo>
                      <a:pt x="21081" y="653780"/>
                    </a:lnTo>
                    <a:cubicBezTo>
                      <a:pt x="9438" y="653780"/>
                      <a:pt x="0" y="644341"/>
                      <a:pt x="0" y="632699"/>
                    </a:cubicBezTo>
                    <a:cubicBezTo>
                      <a:pt x="0" y="621056"/>
                      <a:pt x="9438" y="611618"/>
                      <a:pt x="21081" y="611618"/>
                    </a:cubicBezTo>
                    <a:close/>
                    <a:moveTo>
                      <a:pt x="21081" y="458715"/>
                    </a:moveTo>
                    <a:lnTo>
                      <a:pt x="751888" y="458715"/>
                    </a:lnTo>
                    <a:cubicBezTo>
                      <a:pt x="763531" y="458715"/>
                      <a:pt x="772969" y="468153"/>
                      <a:pt x="772969" y="479796"/>
                    </a:cubicBezTo>
                    <a:cubicBezTo>
                      <a:pt x="772969" y="491438"/>
                      <a:pt x="763531" y="500877"/>
                      <a:pt x="751888" y="500877"/>
                    </a:cubicBezTo>
                    <a:lnTo>
                      <a:pt x="21081" y="500877"/>
                    </a:lnTo>
                    <a:cubicBezTo>
                      <a:pt x="9438" y="500877"/>
                      <a:pt x="0" y="491438"/>
                      <a:pt x="0" y="479796"/>
                    </a:cubicBezTo>
                    <a:cubicBezTo>
                      <a:pt x="0" y="468153"/>
                      <a:pt x="9438" y="458715"/>
                      <a:pt x="21081" y="458715"/>
                    </a:cubicBezTo>
                    <a:close/>
                    <a:moveTo>
                      <a:pt x="21081" y="305810"/>
                    </a:moveTo>
                    <a:lnTo>
                      <a:pt x="751888" y="305810"/>
                    </a:lnTo>
                    <a:cubicBezTo>
                      <a:pt x="763531" y="305810"/>
                      <a:pt x="772969" y="315248"/>
                      <a:pt x="772969" y="326891"/>
                    </a:cubicBezTo>
                    <a:cubicBezTo>
                      <a:pt x="772969" y="338533"/>
                      <a:pt x="763531" y="347972"/>
                      <a:pt x="751888" y="347972"/>
                    </a:cubicBezTo>
                    <a:lnTo>
                      <a:pt x="21081" y="347972"/>
                    </a:lnTo>
                    <a:cubicBezTo>
                      <a:pt x="9438" y="347972"/>
                      <a:pt x="0" y="338533"/>
                      <a:pt x="0" y="326891"/>
                    </a:cubicBezTo>
                    <a:cubicBezTo>
                      <a:pt x="0" y="315248"/>
                      <a:pt x="9438" y="305810"/>
                      <a:pt x="21081" y="305810"/>
                    </a:cubicBezTo>
                    <a:close/>
                    <a:moveTo>
                      <a:pt x="21081" y="152905"/>
                    </a:moveTo>
                    <a:lnTo>
                      <a:pt x="751888" y="152905"/>
                    </a:lnTo>
                    <a:cubicBezTo>
                      <a:pt x="763531" y="152905"/>
                      <a:pt x="772969" y="162343"/>
                      <a:pt x="772969" y="173986"/>
                    </a:cubicBezTo>
                    <a:cubicBezTo>
                      <a:pt x="772969" y="185628"/>
                      <a:pt x="763531" y="195067"/>
                      <a:pt x="751888" y="195067"/>
                    </a:cubicBezTo>
                    <a:lnTo>
                      <a:pt x="21081" y="195067"/>
                    </a:lnTo>
                    <a:cubicBezTo>
                      <a:pt x="9438" y="195067"/>
                      <a:pt x="0" y="185628"/>
                      <a:pt x="0" y="173986"/>
                    </a:cubicBezTo>
                    <a:cubicBezTo>
                      <a:pt x="0" y="162343"/>
                      <a:pt x="9438" y="152905"/>
                      <a:pt x="21081" y="152905"/>
                    </a:cubicBezTo>
                    <a:close/>
                    <a:moveTo>
                      <a:pt x="21081" y="0"/>
                    </a:moveTo>
                    <a:lnTo>
                      <a:pt x="751888" y="0"/>
                    </a:lnTo>
                    <a:cubicBezTo>
                      <a:pt x="763531" y="0"/>
                      <a:pt x="772969" y="9439"/>
                      <a:pt x="772969" y="21081"/>
                    </a:cubicBezTo>
                    <a:cubicBezTo>
                      <a:pt x="772969" y="32724"/>
                      <a:pt x="763531" y="42162"/>
                      <a:pt x="751888" y="42162"/>
                    </a:cubicBezTo>
                    <a:lnTo>
                      <a:pt x="21081" y="42162"/>
                    </a:lnTo>
                    <a:cubicBezTo>
                      <a:pt x="9438" y="42162"/>
                      <a:pt x="0" y="32724"/>
                      <a:pt x="0" y="21081"/>
                    </a:cubicBezTo>
                    <a:cubicBezTo>
                      <a:pt x="0" y="9439"/>
                      <a:pt x="9438" y="0"/>
                      <a:pt x="21081"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4" name="Rectangle 173">
                <a:extLst>
                  <a:ext uri="{FF2B5EF4-FFF2-40B4-BE49-F238E27FC236}">
                    <a16:creationId xmlns:a16="http://schemas.microsoft.com/office/drawing/2014/main" id="{ED196A85-8B77-42DB-B413-F0EDC5716758}"/>
                  </a:ext>
                </a:extLst>
              </p:cNvPr>
              <p:cNvSpPr/>
              <p:nvPr/>
            </p:nvSpPr>
            <p:spPr>
              <a:xfrm>
                <a:off x="-682004" y="304686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7" name="Rectangle 176">
                <a:extLst>
                  <a:ext uri="{FF2B5EF4-FFF2-40B4-BE49-F238E27FC236}">
                    <a16:creationId xmlns:a16="http://schemas.microsoft.com/office/drawing/2014/main" id="{D1C66D73-1F53-40D8-9A64-39FFF96489BD}"/>
                  </a:ext>
                </a:extLst>
              </p:cNvPr>
              <p:cNvSpPr/>
              <p:nvPr/>
            </p:nvSpPr>
            <p:spPr>
              <a:xfrm>
                <a:off x="-682004" y="342900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8" name="Rectangle 177">
                <a:extLst>
                  <a:ext uri="{FF2B5EF4-FFF2-40B4-BE49-F238E27FC236}">
                    <a16:creationId xmlns:a16="http://schemas.microsoft.com/office/drawing/2014/main" id="{D00799F5-F704-42F8-8F1B-C3C061B6D28A}"/>
                  </a:ext>
                </a:extLst>
              </p:cNvPr>
              <p:cNvSpPr/>
              <p:nvPr/>
            </p:nvSpPr>
            <p:spPr>
              <a:xfrm>
                <a:off x="-682004" y="381113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79" name="Rectangle 178">
                <a:extLst>
                  <a:ext uri="{FF2B5EF4-FFF2-40B4-BE49-F238E27FC236}">
                    <a16:creationId xmlns:a16="http://schemas.microsoft.com/office/drawing/2014/main" id="{5C7030D3-95C9-4E27-A097-816AD43ED43A}"/>
                  </a:ext>
                </a:extLst>
              </p:cNvPr>
              <p:cNvSpPr/>
              <p:nvPr/>
            </p:nvSpPr>
            <p:spPr>
              <a:xfrm>
                <a:off x="-682004" y="419327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0" name="Rounded Rectangle 24">
                <a:extLst>
                  <a:ext uri="{FF2B5EF4-FFF2-40B4-BE49-F238E27FC236}">
                    <a16:creationId xmlns:a16="http://schemas.microsoft.com/office/drawing/2014/main" id="{9C0DD709-9D80-492C-B568-A4D4A0B30F86}"/>
                  </a:ext>
                </a:extLst>
              </p:cNvPr>
              <p:cNvSpPr/>
              <p:nvPr/>
            </p:nvSpPr>
            <p:spPr>
              <a:xfrm>
                <a:off x="-289127" y="309258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1" name="Rounded Rectangle 24">
                <a:extLst>
                  <a:ext uri="{FF2B5EF4-FFF2-40B4-BE49-F238E27FC236}">
                    <a16:creationId xmlns:a16="http://schemas.microsoft.com/office/drawing/2014/main" id="{C8D0E724-05D3-46EB-9550-5E86B5EF56D8}"/>
                  </a:ext>
                </a:extLst>
              </p:cNvPr>
              <p:cNvSpPr/>
              <p:nvPr/>
            </p:nvSpPr>
            <p:spPr>
              <a:xfrm>
                <a:off x="-289127" y="352044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2" name="Rounded Rectangle 24">
                <a:extLst>
                  <a:ext uri="{FF2B5EF4-FFF2-40B4-BE49-F238E27FC236}">
                    <a16:creationId xmlns:a16="http://schemas.microsoft.com/office/drawing/2014/main" id="{70712F24-A25D-4E48-8832-7FC1751BB46E}"/>
                  </a:ext>
                </a:extLst>
              </p:cNvPr>
              <p:cNvSpPr/>
              <p:nvPr/>
            </p:nvSpPr>
            <p:spPr>
              <a:xfrm>
                <a:off x="-289127" y="390257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3" name="Rounded Rectangle 24">
                <a:extLst>
                  <a:ext uri="{FF2B5EF4-FFF2-40B4-BE49-F238E27FC236}">
                    <a16:creationId xmlns:a16="http://schemas.microsoft.com/office/drawing/2014/main" id="{B5E3CA57-7163-4CC4-9660-7B3BAF1068E3}"/>
                  </a:ext>
                </a:extLst>
              </p:cNvPr>
              <p:cNvSpPr/>
              <p:nvPr/>
            </p:nvSpPr>
            <p:spPr>
              <a:xfrm>
                <a:off x="-289127" y="428471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4" name="Trapezoid 25">
                <a:extLst>
                  <a:ext uri="{FF2B5EF4-FFF2-40B4-BE49-F238E27FC236}">
                    <a16:creationId xmlns:a16="http://schemas.microsoft.com/office/drawing/2014/main" id="{62BAB903-4C3B-4731-B141-7C3D2E9C29B5}"/>
                  </a:ext>
                </a:extLst>
              </p:cNvPr>
              <p:cNvSpPr/>
              <p:nvPr/>
            </p:nvSpPr>
            <p:spPr>
              <a:xfrm rot="2700000">
                <a:off x="-617479" y="2927198"/>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5" name="Trapezoid 25">
                <a:extLst>
                  <a:ext uri="{FF2B5EF4-FFF2-40B4-BE49-F238E27FC236}">
                    <a16:creationId xmlns:a16="http://schemas.microsoft.com/office/drawing/2014/main" id="{50352FBC-1557-48B8-A751-6BCD8390AD96}"/>
                  </a:ext>
                </a:extLst>
              </p:cNvPr>
              <p:cNvSpPr/>
              <p:nvPr/>
            </p:nvSpPr>
            <p:spPr>
              <a:xfrm rot="2700000">
                <a:off x="-617478" y="3290131"/>
                <a:ext cx="171227"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6" name="Trapezoid 25">
                <a:extLst>
                  <a:ext uri="{FF2B5EF4-FFF2-40B4-BE49-F238E27FC236}">
                    <a16:creationId xmlns:a16="http://schemas.microsoft.com/office/drawing/2014/main" id="{794F1965-D4F8-4EE2-A840-968620D39481}"/>
                  </a:ext>
                </a:extLst>
              </p:cNvPr>
              <p:cNvSpPr/>
              <p:nvPr/>
            </p:nvSpPr>
            <p:spPr>
              <a:xfrm rot="2700000">
                <a:off x="-617479" y="366788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87" name="Trapezoid 25">
                <a:extLst>
                  <a:ext uri="{FF2B5EF4-FFF2-40B4-BE49-F238E27FC236}">
                    <a16:creationId xmlns:a16="http://schemas.microsoft.com/office/drawing/2014/main" id="{2EB2BD34-D952-4540-A7EE-A416357171CF}"/>
                  </a:ext>
                </a:extLst>
              </p:cNvPr>
              <p:cNvSpPr/>
              <p:nvPr/>
            </p:nvSpPr>
            <p:spPr>
              <a:xfrm rot="2700000">
                <a:off x="-617479" y="4073603"/>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grpSp>
          <p:nvGrpSpPr>
            <p:cNvPr id="149" name="Group 148">
              <a:extLst>
                <a:ext uri="{FF2B5EF4-FFF2-40B4-BE49-F238E27FC236}">
                  <a16:creationId xmlns:a16="http://schemas.microsoft.com/office/drawing/2014/main" id="{C4C4B238-9793-45B0-87D8-E7D1087F94F5}"/>
                </a:ext>
              </a:extLst>
            </p:cNvPr>
            <p:cNvGrpSpPr>
              <a:grpSpLocks noChangeAspect="1"/>
            </p:cNvGrpSpPr>
            <p:nvPr/>
          </p:nvGrpSpPr>
          <p:grpSpPr>
            <a:xfrm>
              <a:off x="4579353" y="4644490"/>
              <a:ext cx="255945" cy="331223"/>
              <a:chOff x="-983659" y="1897039"/>
              <a:chExt cx="2184907" cy="2827530"/>
            </a:xfrm>
            <a:solidFill>
              <a:schemeClr val="bg1">
                <a:lumMod val="50000"/>
              </a:schemeClr>
            </a:solidFill>
          </p:grpSpPr>
          <p:sp>
            <p:nvSpPr>
              <p:cNvPr id="150" name="Rectangle 149">
                <a:extLst>
                  <a:ext uri="{FF2B5EF4-FFF2-40B4-BE49-F238E27FC236}">
                    <a16:creationId xmlns:a16="http://schemas.microsoft.com/office/drawing/2014/main" id="{8F843164-DAEE-4C44-A799-B06DCA814B87}"/>
                  </a:ext>
                </a:extLst>
              </p:cNvPr>
              <p:cNvSpPr/>
              <p:nvPr/>
            </p:nvSpPr>
            <p:spPr>
              <a:xfrm>
                <a:off x="-983659" y="1897039"/>
                <a:ext cx="2184907" cy="2827530"/>
              </a:xfrm>
              <a:prstGeom prst="rect">
                <a:avLst/>
              </a:prstGeom>
              <a:solidFill>
                <a:schemeClr val="bg1">
                  <a:lumMod val="20000"/>
                  <a:lumOff val="80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56" name="Oval 38">
                <a:extLst>
                  <a:ext uri="{FF2B5EF4-FFF2-40B4-BE49-F238E27FC236}">
                    <a16:creationId xmlns:a16="http://schemas.microsoft.com/office/drawing/2014/main" id="{33CC4B87-64C1-4987-AC4B-42628488DB97}"/>
                  </a:ext>
                </a:extLst>
              </p:cNvPr>
              <p:cNvSpPr>
                <a:spLocks noChangeAspect="1"/>
              </p:cNvSpPr>
              <p:nvPr/>
            </p:nvSpPr>
            <p:spPr>
              <a:xfrm>
                <a:off x="-682004" y="2171313"/>
                <a:ext cx="639853" cy="653780"/>
              </a:xfrm>
              <a:custGeom>
                <a:avLst/>
                <a:gdLst/>
                <a:ahLst/>
                <a:cxnLst/>
                <a:rect l="l" t="t" r="r" b="b"/>
                <a:pathLst>
                  <a:path w="278066" h="284118">
                    <a:moveTo>
                      <a:pt x="117697" y="131832"/>
                    </a:moveTo>
                    <a:lnTo>
                      <a:pt x="139033" y="168617"/>
                    </a:lnTo>
                    <a:lnTo>
                      <a:pt x="160369" y="131832"/>
                    </a:lnTo>
                    <a:cubicBezTo>
                      <a:pt x="227061" y="134745"/>
                      <a:pt x="278066" y="157896"/>
                      <a:pt x="278066" y="199967"/>
                    </a:cubicBezTo>
                    <a:lnTo>
                      <a:pt x="278065" y="284118"/>
                    </a:lnTo>
                    <a:lnTo>
                      <a:pt x="0" y="284118"/>
                    </a:lnTo>
                    <a:lnTo>
                      <a:pt x="0" y="199967"/>
                    </a:lnTo>
                    <a:cubicBezTo>
                      <a:pt x="0" y="157898"/>
                      <a:pt x="51008" y="134747"/>
                      <a:pt x="117697" y="131832"/>
                    </a:cubicBezTo>
                    <a:close/>
                    <a:moveTo>
                      <a:pt x="139033" y="0"/>
                    </a:moveTo>
                    <a:cubicBezTo>
                      <a:pt x="171859" y="0"/>
                      <a:pt x="198469" y="26610"/>
                      <a:pt x="198469" y="59436"/>
                    </a:cubicBezTo>
                    <a:cubicBezTo>
                      <a:pt x="198469" y="92262"/>
                      <a:pt x="171859" y="118872"/>
                      <a:pt x="139033" y="118872"/>
                    </a:cubicBezTo>
                    <a:cubicBezTo>
                      <a:pt x="106207" y="118872"/>
                      <a:pt x="79597" y="92262"/>
                      <a:pt x="79597" y="59436"/>
                    </a:cubicBezTo>
                    <a:cubicBezTo>
                      <a:pt x="79597" y="26610"/>
                      <a:pt x="106207" y="0"/>
                      <a:pt x="1390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157" name="Rounded Rectangle 24">
                <a:extLst>
                  <a:ext uri="{FF2B5EF4-FFF2-40B4-BE49-F238E27FC236}">
                    <a16:creationId xmlns:a16="http://schemas.microsoft.com/office/drawing/2014/main" id="{A1920CF7-5B43-402B-B235-C1E60659A399}"/>
                  </a:ext>
                </a:extLst>
              </p:cNvPr>
              <p:cNvSpPr/>
              <p:nvPr/>
            </p:nvSpPr>
            <p:spPr>
              <a:xfrm>
                <a:off x="126624" y="2171313"/>
                <a:ext cx="772969" cy="653780"/>
              </a:xfrm>
              <a:custGeom>
                <a:avLst/>
                <a:gdLst/>
                <a:ahLst/>
                <a:cxnLst/>
                <a:rect l="l" t="t" r="r" b="b"/>
                <a:pathLst>
                  <a:path w="772969" h="653780">
                    <a:moveTo>
                      <a:pt x="21081" y="611618"/>
                    </a:moveTo>
                    <a:lnTo>
                      <a:pt x="751888" y="611618"/>
                    </a:lnTo>
                    <a:cubicBezTo>
                      <a:pt x="763531" y="611618"/>
                      <a:pt x="772969" y="621056"/>
                      <a:pt x="772969" y="632699"/>
                    </a:cubicBezTo>
                    <a:cubicBezTo>
                      <a:pt x="772969" y="644341"/>
                      <a:pt x="763531" y="653780"/>
                      <a:pt x="751888" y="653780"/>
                    </a:cubicBezTo>
                    <a:lnTo>
                      <a:pt x="21081" y="653780"/>
                    </a:lnTo>
                    <a:cubicBezTo>
                      <a:pt x="9438" y="653780"/>
                      <a:pt x="0" y="644341"/>
                      <a:pt x="0" y="632699"/>
                    </a:cubicBezTo>
                    <a:cubicBezTo>
                      <a:pt x="0" y="621056"/>
                      <a:pt x="9438" y="611618"/>
                      <a:pt x="21081" y="611618"/>
                    </a:cubicBezTo>
                    <a:close/>
                    <a:moveTo>
                      <a:pt x="21081" y="458715"/>
                    </a:moveTo>
                    <a:lnTo>
                      <a:pt x="751888" y="458715"/>
                    </a:lnTo>
                    <a:cubicBezTo>
                      <a:pt x="763531" y="458715"/>
                      <a:pt x="772969" y="468153"/>
                      <a:pt x="772969" y="479796"/>
                    </a:cubicBezTo>
                    <a:cubicBezTo>
                      <a:pt x="772969" y="491438"/>
                      <a:pt x="763531" y="500877"/>
                      <a:pt x="751888" y="500877"/>
                    </a:cubicBezTo>
                    <a:lnTo>
                      <a:pt x="21081" y="500877"/>
                    </a:lnTo>
                    <a:cubicBezTo>
                      <a:pt x="9438" y="500877"/>
                      <a:pt x="0" y="491438"/>
                      <a:pt x="0" y="479796"/>
                    </a:cubicBezTo>
                    <a:cubicBezTo>
                      <a:pt x="0" y="468153"/>
                      <a:pt x="9438" y="458715"/>
                      <a:pt x="21081" y="458715"/>
                    </a:cubicBezTo>
                    <a:close/>
                    <a:moveTo>
                      <a:pt x="21081" y="305810"/>
                    </a:moveTo>
                    <a:lnTo>
                      <a:pt x="751888" y="305810"/>
                    </a:lnTo>
                    <a:cubicBezTo>
                      <a:pt x="763531" y="305810"/>
                      <a:pt x="772969" y="315248"/>
                      <a:pt x="772969" y="326891"/>
                    </a:cubicBezTo>
                    <a:cubicBezTo>
                      <a:pt x="772969" y="338533"/>
                      <a:pt x="763531" y="347972"/>
                      <a:pt x="751888" y="347972"/>
                    </a:cubicBezTo>
                    <a:lnTo>
                      <a:pt x="21081" y="347972"/>
                    </a:lnTo>
                    <a:cubicBezTo>
                      <a:pt x="9438" y="347972"/>
                      <a:pt x="0" y="338533"/>
                      <a:pt x="0" y="326891"/>
                    </a:cubicBezTo>
                    <a:cubicBezTo>
                      <a:pt x="0" y="315248"/>
                      <a:pt x="9438" y="305810"/>
                      <a:pt x="21081" y="305810"/>
                    </a:cubicBezTo>
                    <a:close/>
                    <a:moveTo>
                      <a:pt x="21081" y="152905"/>
                    </a:moveTo>
                    <a:lnTo>
                      <a:pt x="751888" y="152905"/>
                    </a:lnTo>
                    <a:cubicBezTo>
                      <a:pt x="763531" y="152905"/>
                      <a:pt x="772969" y="162343"/>
                      <a:pt x="772969" y="173986"/>
                    </a:cubicBezTo>
                    <a:cubicBezTo>
                      <a:pt x="772969" y="185628"/>
                      <a:pt x="763531" y="195067"/>
                      <a:pt x="751888" y="195067"/>
                    </a:cubicBezTo>
                    <a:lnTo>
                      <a:pt x="21081" y="195067"/>
                    </a:lnTo>
                    <a:cubicBezTo>
                      <a:pt x="9438" y="195067"/>
                      <a:pt x="0" y="185628"/>
                      <a:pt x="0" y="173986"/>
                    </a:cubicBezTo>
                    <a:cubicBezTo>
                      <a:pt x="0" y="162343"/>
                      <a:pt x="9438" y="152905"/>
                      <a:pt x="21081" y="152905"/>
                    </a:cubicBezTo>
                    <a:close/>
                    <a:moveTo>
                      <a:pt x="21081" y="0"/>
                    </a:moveTo>
                    <a:lnTo>
                      <a:pt x="751888" y="0"/>
                    </a:lnTo>
                    <a:cubicBezTo>
                      <a:pt x="763531" y="0"/>
                      <a:pt x="772969" y="9439"/>
                      <a:pt x="772969" y="21081"/>
                    </a:cubicBezTo>
                    <a:cubicBezTo>
                      <a:pt x="772969" y="32724"/>
                      <a:pt x="763531" y="42162"/>
                      <a:pt x="751888" y="42162"/>
                    </a:cubicBezTo>
                    <a:lnTo>
                      <a:pt x="21081" y="42162"/>
                    </a:lnTo>
                    <a:cubicBezTo>
                      <a:pt x="9438" y="42162"/>
                      <a:pt x="0" y="32724"/>
                      <a:pt x="0" y="21081"/>
                    </a:cubicBezTo>
                    <a:cubicBezTo>
                      <a:pt x="0" y="9439"/>
                      <a:pt x="9438" y="0"/>
                      <a:pt x="21081"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58" name="Rectangle 157">
                <a:extLst>
                  <a:ext uri="{FF2B5EF4-FFF2-40B4-BE49-F238E27FC236}">
                    <a16:creationId xmlns:a16="http://schemas.microsoft.com/office/drawing/2014/main" id="{21D27774-7945-4E24-A1E3-B5533C889C62}"/>
                  </a:ext>
                </a:extLst>
              </p:cNvPr>
              <p:cNvSpPr/>
              <p:nvPr/>
            </p:nvSpPr>
            <p:spPr>
              <a:xfrm>
                <a:off x="-682004" y="304686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59" name="Rectangle 158">
                <a:extLst>
                  <a:ext uri="{FF2B5EF4-FFF2-40B4-BE49-F238E27FC236}">
                    <a16:creationId xmlns:a16="http://schemas.microsoft.com/office/drawing/2014/main" id="{F4010214-EDE1-4B20-AA9D-F0EB5515E8AE}"/>
                  </a:ext>
                </a:extLst>
              </p:cNvPr>
              <p:cNvSpPr/>
              <p:nvPr/>
            </p:nvSpPr>
            <p:spPr>
              <a:xfrm>
                <a:off x="-682004" y="342900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0" name="Rectangle 159">
                <a:extLst>
                  <a:ext uri="{FF2B5EF4-FFF2-40B4-BE49-F238E27FC236}">
                    <a16:creationId xmlns:a16="http://schemas.microsoft.com/office/drawing/2014/main" id="{38747F33-E3FE-4C21-B018-049FFA255526}"/>
                  </a:ext>
                </a:extLst>
              </p:cNvPr>
              <p:cNvSpPr/>
              <p:nvPr/>
            </p:nvSpPr>
            <p:spPr>
              <a:xfrm>
                <a:off x="-682004" y="3811135"/>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1" name="Rectangle 160">
                <a:extLst>
                  <a:ext uri="{FF2B5EF4-FFF2-40B4-BE49-F238E27FC236}">
                    <a16:creationId xmlns:a16="http://schemas.microsoft.com/office/drawing/2014/main" id="{62782263-AA2B-4DF4-9881-04025E78E163}"/>
                  </a:ext>
                </a:extLst>
              </p:cNvPr>
              <p:cNvSpPr/>
              <p:nvPr/>
            </p:nvSpPr>
            <p:spPr>
              <a:xfrm>
                <a:off x="-682004" y="4193270"/>
                <a:ext cx="228600" cy="2286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2" name="Rounded Rectangle 24">
                <a:extLst>
                  <a:ext uri="{FF2B5EF4-FFF2-40B4-BE49-F238E27FC236}">
                    <a16:creationId xmlns:a16="http://schemas.microsoft.com/office/drawing/2014/main" id="{018EDA19-9012-4A86-BE34-5300DEED2F87}"/>
                  </a:ext>
                </a:extLst>
              </p:cNvPr>
              <p:cNvSpPr/>
              <p:nvPr/>
            </p:nvSpPr>
            <p:spPr>
              <a:xfrm>
                <a:off x="-289127" y="309258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3" name="Rounded Rectangle 24">
                <a:extLst>
                  <a:ext uri="{FF2B5EF4-FFF2-40B4-BE49-F238E27FC236}">
                    <a16:creationId xmlns:a16="http://schemas.microsoft.com/office/drawing/2014/main" id="{9B940C3E-73DA-4FA3-BAC5-1DEFAE0EE614}"/>
                  </a:ext>
                </a:extLst>
              </p:cNvPr>
              <p:cNvSpPr/>
              <p:nvPr/>
            </p:nvSpPr>
            <p:spPr>
              <a:xfrm>
                <a:off x="-289127" y="352044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4" name="Rounded Rectangle 24">
                <a:extLst>
                  <a:ext uri="{FF2B5EF4-FFF2-40B4-BE49-F238E27FC236}">
                    <a16:creationId xmlns:a16="http://schemas.microsoft.com/office/drawing/2014/main" id="{D8EDEAA8-3AEF-40FB-A8BB-0522F74B9A73}"/>
                  </a:ext>
                </a:extLst>
              </p:cNvPr>
              <p:cNvSpPr/>
              <p:nvPr/>
            </p:nvSpPr>
            <p:spPr>
              <a:xfrm>
                <a:off x="-289127" y="3902575"/>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5" name="Rounded Rectangle 24">
                <a:extLst>
                  <a:ext uri="{FF2B5EF4-FFF2-40B4-BE49-F238E27FC236}">
                    <a16:creationId xmlns:a16="http://schemas.microsoft.com/office/drawing/2014/main" id="{36991F1E-7F4B-4145-905F-ABD344FBA3D3}"/>
                  </a:ext>
                </a:extLst>
              </p:cNvPr>
              <p:cNvSpPr/>
              <p:nvPr/>
            </p:nvSpPr>
            <p:spPr>
              <a:xfrm>
                <a:off x="-289127" y="4284710"/>
                <a:ext cx="1188720" cy="137160"/>
              </a:xfrm>
              <a:custGeom>
                <a:avLst/>
                <a:gdLst/>
                <a:ahLst/>
                <a:cxnLst/>
                <a:rect l="l" t="t" r="r" b="b"/>
                <a:pathLst>
                  <a:path w="1947711" h="195067">
                    <a:moveTo>
                      <a:pt x="53120" y="152905"/>
                    </a:moveTo>
                    <a:lnTo>
                      <a:pt x="1894592" y="152905"/>
                    </a:lnTo>
                    <a:cubicBezTo>
                      <a:pt x="1923930" y="152905"/>
                      <a:pt x="1947711" y="162343"/>
                      <a:pt x="1947711" y="173986"/>
                    </a:cubicBezTo>
                    <a:cubicBezTo>
                      <a:pt x="1947711" y="185628"/>
                      <a:pt x="1923930" y="195067"/>
                      <a:pt x="1894592" y="195067"/>
                    </a:cubicBezTo>
                    <a:lnTo>
                      <a:pt x="53120" y="195067"/>
                    </a:lnTo>
                    <a:cubicBezTo>
                      <a:pt x="23782" y="195067"/>
                      <a:pt x="0" y="185628"/>
                      <a:pt x="0" y="173986"/>
                    </a:cubicBezTo>
                    <a:cubicBezTo>
                      <a:pt x="0" y="162343"/>
                      <a:pt x="23782" y="152905"/>
                      <a:pt x="53120" y="152905"/>
                    </a:cubicBezTo>
                    <a:close/>
                    <a:moveTo>
                      <a:pt x="53120" y="0"/>
                    </a:moveTo>
                    <a:lnTo>
                      <a:pt x="1894592" y="0"/>
                    </a:lnTo>
                    <a:cubicBezTo>
                      <a:pt x="1923930" y="0"/>
                      <a:pt x="1947711" y="9439"/>
                      <a:pt x="1947711" y="21081"/>
                    </a:cubicBezTo>
                    <a:cubicBezTo>
                      <a:pt x="1947711" y="32724"/>
                      <a:pt x="1923930" y="42162"/>
                      <a:pt x="1894592" y="42162"/>
                    </a:cubicBezTo>
                    <a:lnTo>
                      <a:pt x="53120" y="42162"/>
                    </a:lnTo>
                    <a:cubicBezTo>
                      <a:pt x="23782" y="42162"/>
                      <a:pt x="0" y="32724"/>
                      <a:pt x="0" y="21081"/>
                    </a:cubicBezTo>
                    <a:cubicBezTo>
                      <a:pt x="0" y="9439"/>
                      <a:pt x="23782" y="0"/>
                      <a:pt x="53120"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6" name="Trapezoid 25">
                <a:extLst>
                  <a:ext uri="{FF2B5EF4-FFF2-40B4-BE49-F238E27FC236}">
                    <a16:creationId xmlns:a16="http://schemas.microsoft.com/office/drawing/2014/main" id="{DB20C8B3-A9E2-43FE-86E6-9B88CB0ECCEA}"/>
                  </a:ext>
                </a:extLst>
              </p:cNvPr>
              <p:cNvSpPr/>
              <p:nvPr/>
            </p:nvSpPr>
            <p:spPr>
              <a:xfrm rot="2700000">
                <a:off x="-617479" y="2927198"/>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7" name="Trapezoid 25">
                <a:extLst>
                  <a:ext uri="{FF2B5EF4-FFF2-40B4-BE49-F238E27FC236}">
                    <a16:creationId xmlns:a16="http://schemas.microsoft.com/office/drawing/2014/main" id="{39E7745B-3780-419C-A407-CFF818DCBE62}"/>
                  </a:ext>
                </a:extLst>
              </p:cNvPr>
              <p:cNvSpPr/>
              <p:nvPr/>
            </p:nvSpPr>
            <p:spPr>
              <a:xfrm rot="2700000">
                <a:off x="-617479" y="329013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8" name="Trapezoid 25">
                <a:extLst>
                  <a:ext uri="{FF2B5EF4-FFF2-40B4-BE49-F238E27FC236}">
                    <a16:creationId xmlns:a16="http://schemas.microsoft.com/office/drawing/2014/main" id="{EAF855D6-F559-4CED-8267-592148499BEB}"/>
                  </a:ext>
                </a:extLst>
              </p:cNvPr>
              <p:cNvSpPr/>
              <p:nvPr/>
            </p:nvSpPr>
            <p:spPr>
              <a:xfrm rot="2700000">
                <a:off x="-617479" y="3667881"/>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169" name="Trapezoid 25">
                <a:extLst>
                  <a:ext uri="{FF2B5EF4-FFF2-40B4-BE49-F238E27FC236}">
                    <a16:creationId xmlns:a16="http://schemas.microsoft.com/office/drawing/2014/main" id="{C22678D4-EAAA-4B5A-8AE0-85E0C2F48EC1}"/>
                  </a:ext>
                </a:extLst>
              </p:cNvPr>
              <p:cNvSpPr/>
              <p:nvPr/>
            </p:nvSpPr>
            <p:spPr>
              <a:xfrm rot="2700000">
                <a:off x="-617479" y="4073603"/>
                <a:ext cx="171226" cy="310088"/>
              </a:xfrm>
              <a:custGeom>
                <a:avLst/>
                <a:gdLst>
                  <a:gd name="connsiteX0" fmla="*/ 718933 w 1226986"/>
                  <a:gd name="connsiteY0" fmla="*/ 0 h 2220551"/>
                  <a:gd name="connsiteX1" fmla="*/ 1226156 w 1226986"/>
                  <a:gd name="connsiteY1" fmla="*/ 0 h 2220551"/>
                  <a:gd name="connsiteX2" fmla="*/ 1226156 w 1226986"/>
                  <a:gd name="connsiteY2" fmla="*/ 1760354 h 2220551"/>
                  <a:gd name="connsiteX3" fmla="*/ 1226986 w 1226986"/>
                  <a:gd name="connsiteY3" fmla="*/ 1760485 h 2220551"/>
                  <a:gd name="connsiteX4" fmla="*/ 1226156 w 1226986"/>
                  <a:gd name="connsiteY4" fmla="*/ 1945509 h 2220551"/>
                  <a:gd name="connsiteX5" fmla="*/ 1222757 w 1226986"/>
                  <a:gd name="connsiteY5" fmla="*/ 1945509 h 2220551"/>
                  <a:gd name="connsiteX6" fmla="*/ 1219552 w 1226986"/>
                  <a:gd name="connsiteY6" fmla="*/ 2085723 h 2220551"/>
                  <a:gd name="connsiteX7" fmla="*/ 0 w 1226986"/>
                  <a:gd name="connsiteY7" fmla="*/ 2220551 h 2220551"/>
                  <a:gd name="connsiteX8" fmla="*/ 14869 w 1226986"/>
                  <a:gd name="connsiteY8" fmla="*/ 1570074 h 2220551"/>
                  <a:gd name="connsiteX9" fmla="*/ 718933 w 1226986"/>
                  <a:gd name="connsiteY9" fmla="*/ 1680675 h 2220551"/>
                  <a:gd name="connsiteX10" fmla="*/ 718933 w 1226986"/>
                  <a:gd name="connsiteY10" fmla="*/ 0 h 2220551"/>
                  <a:gd name="connsiteX0" fmla="*/ 718933 w 1226156"/>
                  <a:gd name="connsiteY0" fmla="*/ 0 h 2220551"/>
                  <a:gd name="connsiteX1" fmla="*/ 1226156 w 1226156"/>
                  <a:gd name="connsiteY1" fmla="*/ 0 h 2220551"/>
                  <a:gd name="connsiteX2" fmla="*/ 1226156 w 1226156"/>
                  <a:gd name="connsiteY2" fmla="*/ 1760354 h 2220551"/>
                  <a:gd name="connsiteX3" fmla="*/ 1226156 w 1226156"/>
                  <a:gd name="connsiteY3" fmla="*/ 1945509 h 2220551"/>
                  <a:gd name="connsiteX4" fmla="*/ 1222757 w 1226156"/>
                  <a:gd name="connsiteY4" fmla="*/ 1945509 h 2220551"/>
                  <a:gd name="connsiteX5" fmla="*/ 1219552 w 1226156"/>
                  <a:gd name="connsiteY5" fmla="*/ 2085723 h 2220551"/>
                  <a:gd name="connsiteX6" fmla="*/ 0 w 1226156"/>
                  <a:gd name="connsiteY6" fmla="*/ 2220551 h 2220551"/>
                  <a:gd name="connsiteX7" fmla="*/ 14869 w 1226156"/>
                  <a:gd name="connsiteY7" fmla="*/ 1570074 h 2220551"/>
                  <a:gd name="connsiteX8" fmla="*/ 718933 w 1226156"/>
                  <a:gd name="connsiteY8" fmla="*/ 1680675 h 2220551"/>
                  <a:gd name="connsiteX9" fmla="*/ 718933 w 1226156"/>
                  <a:gd name="connsiteY9"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22757 w 1226156"/>
                  <a:gd name="connsiteY3" fmla="*/ 1945509 h 2220551"/>
                  <a:gd name="connsiteX4" fmla="*/ 1219552 w 1226156"/>
                  <a:gd name="connsiteY4" fmla="*/ 2085723 h 2220551"/>
                  <a:gd name="connsiteX5" fmla="*/ 0 w 1226156"/>
                  <a:gd name="connsiteY5" fmla="*/ 2220551 h 2220551"/>
                  <a:gd name="connsiteX6" fmla="*/ 14869 w 1226156"/>
                  <a:gd name="connsiteY6" fmla="*/ 1570074 h 2220551"/>
                  <a:gd name="connsiteX7" fmla="*/ 718933 w 1226156"/>
                  <a:gd name="connsiteY7" fmla="*/ 1680675 h 2220551"/>
                  <a:gd name="connsiteX8" fmla="*/ 718933 w 1226156"/>
                  <a:gd name="connsiteY8" fmla="*/ 0 h 2220551"/>
                  <a:gd name="connsiteX0" fmla="*/ 718933 w 1226156"/>
                  <a:gd name="connsiteY0" fmla="*/ 0 h 2220551"/>
                  <a:gd name="connsiteX1" fmla="*/ 1226156 w 1226156"/>
                  <a:gd name="connsiteY1" fmla="*/ 0 h 2220551"/>
                  <a:gd name="connsiteX2" fmla="*/ 1226156 w 1226156"/>
                  <a:gd name="connsiteY2" fmla="*/ 1945509 h 2220551"/>
                  <a:gd name="connsiteX3" fmla="*/ 1219552 w 1226156"/>
                  <a:gd name="connsiteY3" fmla="*/ 2085723 h 2220551"/>
                  <a:gd name="connsiteX4" fmla="*/ 0 w 1226156"/>
                  <a:gd name="connsiteY4" fmla="*/ 2220551 h 2220551"/>
                  <a:gd name="connsiteX5" fmla="*/ 14869 w 1226156"/>
                  <a:gd name="connsiteY5" fmla="*/ 1570074 h 2220551"/>
                  <a:gd name="connsiteX6" fmla="*/ 718933 w 1226156"/>
                  <a:gd name="connsiteY6" fmla="*/ 1680675 h 2220551"/>
                  <a:gd name="connsiteX7" fmla="*/ 718933 w 1226156"/>
                  <a:gd name="connsiteY7" fmla="*/ 0 h 2220551"/>
                  <a:gd name="connsiteX0" fmla="*/ 718933 w 1226156"/>
                  <a:gd name="connsiteY0" fmla="*/ 0 h 2220551"/>
                  <a:gd name="connsiteX1" fmla="*/ 1226156 w 1226156"/>
                  <a:gd name="connsiteY1" fmla="*/ 0 h 2220551"/>
                  <a:gd name="connsiteX2" fmla="*/ 1219552 w 1226156"/>
                  <a:gd name="connsiteY2" fmla="*/ 2085723 h 2220551"/>
                  <a:gd name="connsiteX3" fmla="*/ 0 w 1226156"/>
                  <a:gd name="connsiteY3" fmla="*/ 2220551 h 2220551"/>
                  <a:gd name="connsiteX4" fmla="*/ 14869 w 1226156"/>
                  <a:gd name="connsiteY4" fmla="*/ 1570074 h 2220551"/>
                  <a:gd name="connsiteX5" fmla="*/ 718933 w 1226156"/>
                  <a:gd name="connsiteY5" fmla="*/ 1680675 h 2220551"/>
                  <a:gd name="connsiteX6" fmla="*/ 718933 w 1226156"/>
                  <a:gd name="connsiteY6" fmla="*/ 0 h 222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156" h="2220551">
                    <a:moveTo>
                      <a:pt x="718933" y="0"/>
                    </a:moveTo>
                    <a:lnTo>
                      <a:pt x="1226156" y="0"/>
                    </a:lnTo>
                    <a:cubicBezTo>
                      <a:pt x="1223955" y="695241"/>
                      <a:pt x="1221753" y="1390482"/>
                      <a:pt x="1219552" y="2085723"/>
                    </a:cubicBezTo>
                    <a:lnTo>
                      <a:pt x="0" y="2220551"/>
                    </a:lnTo>
                    <a:lnTo>
                      <a:pt x="14869" y="1570074"/>
                    </a:lnTo>
                    <a:lnTo>
                      <a:pt x="718933" y="1680675"/>
                    </a:lnTo>
                    <a:lnTo>
                      <a:pt x="718933" y="0"/>
                    </a:lnTo>
                    <a:close/>
                  </a:path>
                </a:pathLst>
              </a:cu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grpSp>
      <p:grpSp>
        <p:nvGrpSpPr>
          <p:cNvPr id="188" name="Group 187">
            <a:extLst>
              <a:ext uri="{FF2B5EF4-FFF2-40B4-BE49-F238E27FC236}">
                <a16:creationId xmlns:a16="http://schemas.microsoft.com/office/drawing/2014/main" id="{DDF8DE90-2ED0-4AB6-9666-5D08CA6296C9}"/>
              </a:ext>
            </a:extLst>
          </p:cNvPr>
          <p:cNvGrpSpPr/>
          <p:nvPr/>
        </p:nvGrpSpPr>
        <p:grpSpPr>
          <a:xfrm>
            <a:off x="1922884" y="3929357"/>
            <a:ext cx="445969" cy="322096"/>
            <a:chOff x="6384925" y="2566988"/>
            <a:chExt cx="595663" cy="430212"/>
          </a:xfrm>
          <a:solidFill>
            <a:srgbClr val="002060"/>
          </a:solidFill>
        </p:grpSpPr>
        <p:sp>
          <p:nvSpPr>
            <p:cNvPr id="189" name="Freeform 98">
              <a:extLst>
                <a:ext uri="{FF2B5EF4-FFF2-40B4-BE49-F238E27FC236}">
                  <a16:creationId xmlns:a16="http://schemas.microsoft.com/office/drawing/2014/main" id="{19A1DB97-C194-4CA8-B714-66EBAC66FF6B}"/>
                </a:ext>
              </a:extLst>
            </p:cNvPr>
            <p:cNvSpPr>
              <a:spLocks/>
            </p:cNvSpPr>
            <p:nvPr/>
          </p:nvSpPr>
          <p:spPr bwMode="auto">
            <a:xfrm>
              <a:off x="6384925" y="2566988"/>
              <a:ext cx="379413" cy="430212"/>
            </a:xfrm>
            <a:custGeom>
              <a:avLst/>
              <a:gdLst>
                <a:gd name="T0" fmla="*/ 156 w 158"/>
                <a:gd name="T1" fmla="*/ 69 h 179"/>
                <a:gd name="T2" fmla="*/ 145 w 158"/>
                <a:gd name="T3" fmla="*/ 53 h 179"/>
                <a:gd name="T4" fmla="*/ 142 w 158"/>
                <a:gd name="T5" fmla="*/ 45 h 179"/>
                <a:gd name="T6" fmla="*/ 140 w 158"/>
                <a:gd name="T7" fmla="*/ 33 h 179"/>
                <a:gd name="T8" fmla="*/ 120 w 158"/>
                <a:gd name="T9" fmla="*/ 1 h 179"/>
                <a:gd name="T10" fmla="*/ 114 w 158"/>
                <a:gd name="T11" fmla="*/ 1 h 179"/>
                <a:gd name="T12" fmla="*/ 114 w 158"/>
                <a:gd name="T13" fmla="*/ 7 h 179"/>
                <a:gd name="T14" fmla="*/ 133 w 158"/>
                <a:gd name="T15" fmla="*/ 35 h 179"/>
                <a:gd name="T16" fmla="*/ 134 w 158"/>
                <a:gd name="T17" fmla="*/ 45 h 179"/>
                <a:gd name="T18" fmla="*/ 138 w 158"/>
                <a:gd name="T19" fmla="*/ 57 h 179"/>
                <a:gd name="T20" fmla="*/ 149 w 158"/>
                <a:gd name="T21" fmla="*/ 73 h 179"/>
                <a:gd name="T22" fmla="*/ 149 w 158"/>
                <a:gd name="T23" fmla="*/ 75 h 179"/>
                <a:gd name="T24" fmla="*/ 148 w 158"/>
                <a:gd name="T25" fmla="*/ 77 h 179"/>
                <a:gd name="T26" fmla="*/ 142 w 158"/>
                <a:gd name="T27" fmla="*/ 80 h 179"/>
                <a:gd name="T28" fmla="*/ 138 w 158"/>
                <a:gd name="T29" fmla="*/ 85 h 179"/>
                <a:gd name="T30" fmla="*/ 139 w 158"/>
                <a:gd name="T31" fmla="*/ 93 h 179"/>
                <a:gd name="T32" fmla="*/ 141 w 158"/>
                <a:gd name="T33" fmla="*/ 95 h 179"/>
                <a:gd name="T34" fmla="*/ 138 w 158"/>
                <a:gd name="T35" fmla="*/ 97 h 179"/>
                <a:gd name="T36" fmla="*/ 136 w 158"/>
                <a:gd name="T37" fmla="*/ 100 h 179"/>
                <a:gd name="T38" fmla="*/ 138 w 158"/>
                <a:gd name="T39" fmla="*/ 104 h 179"/>
                <a:gd name="T40" fmla="*/ 140 w 158"/>
                <a:gd name="T41" fmla="*/ 105 h 179"/>
                <a:gd name="T42" fmla="*/ 137 w 158"/>
                <a:gd name="T43" fmla="*/ 108 h 179"/>
                <a:gd name="T44" fmla="*/ 135 w 158"/>
                <a:gd name="T45" fmla="*/ 111 h 179"/>
                <a:gd name="T46" fmla="*/ 135 w 158"/>
                <a:gd name="T47" fmla="*/ 119 h 179"/>
                <a:gd name="T48" fmla="*/ 129 w 158"/>
                <a:gd name="T49" fmla="*/ 130 h 179"/>
                <a:gd name="T50" fmla="*/ 121 w 158"/>
                <a:gd name="T51" fmla="*/ 131 h 179"/>
                <a:gd name="T52" fmla="*/ 108 w 158"/>
                <a:gd name="T53" fmla="*/ 130 h 179"/>
                <a:gd name="T54" fmla="*/ 96 w 158"/>
                <a:gd name="T55" fmla="*/ 139 h 179"/>
                <a:gd name="T56" fmla="*/ 97 w 158"/>
                <a:gd name="T57" fmla="*/ 171 h 179"/>
                <a:gd name="T58" fmla="*/ 22 w 158"/>
                <a:gd name="T59" fmla="*/ 171 h 179"/>
                <a:gd name="T60" fmla="*/ 22 w 158"/>
                <a:gd name="T61" fmla="*/ 95 h 179"/>
                <a:gd name="T62" fmla="*/ 13 w 158"/>
                <a:gd name="T63" fmla="*/ 76 h 179"/>
                <a:gd name="T64" fmla="*/ 11 w 158"/>
                <a:gd name="T65" fmla="*/ 41 h 179"/>
                <a:gd name="T66" fmla="*/ 24 w 158"/>
                <a:gd name="T67" fmla="*/ 15 h 179"/>
                <a:gd name="T68" fmla="*/ 23 w 158"/>
                <a:gd name="T69" fmla="*/ 10 h 179"/>
                <a:gd name="T70" fmla="*/ 18 w 158"/>
                <a:gd name="T71" fmla="*/ 10 h 179"/>
                <a:gd name="T72" fmla="*/ 3 w 158"/>
                <a:gd name="T73" fmla="*/ 39 h 179"/>
                <a:gd name="T74" fmla="*/ 5 w 158"/>
                <a:gd name="T75" fmla="*/ 78 h 179"/>
                <a:gd name="T76" fmla="*/ 14 w 158"/>
                <a:gd name="T77" fmla="*/ 99 h 179"/>
                <a:gd name="T78" fmla="*/ 13 w 158"/>
                <a:gd name="T79" fmla="*/ 174 h 179"/>
                <a:gd name="T80" fmla="*/ 14 w 158"/>
                <a:gd name="T81" fmla="*/ 177 h 179"/>
                <a:gd name="T82" fmla="*/ 17 w 158"/>
                <a:gd name="T83" fmla="*/ 179 h 179"/>
                <a:gd name="T84" fmla="*/ 103 w 158"/>
                <a:gd name="T85" fmla="*/ 179 h 179"/>
                <a:gd name="T86" fmla="*/ 106 w 158"/>
                <a:gd name="T87" fmla="*/ 177 h 179"/>
                <a:gd name="T88" fmla="*/ 107 w 158"/>
                <a:gd name="T89" fmla="*/ 174 h 179"/>
                <a:gd name="T90" fmla="*/ 103 w 158"/>
                <a:gd name="T91" fmla="*/ 142 h 179"/>
                <a:gd name="T92" fmla="*/ 109 w 158"/>
                <a:gd name="T93" fmla="*/ 138 h 179"/>
                <a:gd name="T94" fmla="*/ 119 w 158"/>
                <a:gd name="T95" fmla="*/ 139 h 179"/>
                <a:gd name="T96" fmla="*/ 132 w 158"/>
                <a:gd name="T97" fmla="*/ 137 h 179"/>
                <a:gd name="T98" fmla="*/ 143 w 158"/>
                <a:gd name="T99" fmla="*/ 118 h 179"/>
                <a:gd name="T100" fmla="*/ 143 w 158"/>
                <a:gd name="T101" fmla="*/ 113 h 179"/>
                <a:gd name="T102" fmla="*/ 146 w 158"/>
                <a:gd name="T103" fmla="*/ 111 h 179"/>
                <a:gd name="T104" fmla="*/ 148 w 158"/>
                <a:gd name="T105" fmla="*/ 104 h 179"/>
                <a:gd name="T106" fmla="*/ 147 w 158"/>
                <a:gd name="T107" fmla="*/ 100 h 179"/>
                <a:gd name="T108" fmla="*/ 149 w 158"/>
                <a:gd name="T109" fmla="*/ 97 h 179"/>
                <a:gd name="T110" fmla="*/ 147 w 158"/>
                <a:gd name="T111" fmla="*/ 90 h 179"/>
                <a:gd name="T112" fmla="*/ 146 w 158"/>
                <a:gd name="T113" fmla="*/ 88 h 179"/>
                <a:gd name="T114" fmla="*/ 146 w 158"/>
                <a:gd name="T115" fmla="*/ 87 h 179"/>
                <a:gd name="T116" fmla="*/ 146 w 158"/>
                <a:gd name="T117" fmla="*/ 87 h 179"/>
                <a:gd name="T118" fmla="*/ 152 w 158"/>
                <a:gd name="T119" fmla="*/ 84 h 179"/>
                <a:gd name="T120" fmla="*/ 157 w 158"/>
                <a:gd name="T121" fmla="*/ 77 h 179"/>
                <a:gd name="T122" fmla="*/ 156 w 158"/>
                <a:gd name="T123" fmla="*/ 6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79">
                  <a:moveTo>
                    <a:pt x="156" y="69"/>
                  </a:moveTo>
                  <a:cubicBezTo>
                    <a:pt x="145" y="53"/>
                    <a:pt x="145" y="53"/>
                    <a:pt x="145" y="53"/>
                  </a:cubicBezTo>
                  <a:cubicBezTo>
                    <a:pt x="143" y="50"/>
                    <a:pt x="142" y="48"/>
                    <a:pt x="142" y="45"/>
                  </a:cubicBezTo>
                  <a:cubicBezTo>
                    <a:pt x="142" y="40"/>
                    <a:pt x="141" y="36"/>
                    <a:pt x="140" y="33"/>
                  </a:cubicBezTo>
                  <a:cubicBezTo>
                    <a:pt x="136" y="21"/>
                    <a:pt x="129" y="10"/>
                    <a:pt x="120" y="1"/>
                  </a:cubicBezTo>
                  <a:cubicBezTo>
                    <a:pt x="118" y="0"/>
                    <a:pt x="116" y="0"/>
                    <a:pt x="114" y="1"/>
                  </a:cubicBezTo>
                  <a:cubicBezTo>
                    <a:pt x="113" y="3"/>
                    <a:pt x="113" y="6"/>
                    <a:pt x="114" y="7"/>
                  </a:cubicBezTo>
                  <a:cubicBezTo>
                    <a:pt x="123" y="15"/>
                    <a:pt x="129" y="24"/>
                    <a:pt x="133" y="35"/>
                  </a:cubicBezTo>
                  <a:cubicBezTo>
                    <a:pt x="134" y="38"/>
                    <a:pt x="134" y="41"/>
                    <a:pt x="134" y="45"/>
                  </a:cubicBezTo>
                  <a:cubicBezTo>
                    <a:pt x="135" y="50"/>
                    <a:pt x="136" y="54"/>
                    <a:pt x="138" y="57"/>
                  </a:cubicBezTo>
                  <a:cubicBezTo>
                    <a:pt x="149" y="73"/>
                    <a:pt x="149" y="73"/>
                    <a:pt x="149" y="73"/>
                  </a:cubicBezTo>
                  <a:cubicBezTo>
                    <a:pt x="150" y="74"/>
                    <a:pt x="150" y="75"/>
                    <a:pt x="149" y="75"/>
                  </a:cubicBezTo>
                  <a:cubicBezTo>
                    <a:pt x="149" y="75"/>
                    <a:pt x="149" y="76"/>
                    <a:pt x="148" y="77"/>
                  </a:cubicBezTo>
                  <a:cubicBezTo>
                    <a:pt x="142" y="80"/>
                    <a:pt x="142" y="80"/>
                    <a:pt x="142" y="80"/>
                  </a:cubicBezTo>
                  <a:cubicBezTo>
                    <a:pt x="140" y="81"/>
                    <a:pt x="138" y="83"/>
                    <a:pt x="138" y="85"/>
                  </a:cubicBezTo>
                  <a:cubicBezTo>
                    <a:pt x="137" y="88"/>
                    <a:pt x="138" y="91"/>
                    <a:pt x="139" y="93"/>
                  </a:cubicBezTo>
                  <a:cubicBezTo>
                    <a:pt x="141" y="95"/>
                    <a:pt x="141" y="95"/>
                    <a:pt x="141" y="95"/>
                  </a:cubicBezTo>
                  <a:cubicBezTo>
                    <a:pt x="138" y="97"/>
                    <a:pt x="138" y="97"/>
                    <a:pt x="138" y="97"/>
                  </a:cubicBezTo>
                  <a:cubicBezTo>
                    <a:pt x="137" y="97"/>
                    <a:pt x="136" y="99"/>
                    <a:pt x="136" y="100"/>
                  </a:cubicBezTo>
                  <a:cubicBezTo>
                    <a:pt x="136" y="102"/>
                    <a:pt x="137" y="103"/>
                    <a:pt x="138" y="104"/>
                  </a:cubicBezTo>
                  <a:cubicBezTo>
                    <a:pt x="140" y="105"/>
                    <a:pt x="140" y="105"/>
                    <a:pt x="140" y="105"/>
                  </a:cubicBezTo>
                  <a:cubicBezTo>
                    <a:pt x="137" y="108"/>
                    <a:pt x="137" y="108"/>
                    <a:pt x="137" y="108"/>
                  </a:cubicBezTo>
                  <a:cubicBezTo>
                    <a:pt x="136" y="109"/>
                    <a:pt x="135" y="110"/>
                    <a:pt x="135" y="111"/>
                  </a:cubicBezTo>
                  <a:cubicBezTo>
                    <a:pt x="135" y="119"/>
                    <a:pt x="135" y="119"/>
                    <a:pt x="135" y="119"/>
                  </a:cubicBezTo>
                  <a:cubicBezTo>
                    <a:pt x="136" y="123"/>
                    <a:pt x="133" y="128"/>
                    <a:pt x="129" y="130"/>
                  </a:cubicBezTo>
                  <a:cubicBezTo>
                    <a:pt x="126" y="131"/>
                    <a:pt x="123" y="132"/>
                    <a:pt x="121" y="131"/>
                  </a:cubicBezTo>
                  <a:cubicBezTo>
                    <a:pt x="117" y="130"/>
                    <a:pt x="112" y="130"/>
                    <a:pt x="108" y="130"/>
                  </a:cubicBezTo>
                  <a:cubicBezTo>
                    <a:pt x="103" y="130"/>
                    <a:pt x="98" y="134"/>
                    <a:pt x="96" y="139"/>
                  </a:cubicBezTo>
                  <a:cubicBezTo>
                    <a:pt x="92" y="149"/>
                    <a:pt x="95" y="163"/>
                    <a:pt x="97" y="171"/>
                  </a:cubicBezTo>
                  <a:cubicBezTo>
                    <a:pt x="22" y="171"/>
                    <a:pt x="22" y="171"/>
                    <a:pt x="22" y="171"/>
                  </a:cubicBezTo>
                  <a:cubicBezTo>
                    <a:pt x="35" y="123"/>
                    <a:pt x="31" y="116"/>
                    <a:pt x="22" y="95"/>
                  </a:cubicBezTo>
                  <a:cubicBezTo>
                    <a:pt x="19" y="90"/>
                    <a:pt x="16" y="84"/>
                    <a:pt x="13" y="76"/>
                  </a:cubicBezTo>
                  <a:cubicBezTo>
                    <a:pt x="9" y="64"/>
                    <a:pt x="8" y="52"/>
                    <a:pt x="11" y="41"/>
                  </a:cubicBezTo>
                  <a:cubicBezTo>
                    <a:pt x="13" y="32"/>
                    <a:pt x="18" y="23"/>
                    <a:pt x="24" y="15"/>
                  </a:cubicBezTo>
                  <a:cubicBezTo>
                    <a:pt x="25" y="14"/>
                    <a:pt x="25" y="11"/>
                    <a:pt x="23" y="10"/>
                  </a:cubicBezTo>
                  <a:cubicBezTo>
                    <a:pt x="22" y="8"/>
                    <a:pt x="19" y="8"/>
                    <a:pt x="18" y="10"/>
                  </a:cubicBezTo>
                  <a:cubicBezTo>
                    <a:pt x="11" y="19"/>
                    <a:pt x="6" y="29"/>
                    <a:pt x="3" y="39"/>
                  </a:cubicBezTo>
                  <a:cubicBezTo>
                    <a:pt x="0" y="51"/>
                    <a:pt x="1" y="65"/>
                    <a:pt x="5" y="78"/>
                  </a:cubicBezTo>
                  <a:cubicBezTo>
                    <a:pt x="9" y="87"/>
                    <a:pt x="12" y="93"/>
                    <a:pt x="14" y="99"/>
                  </a:cubicBezTo>
                  <a:cubicBezTo>
                    <a:pt x="24" y="118"/>
                    <a:pt x="27" y="124"/>
                    <a:pt x="13" y="174"/>
                  </a:cubicBezTo>
                  <a:cubicBezTo>
                    <a:pt x="13" y="175"/>
                    <a:pt x="13" y="176"/>
                    <a:pt x="14" y="177"/>
                  </a:cubicBezTo>
                  <a:cubicBezTo>
                    <a:pt x="15" y="178"/>
                    <a:pt x="16" y="179"/>
                    <a:pt x="17" y="179"/>
                  </a:cubicBezTo>
                  <a:cubicBezTo>
                    <a:pt x="103" y="179"/>
                    <a:pt x="103" y="179"/>
                    <a:pt x="103" y="179"/>
                  </a:cubicBezTo>
                  <a:cubicBezTo>
                    <a:pt x="104" y="179"/>
                    <a:pt x="106" y="178"/>
                    <a:pt x="106" y="177"/>
                  </a:cubicBezTo>
                  <a:cubicBezTo>
                    <a:pt x="107" y="176"/>
                    <a:pt x="107" y="175"/>
                    <a:pt x="107" y="174"/>
                  </a:cubicBezTo>
                  <a:cubicBezTo>
                    <a:pt x="105" y="168"/>
                    <a:pt x="100" y="152"/>
                    <a:pt x="103" y="142"/>
                  </a:cubicBezTo>
                  <a:cubicBezTo>
                    <a:pt x="104" y="140"/>
                    <a:pt x="106" y="138"/>
                    <a:pt x="109" y="138"/>
                  </a:cubicBezTo>
                  <a:cubicBezTo>
                    <a:pt x="111" y="138"/>
                    <a:pt x="115" y="138"/>
                    <a:pt x="119" y="139"/>
                  </a:cubicBezTo>
                  <a:cubicBezTo>
                    <a:pt x="124" y="140"/>
                    <a:pt x="128" y="139"/>
                    <a:pt x="132" y="137"/>
                  </a:cubicBezTo>
                  <a:cubicBezTo>
                    <a:pt x="139" y="134"/>
                    <a:pt x="144" y="126"/>
                    <a:pt x="143" y="118"/>
                  </a:cubicBezTo>
                  <a:cubicBezTo>
                    <a:pt x="143" y="113"/>
                    <a:pt x="143" y="113"/>
                    <a:pt x="143" y="113"/>
                  </a:cubicBezTo>
                  <a:cubicBezTo>
                    <a:pt x="146" y="111"/>
                    <a:pt x="146" y="111"/>
                    <a:pt x="146" y="111"/>
                  </a:cubicBezTo>
                  <a:cubicBezTo>
                    <a:pt x="148" y="109"/>
                    <a:pt x="149" y="107"/>
                    <a:pt x="148" y="104"/>
                  </a:cubicBezTo>
                  <a:cubicBezTo>
                    <a:pt x="148" y="103"/>
                    <a:pt x="148" y="101"/>
                    <a:pt x="147" y="100"/>
                  </a:cubicBezTo>
                  <a:cubicBezTo>
                    <a:pt x="148" y="99"/>
                    <a:pt x="149" y="98"/>
                    <a:pt x="149" y="97"/>
                  </a:cubicBezTo>
                  <a:cubicBezTo>
                    <a:pt x="149" y="94"/>
                    <a:pt x="149" y="92"/>
                    <a:pt x="147" y="90"/>
                  </a:cubicBezTo>
                  <a:cubicBezTo>
                    <a:pt x="146" y="88"/>
                    <a:pt x="146" y="88"/>
                    <a:pt x="146" y="88"/>
                  </a:cubicBezTo>
                  <a:cubicBezTo>
                    <a:pt x="146" y="88"/>
                    <a:pt x="146" y="87"/>
                    <a:pt x="146" y="87"/>
                  </a:cubicBezTo>
                  <a:cubicBezTo>
                    <a:pt x="146" y="87"/>
                    <a:pt x="146" y="87"/>
                    <a:pt x="146" y="87"/>
                  </a:cubicBezTo>
                  <a:cubicBezTo>
                    <a:pt x="152" y="84"/>
                    <a:pt x="152" y="84"/>
                    <a:pt x="152" y="84"/>
                  </a:cubicBezTo>
                  <a:cubicBezTo>
                    <a:pt x="154" y="82"/>
                    <a:pt x="156" y="80"/>
                    <a:pt x="157" y="77"/>
                  </a:cubicBezTo>
                  <a:cubicBezTo>
                    <a:pt x="158" y="74"/>
                    <a:pt x="157" y="71"/>
                    <a:pt x="156" y="69"/>
                  </a:cubicBezTo>
                  <a:close/>
                </a:path>
              </a:pathLst>
            </a:custGeom>
            <a:solidFill>
              <a:srgbClr val="0070C0"/>
            </a:solidFill>
            <a:ln w="9525">
              <a:solidFill>
                <a:srgbClr val="0070C0"/>
              </a:solidFill>
              <a:round/>
              <a:headEnd/>
              <a:tailEnd/>
            </a:ln>
          </p:spPr>
          <p:txBody>
            <a:bodyPr vert="horz" wrap="square" lIns="51435" tIns="25718" rIns="51435" bIns="25718" numCol="1" anchor="t" anchorCtr="0" compatLnSpc="1">
              <a:prstTxWarp prst="textNoShape">
                <a:avLst/>
              </a:prstTxWarp>
            </a:bodyPr>
            <a:lstStyle/>
            <a:p>
              <a:pPr defTabSz="685800" fontAlgn="auto">
                <a:spcBef>
                  <a:spcPts val="0"/>
                </a:spcBef>
                <a:spcAft>
                  <a:spcPts val="0"/>
                </a:spcAft>
                <a:defRPr/>
              </a:pPr>
              <a:endParaRPr lang="en-US" sz="825" u="none" dirty="0">
                <a:solidFill>
                  <a:srgbClr val="000000"/>
                </a:solidFill>
                <a:latin typeface="Calibri" panose="020F0502020204030204" pitchFamily="34" charset="0"/>
                <a:ea typeface="+mn-ea"/>
                <a:sym typeface="Calibri" panose="020F0502020204030204" pitchFamily="34" charset="0"/>
              </a:endParaRPr>
            </a:p>
          </p:txBody>
        </p:sp>
        <p:sp>
          <p:nvSpPr>
            <p:cNvPr id="190" name="Freeform 99">
              <a:extLst>
                <a:ext uri="{FF2B5EF4-FFF2-40B4-BE49-F238E27FC236}">
                  <a16:creationId xmlns:a16="http://schemas.microsoft.com/office/drawing/2014/main" id="{320249F7-6DFE-4F02-B36F-C725809D0F11}"/>
                </a:ext>
              </a:extLst>
            </p:cNvPr>
            <p:cNvSpPr>
              <a:spLocks/>
            </p:cNvSpPr>
            <p:nvPr/>
          </p:nvSpPr>
          <p:spPr bwMode="auto">
            <a:xfrm rot="7405466">
              <a:off x="6811359" y="2724255"/>
              <a:ext cx="119094" cy="219364"/>
            </a:xfrm>
            <a:custGeom>
              <a:avLst/>
              <a:gdLst>
                <a:gd name="T0" fmla="*/ 5 w 41"/>
                <a:gd name="T1" fmla="*/ 24 h 100"/>
                <a:gd name="T2" fmla="*/ 8 w 41"/>
                <a:gd name="T3" fmla="*/ 23 h 100"/>
                <a:gd name="T4" fmla="*/ 17 w 41"/>
                <a:gd name="T5" fmla="*/ 14 h 100"/>
                <a:gd name="T6" fmla="*/ 17 w 41"/>
                <a:gd name="T7" fmla="*/ 96 h 100"/>
                <a:gd name="T8" fmla="*/ 21 w 41"/>
                <a:gd name="T9" fmla="*/ 100 h 100"/>
                <a:gd name="T10" fmla="*/ 25 w 41"/>
                <a:gd name="T11" fmla="*/ 96 h 100"/>
                <a:gd name="T12" fmla="*/ 25 w 41"/>
                <a:gd name="T13" fmla="*/ 14 h 100"/>
                <a:gd name="T14" fmla="*/ 34 w 41"/>
                <a:gd name="T15" fmla="*/ 23 h 100"/>
                <a:gd name="T16" fmla="*/ 40 w 41"/>
                <a:gd name="T17" fmla="*/ 23 h 100"/>
                <a:gd name="T18" fmla="*/ 40 w 41"/>
                <a:gd name="T19" fmla="*/ 17 h 100"/>
                <a:gd name="T20" fmla="*/ 24 w 41"/>
                <a:gd name="T21" fmla="*/ 1 h 100"/>
                <a:gd name="T22" fmla="*/ 18 w 41"/>
                <a:gd name="T23" fmla="*/ 1 h 100"/>
                <a:gd name="T24" fmla="*/ 2 w 41"/>
                <a:gd name="T25" fmla="*/ 17 h 100"/>
                <a:gd name="T26" fmla="*/ 2 w 41"/>
                <a:gd name="T27" fmla="*/ 23 h 100"/>
                <a:gd name="T28" fmla="*/ 5 w 41"/>
                <a:gd name="T2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00">
                  <a:moveTo>
                    <a:pt x="5" y="24"/>
                  </a:moveTo>
                  <a:cubicBezTo>
                    <a:pt x="6" y="24"/>
                    <a:pt x="7" y="24"/>
                    <a:pt x="8" y="23"/>
                  </a:cubicBezTo>
                  <a:cubicBezTo>
                    <a:pt x="17" y="14"/>
                    <a:pt x="17" y="14"/>
                    <a:pt x="17" y="14"/>
                  </a:cubicBezTo>
                  <a:cubicBezTo>
                    <a:pt x="17" y="96"/>
                    <a:pt x="17" y="96"/>
                    <a:pt x="17" y="96"/>
                  </a:cubicBezTo>
                  <a:cubicBezTo>
                    <a:pt x="17" y="99"/>
                    <a:pt x="19" y="100"/>
                    <a:pt x="21" y="100"/>
                  </a:cubicBezTo>
                  <a:cubicBezTo>
                    <a:pt x="23" y="100"/>
                    <a:pt x="25" y="99"/>
                    <a:pt x="25" y="96"/>
                  </a:cubicBezTo>
                  <a:cubicBezTo>
                    <a:pt x="25" y="14"/>
                    <a:pt x="25" y="14"/>
                    <a:pt x="25" y="14"/>
                  </a:cubicBezTo>
                  <a:cubicBezTo>
                    <a:pt x="34" y="23"/>
                    <a:pt x="34" y="23"/>
                    <a:pt x="34" y="23"/>
                  </a:cubicBezTo>
                  <a:cubicBezTo>
                    <a:pt x="36" y="24"/>
                    <a:pt x="38" y="24"/>
                    <a:pt x="40" y="23"/>
                  </a:cubicBezTo>
                  <a:cubicBezTo>
                    <a:pt x="41" y="21"/>
                    <a:pt x="41" y="19"/>
                    <a:pt x="40" y="17"/>
                  </a:cubicBezTo>
                  <a:cubicBezTo>
                    <a:pt x="24" y="1"/>
                    <a:pt x="24" y="1"/>
                    <a:pt x="24" y="1"/>
                  </a:cubicBezTo>
                  <a:cubicBezTo>
                    <a:pt x="22" y="0"/>
                    <a:pt x="20" y="0"/>
                    <a:pt x="18" y="1"/>
                  </a:cubicBezTo>
                  <a:cubicBezTo>
                    <a:pt x="2" y="17"/>
                    <a:pt x="2" y="17"/>
                    <a:pt x="2" y="17"/>
                  </a:cubicBezTo>
                  <a:cubicBezTo>
                    <a:pt x="0" y="19"/>
                    <a:pt x="0" y="21"/>
                    <a:pt x="2" y="23"/>
                  </a:cubicBezTo>
                  <a:cubicBezTo>
                    <a:pt x="3" y="24"/>
                    <a:pt x="4" y="24"/>
                    <a:pt x="5" y="24"/>
                  </a:cubicBezTo>
                  <a:close/>
                </a:path>
              </a:pathLst>
            </a:custGeom>
            <a:solidFill>
              <a:srgbClr val="0070C0"/>
            </a:solidFill>
            <a:ln w="9525">
              <a:solidFill>
                <a:srgbClr val="0070C0"/>
              </a:solidFill>
              <a:round/>
              <a:headEnd/>
              <a:tailEnd/>
            </a:ln>
          </p:spPr>
          <p:txBody>
            <a:bodyPr vert="horz" wrap="square" lIns="51435" tIns="25718" rIns="51435" bIns="25718" numCol="1" anchor="t" anchorCtr="0" compatLnSpc="1">
              <a:prstTxWarp prst="textNoShape">
                <a:avLst/>
              </a:prstTxWarp>
            </a:bodyPr>
            <a:lstStyle/>
            <a:p>
              <a:pPr defTabSz="685800" fontAlgn="auto">
                <a:spcBef>
                  <a:spcPts val="0"/>
                </a:spcBef>
                <a:spcAft>
                  <a:spcPts val="0"/>
                </a:spcAft>
                <a:defRPr/>
              </a:pPr>
              <a:endParaRPr lang="en-US" sz="825" u="none">
                <a:solidFill>
                  <a:srgbClr val="000000"/>
                </a:solidFill>
                <a:latin typeface="Calibri" panose="020F0502020204030204" pitchFamily="34" charset="0"/>
                <a:ea typeface="+mn-ea"/>
                <a:sym typeface="Calibri" panose="020F0502020204030204" pitchFamily="34" charset="0"/>
              </a:endParaRPr>
            </a:p>
          </p:txBody>
        </p:sp>
      </p:grpSp>
      <p:pic>
        <p:nvPicPr>
          <p:cNvPr id="191" name="Picture 190">
            <a:extLst>
              <a:ext uri="{FF2B5EF4-FFF2-40B4-BE49-F238E27FC236}">
                <a16:creationId xmlns:a16="http://schemas.microsoft.com/office/drawing/2014/main" id="{DB948E8E-A9D4-4E67-BB4E-4D99FEC9C7EF}"/>
              </a:ext>
            </a:extLst>
          </p:cNvPr>
          <p:cNvPicPr>
            <a:picLocks noChangeAspect="1"/>
          </p:cNvPicPr>
          <p:nvPr/>
        </p:nvPicPr>
        <p:blipFill>
          <a:blip r:embed="rId7">
            <a:duotone>
              <a:schemeClr val="bg2">
                <a:shade val="45000"/>
                <a:satMod val="135000"/>
              </a:schemeClr>
              <a:prstClr val="white"/>
            </a:duotone>
          </a:blip>
          <a:stretch>
            <a:fillRect/>
          </a:stretch>
        </p:blipFill>
        <p:spPr>
          <a:xfrm>
            <a:off x="2438801" y="4159084"/>
            <a:ext cx="113009" cy="260561"/>
          </a:xfrm>
          <a:prstGeom prst="rect">
            <a:avLst/>
          </a:prstGeom>
        </p:spPr>
      </p:pic>
      <p:pic>
        <p:nvPicPr>
          <p:cNvPr id="192" name="Picture 191">
            <a:extLst>
              <a:ext uri="{FF2B5EF4-FFF2-40B4-BE49-F238E27FC236}">
                <a16:creationId xmlns:a16="http://schemas.microsoft.com/office/drawing/2014/main" id="{7702DB81-81AF-444A-9AE0-7BDE20A8ACF5}"/>
              </a:ext>
            </a:extLst>
          </p:cNvPr>
          <p:cNvPicPr>
            <a:picLocks noChangeAspect="1"/>
          </p:cNvPicPr>
          <p:nvPr/>
        </p:nvPicPr>
        <p:blipFill>
          <a:blip r:embed="rId13"/>
          <a:stretch>
            <a:fillRect/>
          </a:stretch>
        </p:blipFill>
        <p:spPr>
          <a:xfrm>
            <a:off x="3309260" y="3842734"/>
            <a:ext cx="647993" cy="727340"/>
          </a:xfrm>
          <a:prstGeom prst="rect">
            <a:avLst/>
          </a:prstGeom>
        </p:spPr>
      </p:pic>
      <p:pic>
        <p:nvPicPr>
          <p:cNvPr id="193" name="Picture 4" descr="Diagram&#10;&#10;Description automatically generated">
            <a:extLst>
              <a:ext uri="{FF2B5EF4-FFF2-40B4-BE49-F238E27FC236}">
                <a16:creationId xmlns:a16="http://schemas.microsoft.com/office/drawing/2014/main" id="{DB193226-2324-437E-93F9-0E883FE74B36}"/>
              </a:ext>
            </a:extLst>
          </p:cNvPr>
          <p:cNvPicPr>
            <a:picLocks noChangeAspect="1"/>
          </p:cNvPicPr>
          <p:nvPr/>
        </p:nvPicPr>
        <p:blipFill>
          <a:blip r:embed="rId14"/>
          <a:stretch>
            <a:fillRect/>
          </a:stretch>
        </p:blipFill>
        <p:spPr>
          <a:xfrm>
            <a:off x="4850318" y="3839691"/>
            <a:ext cx="873687" cy="699083"/>
          </a:xfrm>
          <a:prstGeom prst="rect">
            <a:avLst/>
          </a:prstGeom>
        </p:spPr>
      </p:pic>
      <p:sp>
        <p:nvSpPr>
          <p:cNvPr id="196" name="Arrow: Right 195">
            <a:extLst>
              <a:ext uri="{FF2B5EF4-FFF2-40B4-BE49-F238E27FC236}">
                <a16:creationId xmlns:a16="http://schemas.microsoft.com/office/drawing/2014/main" id="{EBC3558C-AAC6-43E6-A212-6CAEAD01FB29}"/>
              </a:ext>
            </a:extLst>
          </p:cNvPr>
          <p:cNvSpPr/>
          <p:nvPr/>
        </p:nvSpPr>
        <p:spPr>
          <a:xfrm>
            <a:off x="1409118" y="4085538"/>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sp>
        <p:nvSpPr>
          <p:cNvPr id="197" name="Arrow: Right 196">
            <a:extLst>
              <a:ext uri="{FF2B5EF4-FFF2-40B4-BE49-F238E27FC236}">
                <a16:creationId xmlns:a16="http://schemas.microsoft.com/office/drawing/2014/main" id="{949DD700-6FA8-4C7D-B0C4-218980419FA5}"/>
              </a:ext>
            </a:extLst>
          </p:cNvPr>
          <p:cNvSpPr/>
          <p:nvPr/>
        </p:nvSpPr>
        <p:spPr>
          <a:xfrm>
            <a:off x="2844087" y="4117827"/>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sp>
        <p:nvSpPr>
          <p:cNvPr id="198" name="Arrow: Right 197">
            <a:extLst>
              <a:ext uri="{FF2B5EF4-FFF2-40B4-BE49-F238E27FC236}">
                <a16:creationId xmlns:a16="http://schemas.microsoft.com/office/drawing/2014/main" id="{12E8E76C-31CB-44F0-848F-6559C990E49C}"/>
              </a:ext>
            </a:extLst>
          </p:cNvPr>
          <p:cNvSpPr/>
          <p:nvPr/>
        </p:nvSpPr>
        <p:spPr>
          <a:xfrm>
            <a:off x="5857529" y="4133274"/>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grpSp>
        <p:nvGrpSpPr>
          <p:cNvPr id="199" name="Group 198">
            <a:extLst>
              <a:ext uri="{FF2B5EF4-FFF2-40B4-BE49-F238E27FC236}">
                <a16:creationId xmlns:a16="http://schemas.microsoft.com/office/drawing/2014/main" id="{31C27919-DA5C-4CD7-BAA4-44A9F176C81E}"/>
              </a:ext>
            </a:extLst>
          </p:cNvPr>
          <p:cNvGrpSpPr/>
          <p:nvPr/>
        </p:nvGrpSpPr>
        <p:grpSpPr>
          <a:xfrm>
            <a:off x="7969064" y="3923120"/>
            <a:ext cx="824844" cy="508247"/>
            <a:chOff x="11057646" y="5291266"/>
            <a:chExt cx="858998" cy="529290"/>
          </a:xfrm>
        </p:grpSpPr>
        <p:grpSp>
          <p:nvGrpSpPr>
            <p:cNvPr id="200" name="Group 199">
              <a:extLst>
                <a:ext uri="{FF2B5EF4-FFF2-40B4-BE49-F238E27FC236}">
                  <a16:creationId xmlns:a16="http://schemas.microsoft.com/office/drawing/2014/main" id="{313876B7-7993-4746-B889-A40903A2A3D1}"/>
                </a:ext>
              </a:extLst>
            </p:cNvPr>
            <p:cNvGrpSpPr>
              <a:grpSpLocks noChangeAspect="1"/>
            </p:cNvGrpSpPr>
            <p:nvPr/>
          </p:nvGrpSpPr>
          <p:grpSpPr>
            <a:xfrm>
              <a:off x="11057646" y="5291266"/>
              <a:ext cx="604562" cy="496642"/>
              <a:chOff x="360416" y="5348847"/>
              <a:chExt cx="624680" cy="513166"/>
            </a:xfrm>
          </p:grpSpPr>
          <p:grpSp>
            <p:nvGrpSpPr>
              <p:cNvPr id="202" name="Group 201">
                <a:extLst>
                  <a:ext uri="{FF2B5EF4-FFF2-40B4-BE49-F238E27FC236}">
                    <a16:creationId xmlns:a16="http://schemas.microsoft.com/office/drawing/2014/main" id="{45447151-3B9E-4EA1-AECA-0D3BF699B0C7}"/>
                  </a:ext>
                </a:extLst>
              </p:cNvPr>
              <p:cNvGrpSpPr/>
              <p:nvPr/>
            </p:nvGrpSpPr>
            <p:grpSpPr>
              <a:xfrm>
                <a:off x="616142" y="5419570"/>
                <a:ext cx="368954" cy="442443"/>
                <a:chOff x="822082" y="4540197"/>
                <a:chExt cx="1090420" cy="1307610"/>
              </a:xfrm>
              <a:solidFill>
                <a:schemeClr val="bg1">
                  <a:lumMod val="75000"/>
                </a:schemeClr>
              </a:solidFill>
            </p:grpSpPr>
            <p:sp>
              <p:nvSpPr>
                <p:cNvPr id="207" name="Oval 9">
                  <a:extLst>
                    <a:ext uri="{FF2B5EF4-FFF2-40B4-BE49-F238E27FC236}">
                      <a16:creationId xmlns:a16="http://schemas.microsoft.com/office/drawing/2014/main" id="{ACE6045F-80E0-4F85-82A3-E880C3397D83}"/>
                    </a:ext>
                  </a:extLst>
                </p:cNvPr>
                <p:cNvSpPr/>
                <p:nvPr/>
              </p:nvSpPr>
              <p:spPr>
                <a:xfrm>
                  <a:off x="822082" y="5152951"/>
                  <a:ext cx="1090420" cy="694856"/>
                </a:xfrm>
                <a:custGeom>
                  <a:avLst/>
                  <a:gdLst/>
                  <a:ahLst/>
                  <a:cxnLst/>
                  <a:rect l="l" t="t" r="r" b="b"/>
                  <a:pathLst>
                    <a:path w="1090420" h="694856">
                      <a:moveTo>
                        <a:pt x="678914" y="0"/>
                      </a:moveTo>
                      <a:cubicBezTo>
                        <a:pt x="915394" y="61181"/>
                        <a:pt x="1090062" y="286856"/>
                        <a:pt x="1090420" y="555723"/>
                      </a:cubicBezTo>
                      <a:cubicBezTo>
                        <a:pt x="930032" y="644533"/>
                        <a:pt x="743763" y="694856"/>
                        <a:pt x="545209" y="694856"/>
                      </a:cubicBezTo>
                      <a:cubicBezTo>
                        <a:pt x="346656" y="694856"/>
                        <a:pt x="160388" y="644534"/>
                        <a:pt x="0" y="555724"/>
                      </a:cubicBezTo>
                      <a:cubicBezTo>
                        <a:pt x="358" y="287223"/>
                        <a:pt x="174551" y="61796"/>
                        <a:pt x="410560" y="310"/>
                      </a:cubicBezTo>
                      <a:cubicBezTo>
                        <a:pt x="450327" y="36254"/>
                        <a:pt x="496095" y="56116"/>
                        <a:pt x="544554" y="56116"/>
                      </a:cubicBezTo>
                      <a:cubicBezTo>
                        <a:pt x="593158" y="56116"/>
                        <a:pt x="639054" y="36135"/>
                        <a:pt x="678914" y="0"/>
                      </a:cubicBezTo>
                      <a:close/>
                    </a:path>
                  </a:pathLst>
                </a:cu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sp>
              <p:nvSpPr>
                <p:cNvPr id="208" name="Oval 5">
                  <a:extLst>
                    <a:ext uri="{FF2B5EF4-FFF2-40B4-BE49-F238E27FC236}">
                      <a16:creationId xmlns:a16="http://schemas.microsoft.com/office/drawing/2014/main" id="{0F1E7027-B86F-49FA-83F2-F8AE1FBF78FE}"/>
                    </a:ext>
                  </a:extLst>
                </p:cNvPr>
                <p:cNvSpPr/>
                <p:nvPr/>
              </p:nvSpPr>
              <p:spPr>
                <a:xfrm rot="21196569">
                  <a:off x="1093608" y="4540197"/>
                  <a:ext cx="547368" cy="634911"/>
                </a:xfrm>
                <a:custGeom>
                  <a:avLst/>
                  <a:gdLst/>
                  <a:ahLst/>
                  <a:cxnLst/>
                  <a:rect l="l" t="t" r="r" b="b"/>
                  <a:pathLst>
                    <a:path w="547368" h="634911">
                      <a:moveTo>
                        <a:pt x="269610" y="1567"/>
                      </a:moveTo>
                      <a:lnTo>
                        <a:pt x="349953" y="11039"/>
                      </a:lnTo>
                      <a:cubicBezTo>
                        <a:pt x="467039" y="24843"/>
                        <a:pt x="552437" y="126327"/>
                        <a:pt x="547134" y="242068"/>
                      </a:cubicBezTo>
                      <a:cubicBezTo>
                        <a:pt x="541515" y="278761"/>
                        <a:pt x="533462" y="313941"/>
                        <a:pt x="522456" y="346856"/>
                      </a:cubicBezTo>
                      <a:cubicBezTo>
                        <a:pt x="534315" y="358947"/>
                        <a:pt x="539162" y="379072"/>
                        <a:pt x="534238" y="399660"/>
                      </a:cubicBezTo>
                      <a:cubicBezTo>
                        <a:pt x="527684" y="427072"/>
                        <a:pt x="506057" y="445916"/>
                        <a:pt x="483967" y="443879"/>
                      </a:cubicBezTo>
                      <a:cubicBezTo>
                        <a:pt x="423802" y="568510"/>
                        <a:pt x="330559" y="645005"/>
                        <a:pt x="235799" y="633833"/>
                      </a:cubicBezTo>
                      <a:cubicBezTo>
                        <a:pt x="141039" y="622662"/>
                        <a:pt x="68142" y="526579"/>
                        <a:pt x="38611" y="391375"/>
                      </a:cubicBezTo>
                      <a:cubicBezTo>
                        <a:pt x="16652" y="388218"/>
                        <a:pt x="0" y="364861"/>
                        <a:pt x="0" y="336676"/>
                      </a:cubicBezTo>
                      <a:cubicBezTo>
                        <a:pt x="0" y="315507"/>
                        <a:pt x="9394" y="297061"/>
                        <a:pt x="23740" y="288059"/>
                      </a:cubicBezTo>
                      <a:cubicBezTo>
                        <a:pt x="20690" y="253488"/>
                        <a:pt x="21039" y="217399"/>
                        <a:pt x="24108" y="180406"/>
                      </a:cubicBezTo>
                      <a:cubicBezTo>
                        <a:pt x="45868" y="66605"/>
                        <a:pt x="152524" y="-12237"/>
                        <a:pt x="269610" y="1567"/>
                      </a:cubicBezTo>
                      <a:close/>
                    </a:path>
                  </a:pathLst>
                </a:custGeom>
                <a:solidFill>
                  <a:schemeClr val="bg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800" fontAlgn="auto">
                    <a:spcBef>
                      <a:spcPts val="0"/>
                    </a:spcBef>
                    <a:spcAft>
                      <a:spcPts val="0"/>
                    </a:spcAft>
                    <a:defRPr/>
                  </a:pPr>
                  <a:endParaRPr lang="en-CA" sz="750" u="none">
                    <a:solidFill>
                      <a:srgbClr val="000000"/>
                    </a:solidFill>
                    <a:latin typeface="Calibri" panose="020F0502020204030204" pitchFamily="34" charset="0"/>
                    <a:sym typeface="Calibri" panose="020F0502020204030204" pitchFamily="34" charset="0"/>
                  </a:endParaRPr>
                </a:p>
              </p:txBody>
            </p:sp>
          </p:grpSp>
          <p:sp>
            <p:nvSpPr>
              <p:cNvPr id="203" name="Right Arrow 368">
                <a:extLst>
                  <a:ext uri="{FF2B5EF4-FFF2-40B4-BE49-F238E27FC236}">
                    <a16:creationId xmlns:a16="http://schemas.microsoft.com/office/drawing/2014/main" id="{583F5B0C-76D3-4195-8AC5-6A2BC58DF2D9}"/>
                  </a:ext>
                </a:extLst>
              </p:cNvPr>
              <p:cNvSpPr/>
              <p:nvPr/>
            </p:nvSpPr>
            <p:spPr>
              <a:xfrm>
                <a:off x="622481" y="5425151"/>
                <a:ext cx="137160" cy="84981"/>
              </a:xfrm>
              <a:prstGeom prst="rightArrow">
                <a:avLst>
                  <a:gd name="adj1" fmla="val 63873"/>
                  <a:gd name="adj2" fmla="val 5000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204" name="Right Arrow 369">
                <a:extLst>
                  <a:ext uri="{FF2B5EF4-FFF2-40B4-BE49-F238E27FC236}">
                    <a16:creationId xmlns:a16="http://schemas.microsoft.com/office/drawing/2014/main" id="{6E3C3C99-E1DB-4CD3-BE9A-1F354653330B}"/>
                  </a:ext>
                </a:extLst>
              </p:cNvPr>
              <p:cNvSpPr/>
              <p:nvPr/>
            </p:nvSpPr>
            <p:spPr>
              <a:xfrm>
                <a:off x="622481" y="5593329"/>
                <a:ext cx="137160" cy="84981"/>
              </a:xfrm>
              <a:prstGeom prst="rightArrow">
                <a:avLst>
                  <a:gd name="adj1" fmla="val 63873"/>
                  <a:gd name="adj2" fmla="val 5000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205" name="Oval Callout 371">
                <a:extLst>
                  <a:ext uri="{FF2B5EF4-FFF2-40B4-BE49-F238E27FC236}">
                    <a16:creationId xmlns:a16="http://schemas.microsoft.com/office/drawing/2014/main" id="{8EA6833F-5273-4F73-9201-302D11B49518}"/>
                  </a:ext>
                </a:extLst>
              </p:cNvPr>
              <p:cNvSpPr/>
              <p:nvPr/>
            </p:nvSpPr>
            <p:spPr>
              <a:xfrm>
                <a:off x="468312" y="5569525"/>
                <a:ext cx="197893" cy="132588"/>
              </a:xfrm>
              <a:prstGeom prst="wedgeEllipseCallout">
                <a:avLst>
                  <a:gd name="adj1" fmla="val -32025"/>
                  <a:gd name="adj2" fmla="val 6806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sp>
            <p:nvSpPr>
              <p:cNvPr id="206" name="Oval Callout 373">
                <a:extLst>
                  <a:ext uri="{FF2B5EF4-FFF2-40B4-BE49-F238E27FC236}">
                    <a16:creationId xmlns:a16="http://schemas.microsoft.com/office/drawing/2014/main" id="{91730E1C-92A2-4D4D-B974-F2CD0952A5E9}"/>
                  </a:ext>
                </a:extLst>
              </p:cNvPr>
              <p:cNvSpPr/>
              <p:nvPr/>
            </p:nvSpPr>
            <p:spPr>
              <a:xfrm rot="20728062">
                <a:off x="360416" y="5348847"/>
                <a:ext cx="298913" cy="200271"/>
              </a:xfrm>
              <a:prstGeom prst="wedgeEllipseCallout">
                <a:avLst>
                  <a:gd name="adj1" fmla="val -32025"/>
                  <a:gd name="adj2" fmla="val 6806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CA" sz="825" u="none">
                  <a:solidFill>
                    <a:srgbClr val="FFFFFF"/>
                  </a:solidFill>
                  <a:latin typeface="Calibri" panose="020F0502020204030204" pitchFamily="34" charset="0"/>
                  <a:sym typeface="Calibri" panose="020F0502020204030204" pitchFamily="34" charset="0"/>
                </a:endParaRPr>
              </a:p>
            </p:txBody>
          </p:sp>
        </p:grpSp>
        <p:pic>
          <p:nvPicPr>
            <p:cNvPr id="201" name="Picture 5" descr="C:\USERS\PECSONI\APPDATA\LOCAL\TEMP\wz260c\icon_2553\icon_2553.png">
              <a:extLst>
                <a:ext uri="{FF2B5EF4-FFF2-40B4-BE49-F238E27FC236}">
                  <a16:creationId xmlns:a16="http://schemas.microsoft.com/office/drawing/2014/main" id="{C3CB13E8-78D7-4319-8C8F-AD2631A05FCD}"/>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32116" y="5436028"/>
              <a:ext cx="384528" cy="384528"/>
            </a:xfrm>
            <a:prstGeom prst="rect">
              <a:avLst/>
            </a:prstGeom>
            <a:noFill/>
            <a:extLst>
              <a:ext uri="{909E8E84-426E-40DD-AFC4-6F175D3DCCD1}">
                <a14:hiddenFill xmlns:a14="http://schemas.microsoft.com/office/drawing/2010/main">
                  <a:solidFill>
                    <a:srgbClr val="FFFFFF"/>
                  </a:solidFill>
                </a14:hiddenFill>
              </a:ext>
            </a:extLst>
          </p:spPr>
        </p:pic>
      </p:grpSp>
      <p:pic>
        <p:nvPicPr>
          <p:cNvPr id="209" name="Graphic 208" descr="Newspaper">
            <a:extLst>
              <a:ext uri="{FF2B5EF4-FFF2-40B4-BE49-F238E27FC236}">
                <a16:creationId xmlns:a16="http://schemas.microsoft.com/office/drawing/2014/main" id="{57916139-8A87-47B0-97A6-80F7674852D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1698" y="3901858"/>
            <a:ext cx="600010" cy="600010"/>
          </a:xfrm>
          <a:prstGeom prst="rect">
            <a:avLst/>
          </a:prstGeom>
        </p:spPr>
      </p:pic>
      <p:sp>
        <p:nvSpPr>
          <p:cNvPr id="211" name="TextBox 210">
            <a:extLst>
              <a:ext uri="{FF2B5EF4-FFF2-40B4-BE49-F238E27FC236}">
                <a16:creationId xmlns:a16="http://schemas.microsoft.com/office/drawing/2014/main" id="{FB3B78CD-E88B-4763-8534-7F3C6B584499}"/>
              </a:ext>
            </a:extLst>
          </p:cNvPr>
          <p:cNvSpPr txBox="1"/>
          <p:nvPr/>
        </p:nvSpPr>
        <p:spPr>
          <a:xfrm>
            <a:off x="306506" y="2621543"/>
            <a:ext cx="1083144" cy="740249"/>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Pre-register participants</a:t>
            </a:r>
          </a:p>
        </p:txBody>
      </p:sp>
      <p:sp>
        <p:nvSpPr>
          <p:cNvPr id="213" name="TextBox 212">
            <a:extLst>
              <a:ext uri="{FF2B5EF4-FFF2-40B4-BE49-F238E27FC236}">
                <a16:creationId xmlns:a16="http://schemas.microsoft.com/office/drawing/2014/main" id="{671AC407-1A18-46E3-BD03-A0F209663F1C}"/>
              </a:ext>
            </a:extLst>
          </p:cNvPr>
          <p:cNvSpPr txBox="1"/>
          <p:nvPr/>
        </p:nvSpPr>
        <p:spPr>
          <a:xfrm>
            <a:off x="1798958" y="2622245"/>
            <a:ext cx="975551" cy="645839"/>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Collect and process specimen</a:t>
            </a:r>
          </a:p>
        </p:txBody>
      </p:sp>
      <p:sp>
        <p:nvSpPr>
          <p:cNvPr id="215" name="TextBox 214">
            <a:extLst>
              <a:ext uri="{FF2B5EF4-FFF2-40B4-BE49-F238E27FC236}">
                <a16:creationId xmlns:a16="http://schemas.microsoft.com/office/drawing/2014/main" id="{05066BD8-9223-4178-B7C2-BEFF9877291D}"/>
              </a:ext>
            </a:extLst>
          </p:cNvPr>
          <p:cNvSpPr txBox="1"/>
          <p:nvPr/>
        </p:nvSpPr>
        <p:spPr>
          <a:xfrm>
            <a:off x="3203633" y="2601049"/>
            <a:ext cx="4242330" cy="712852"/>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Take tube with sample and dispense 3 drops in well of test cartridge, set timer for 15 mins, power on analyzer. After 15 mins, staff inserts cartridge into analyzer. Analyzer processes test and provides result; result recorded before cartridge is removed from analyzer. If batch testing, repeat step 3 for 10 specimens at a time. </a:t>
            </a:r>
          </a:p>
        </p:txBody>
      </p:sp>
      <p:sp>
        <p:nvSpPr>
          <p:cNvPr id="216" name="TextBox 215">
            <a:extLst>
              <a:ext uri="{FF2B5EF4-FFF2-40B4-BE49-F238E27FC236}">
                <a16:creationId xmlns:a16="http://schemas.microsoft.com/office/drawing/2014/main" id="{FE167805-85D6-4804-8E6B-6B54014DF0B3}"/>
              </a:ext>
            </a:extLst>
          </p:cNvPr>
          <p:cNvSpPr txBox="1"/>
          <p:nvPr/>
        </p:nvSpPr>
        <p:spPr>
          <a:xfrm>
            <a:off x="2994013" y="4590036"/>
            <a:ext cx="1647403" cy="818545"/>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Take</a:t>
            </a:r>
            <a:r>
              <a:rPr lang="en-US" sz="1000" u="none" dirty="0">
                <a:solidFill>
                  <a:srgbClr val="000000"/>
                </a:solidFill>
                <a:latin typeface="Calibri" panose="020F0502020204030204" pitchFamily="34" charset="0"/>
                <a:cs typeface="Calibri" panose="020F0502020204030204" pitchFamily="34" charset="0"/>
              </a:rPr>
              <a:t> tube with sample and dispense 5 drops in well of test cartridge, set timer for 15 mins.</a:t>
            </a:r>
            <a:endParaRPr lang="en-US" sz="1000" u="none" dirty="0">
              <a:solidFill>
                <a:srgbClr val="000000"/>
              </a:solidFill>
              <a:latin typeface="Calibri" panose="020F0502020204030204" pitchFamily="34" charset="0"/>
              <a:ea typeface="+mn-ea"/>
              <a:cs typeface="Calibri" panose="020F0502020204030204" pitchFamily="34" charset="0"/>
            </a:endParaRPr>
          </a:p>
        </p:txBody>
      </p:sp>
      <p:sp>
        <p:nvSpPr>
          <p:cNvPr id="218" name="TextBox 217">
            <a:extLst>
              <a:ext uri="{FF2B5EF4-FFF2-40B4-BE49-F238E27FC236}">
                <a16:creationId xmlns:a16="http://schemas.microsoft.com/office/drawing/2014/main" id="{CB8A59DC-DA57-434A-A236-635A10435BEF}"/>
              </a:ext>
            </a:extLst>
          </p:cNvPr>
          <p:cNvSpPr txBox="1"/>
          <p:nvPr/>
        </p:nvSpPr>
        <p:spPr>
          <a:xfrm>
            <a:off x="346954" y="4658043"/>
            <a:ext cx="1083144" cy="645840"/>
          </a:xfrm>
          <a:prstGeom prst="rect">
            <a:avLst/>
          </a:prstGeom>
          <a:solidFill>
            <a:srgbClr val="CAF8F8"/>
          </a:solid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Prepare test kits in advance and register participants</a:t>
            </a:r>
          </a:p>
        </p:txBody>
      </p:sp>
      <p:sp>
        <p:nvSpPr>
          <p:cNvPr id="219" name="TextBox 218">
            <a:extLst>
              <a:ext uri="{FF2B5EF4-FFF2-40B4-BE49-F238E27FC236}">
                <a16:creationId xmlns:a16="http://schemas.microsoft.com/office/drawing/2014/main" id="{8A0AB3AA-5BBA-4870-A4EF-5A854A02A63B}"/>
              </a:ext>
            </a:extLst>
          </p:cNvPr>
          <p:cNvSpPr txBox="1"/>
          <p:nvPr/>
        </p:nvSpPr>
        <p:spPr>
          <a:xfrm>
            <a:off x="1719192" y="4596659"/>
            <a:ext cx="975551" cy="645839"/>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b="1" u="none" dirty="0">
                <a:solidFill>
                  <a:srgbClr val="000000"/>
                </a:solidFill>
                <a:latin typeface="Calibri" panose="020F0502020204030204" pitchFamily="34" charset="0"/>
                <a:ea typeface="+mn-ea"/>
                <a:cs typeface="Calibri" panose="020F0502020204030204" pitchFamily="34" charset="0"/>
              </a:rPr>
              <a:t>C</a:t>
            </a:r>
            <a:r>
              <a:rPr lang="en-US" sz="1000" u="none" dirty="0">
                <a:solidFill>
                  <a:srgbClr val="000000"/>
                </a:solidFill>
                <a:latin typeface="Calibri" panose="020F0502020204030204" pitchFamily="34" charset="0"/>
                <a:ea typeface="+mn-ea"/>
                <a:cs typeface="Calibri" panose="020F0502020204030204" pitchFamily="34" charset="0"/>
              </a:rPr>
              <a:t>ollect and </a:t>
            </a:r>
            <a:r>
              <a:rPr lang="en-US" sz="1000" u="none" dirty="0" err="1">
                <a:solidFill>
                  <a:srgbClr val="000000"/>
                </a:solidFill>
                <a:latin typeface="Calibri" panose="020F0502020204030204" pitchFamily="34" charset="0"/>
                <a:ea typeface="+mn-ea"/>
                <a:cs typeface="Calibri" panose="020F0502020204030204" pitchFamily="34" charset="0"/>
              </a:rPr>
              <a:t>processe</a:t>
            </a:r>
            <a:r>
              <a:rPr lang="en-US" sz="1000" u="none" dirty="0">
                <a:solidFill>
                  <a:srgbClr val="000000"/>
                </a:solidFill>
                <a:latin typeface="Calibri" panose="020F0502020204030204" pitchFamily="34" charset="0"/>
                <a:ea typeface="+mn-ea"/>
                <a:cs typeface="Calibri" panose="020F0502020204030204" pitchFamily="34" charset="0"/>
              </a:rPr>
              <a:t> specimen</a:t>
            </a:r>
          </a:p>
        </p:txBody>
      </p:sp>
      <p:sp>
        <p:nvSpPr>
          <p:cNvPr id="221" name="TextBox 220">
            <a:extLst>
              <a:ext uri="{FF2B5EF4-FFF2-40B4-BE49-F238E27FC236}">
                <a16:creationId xmlns:a16="http://schemas.microsoft.com/office/drawing/2014/main" id="{6EBD9F5A-A1B0-4335-ABA3-8B44518E3F6E}"/>
              </a:ext>
            </a:extLst>
          </p:cNvPr>
          <p:cNvSpPr txBox="1"/>
          <p:nvPr/>
        </p:nvSpPr>
        <p:spPr>
          <a:xfrm>
            <a:off x="45254" y="2330806"/>
            <a:ext cx="756523" cy="287485"/>
          </a:xfrm>
          <a:prstGeom prst="rect">
            <a:avLst/>
          </a:prstGeom>
          <a:noFill/>
        </p:spPr>
        <p:txBody>
          <a:bodyPr wrap="square" lIns="0" tIns="0" rIns="0" bIns="0" rtlCol="0" anchor="ctr">
            <a:noAutofit/>
          </a:bodyPr>
          <a:lstStyle/>
          <a:p>
            <a:r>
              <a:rPr lang="en-US" sz="1050" b="1" dirty="0">
                <a:latin typeface="Calibri" panose="020F0502020204030204" pitchFamily="34" charset="0"/>
                <a:cs typeface="Calibri" panose="020F0502020204030204" pitchFamily="34" charset="0"/>
              </a:rPr>
              <a:t>BD </a:t>
            </a:r>
            <a:r>
              <a:rPr lang="en-US" sz="1050" b="1" dirty="0" err="1">
                <a:latin typeface="Calibri" panose="020F0502020204030204" pitchFamily="34" charset="0"/>
                <a:cs typeface="Calibri" panose="020F0502020204030204" pitchFamily="34" charset="0"/>
              </a:rPr>
              <a:t>Veritor</a:t>
            </a:r>
            <a:r>
              <a:rPr lang="en-US" sz="1050" b="1" baseline="30000" dirty="0" err="1">
                <a:latin typeface="Calibri" panose="020F0502020204030204" pitchFamily="34" charset="0"/>
                <a:cs typeface="Calibri" panose="020F0502020204030204" pitchFamily="34" charset="0"/>
              </a:rPr>
              <a:t>TM</a:t>
            </a:r>
            <a:endParaRPr lang="en-US" sz="1050" b="1" baseline="30000" dirty="0">
              <a:latin typeface="Calibri" panose="020F0502020204030204" pitchFamily="34" charset="0"/>
              <a:cs typeface="Calibri" panose="020F0502020204030204" pitchFamily="34" charset="0"/>
            </a:endParaRPr>
          </a:p>
        </p:txBody>
      </p:sp>
      <p:sp>
        <p:nvSpPr>
          <p:cNvPr id="223" name="Arrow: Right 222">
            <a:extLst>
              <a:ext uri="{FF2B5EF4-FFF2-40B4-BE49-F238E27FC236}">
                <a16:creationId xmlns:a16="http://schemas.microsoft.com/office/drawing/2014/main" id="{2E9B0671-D67C-42EE-808D-367313C8C0BB}"/>
              </a:ext>
            </a:extLst>
          </p:cNvPr>
          <p:cNvSpPr/>
          <p:nvPr/>
        </p:nvSpPr>
        <p:spPr>
          <a:xfrm>
            <a:off x="4651078" y="2135681"/>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sp>
        <p:nvSpPr>
          <p:cNvPr id="224" name="Arrow: Right 223">
            <a:extLst>
              <a:ext uri="{FF2B5EF4-FFF2-40B4-BE49-F238E27FC236}">
                <a16:creationId xmlns:a16="http://schemas.microsoft.com/office/drawing/2014/main" id="{755AC81B-59C0-4D32-9CAC-9B35551E72A4}"/>
              </a:ext>
            </a:extLst>
          </p:cNvPr>
          <p:cNvSpPr/>
          <p:nvPr/>
        </p:nvSpPr>
        <p:spPr>
          <a:xfrm>
            <a:off x="7348423" y="4136960"/>
            <a:ext cx="411480" cy="13716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2100" u="none" dirty="0">
              <a:solidFill>
                <a:srgbClr val="FFFFFF"/>
              </a:solidFill>
              <a:latin typeface="Calibri" panose="020F0502020204030204" pitchFamily="34" charset="0"/>
              <a:cs typeface="Calibri" panose="020F0502020204030204" pitchFamily="34" charset="0"/>
            </a:endParaRPr>
          </a:p>
        </p:txBody>
      </p:sp>
      <p:sp>
        <p:nvSpPr>
          <p:cNvPr id="225" name="TextBox 224">
            <a:extLst>
              <a:ext uri="{FF2B5EF4-FFF2-40B4-BE49-F238E27FC236}">
                <a16:creationId xmlns:a16="http://schemas.microsoft.com/office/drawing/2014/main" id="{852EE5E5-8A72-44F0-9646-19F22493BFE6}"/>
              </a:ext>
            </a:extLst>
          </p:cNvPr>
          <p:cNvSpPr txBox="1"/>
          <p:nvPr/>
        </p:nvSpPr>
        <p:spPr>
          <a:xfrm>
            <a:off x="4747997" y="4649874"/>
            <a:ext cx="2674536" cy="600010"/>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ea typeface="+mn-ea"/>
                <a:cs typeface="Calibri" panose="020F0502020204030204" pitchFamily="34" charset="0"/>
              </a:rPr>
              <a:t>After 15 mins, read</a:t>
            </a:r>
            <a:r>
              <a:rPr lang="en-US" sz="1000" u="none" dirty="0">
                <a:solidFill>
                  <a:srgbClr val="000000"/>
                </a:solidFill>
                <a:latin typeface="Calibri" panose="020F0502020204030204" pitchFamily="34" charset="0"/>
                <a:cs typeface="Calibri" panose="020F0502020204030204" pitchFamily="34" charset="0"/>
              </a:rPr>
              <a:t> test cartridge to interpret and record results. If batch testing, steps 3-5, are repeated for each batch at the same time. </a:t>
            </a:r>
            <a:endParaRPr lang="en-US" sz="1000" u="none" dirty="0">
              <a:solidFill>
                <a:srgbClr val="000000"/>
              </a:solidFill>
              <a:latin typeface="Calibri" panose="020F0502020204030204" pitchFamily="34" charset="0"/>
              <a:ea typeface="+mn-ea"/>
              <a:cs typeface="Calibri" panose="020F0502020204030204" pitchFamily="34" charset="0"/>
            </a:endParaRPr>
          </a:p>
        </p:txBody>
      </p:sp>
      <p:sp>
        <p:nvSpPr>
          <p:cNvPr id="226" name="TextBox 225">
            <a:extLst>
              <a:ext uri="{FF2B5EF4-FFF2-40B4-BE49-F238E27FC236}">
                <a16:creationId xmlns:a16="http://schemas.microsoft.com/office/drawing/2014/main" id="{FDA9AE68-68D0-44AE-B113-B84AFDECEF5E}"/>
              </a:ext>
            </a:extLst>
          </p:cNvPr>
          <p:cNvSpPr txBox="1"/>
          <p:nvPr/>
        </p:nvSpPr>
        <p:spPr>
          <a:xfrm>
            <a:off x="7672262" y="2601293"/>
            <a:ext cx="1279703" cy="428799"/>
          </a:xfrm>
          <a:prstGeom prst="rect">
            <a:avLst/>
          </a:prstGeom>
          <a:noFill/>
        </p:spPr>
        <p:txBody>
          <a:bodyPr wrap="square" lIns="0" tIns="0" rIns="0" bIns="0" rtlCol="0" anchor="ctr">
            <a:noAutofit/>
          </a:bodyPr>
          <a:lstStyle/>
          <a:p>
            <a:pPr defTabSz="685800" fontAlgn="auto">
              <a:spcBef>
                <a:spcPts val="0"/>
              </a:spcBef>
              <a:spcAft>
                <a:spcPts val="0"/>
              </a:spcAft>
              <a:defRPr/>
            </a:pPr>
            <a:r>
              <a:rPr lang="en-US" sz="1000" u="none" dirty="0">
                <a:solidFill>
                  <a:srgbClr val="000000"/>
                </a:solidFill>
                <a:latin typeface="Calibri" panose="020F0502020204030204" pitchFamily="34" charset="0"/>
                <a:cs typeface="Calibri" panose="020F0502020204030204" pitchFamily="34" charset="0"/>
              </a:rPr>
              <a:t>Communicate results</a:t>
            </a:r>
            <a:endParaRPr lang="en-US" sz="1000" u="none" dirty="0">
              <a:solidFill>
                <a:srgbClr val="000000"/>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9998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2305-26B2-4EA9-9950-01D65FE499CB}"/>
              </a:ext>
            </a:extLst>
          </p:cNvPr>
          <p:cNvSpPr>
            <a:spLocks noGrp="1"/>
          </p:cNvSpPr>
          <p:nvPr>
            <p:ph type="title"/>
          </p:nvPr>
        </p:nvSpPr>
        <p:spPr>
          <a:xfrm>
            <a:off x="452970" y="44285"/>
            <a:ext cx="7139136" cy="554689"/>
          </a:xfrm>
        </p:spPr>
        <p:txBody>
          <a:bodyPr/>
          <a:lstStyle/>
          <a:p>
            <a:r>
              <a:rPr lang="en-US" sz="2800" dirty="0">
                <a:solidFill>
                  <a:srgbClr val="047BC1"/>
                </a:solidFill>
              </a:rPr>
              <a:t>Additional Considerations</a:t>
            </a:r>
          </a:p>
        </p:txBody>
      </p:sp>
      <p:sp>
        <p:nvSpPr>
          <p:cNvPr id="43" name="TextBox 42">
            <a:extLst>
              <a:ext uri="{FF2B5EF4-FFF2-40B4-BE49-F238E27FC236}">
                <a16:creationId xmlns:a16="http://schemas.microsoft.com/office/drawing/2014/main" id="{AF2B3502-ABC8-4C43-B050-ABB266BC71DC}"/>
              </a:ext>
            </a:extLst>
          </p:cNvPr>
          <p:cNvSpPr txBox="1"/>
          <p:nvPr/>
        </p:nvSpPr>
        <p:spPr>
          <a:xfrm>
            <a:off x="6318465" y="2257569"/>
            <a:ext cx="1359962" cy="201333"/>
          </a:xfrm>
          <a:prstGeom prst="rect">
            <a:avLst/>
          </a:prstGeom>
          <a:noFill/>
          <a:ln>
            <a:noFill/>
          </a:ln>
        </p:spPr>
        <p:txBody>
          <a:bodyPr wrap="square" rtlCol="0" anchor="t">
            <a:noAutofit/>
          </a:bodyPr>
          <a:lstStyle/>
          <a:p>
            <a:endParaRPr lang="en-US" sz="900" i="1" u="none" dirty="0">
              <a:latin typeface="Calibri" panose="020F0502020204030204" pitchFamily="34" charset="0"/>
              <a:cs typeface="Calibri" panose="020F0502020204030204" pitchFamily="34" charset="0"/>
            </a:endParaRPr>
          </a:p>
        </p:txBody>
      </p:sp>
      <p:graphicFrame>
        <p:nvGraphicFramePr>
          <p:cNvPr id="7" name="Table 8">
            <a:extLst>
              <a:ext uri="{FF2B5EF4-FFF2-40B4-BE49-F238E27FC236}">
                <a16:creationId xmlns:a16="http://schemas.microsoft.com/office/drawing/2014/main" id="{0750F42C-A0C2-4660-A885-8347E418BB34}"/>
              </a:ext>
            </a:extLst>
          </p:cNvPr>
          <p:cNvGraphicFramePr>
            <a:graphicFrameLocks noGrp="1"/>
          </p:cNvGraphicFramePr>
          <p:nvPr>
            <p:extLst>
              <p:ext uri="{D42A27DB-BD31-4B8C-83A1-F6EECF244321}">
                <p14:modId xmlns:p14="http://schemas.microsoft.com/office/powerpoint/2010/main" val="2876886337"/>
              </p:ext>
            </p:extLst>
          </p:nvPr>
        </p:nvGraphicFramePr>
        <p:xfrm>
          <a:off x="457200" y="877370"/>
          <a:ext cx="8229600" cy="34645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567629412"/>
                    </a:ext>
                  </a:extLst>
                </a:gridCol>
                <a:gridCol w="2743200">
                  <a:extLst>
                    <a:ext uri="{9D8B030D-6E8A-4147-A177-3AD203B41FA5}">
                      <a16:colId xmlns:a16="http://schemas.microsoft.com/office/drawing/2014/main" val="646896255"/>
                    </a:ext>
                  </a:extLst>
                </a:gridCol>
                <a:gridCol w="2743200">
                  <a:extLst>
                    <a:ext uri="{9D8B030D-6E8A-4147-A177-3AD203B41FA5}">
                      <a16:colId xmlns:a16="http://schemas.microsoft.com/office/drawing/2014/main" val="2811035971"/>
                    </a:ext>
                  </a:extLst>
                </a:gridCol>
              </a:tblGrid>
              <a:tr h="370840">
                <a:tc>
                  <a:txBody>
                    <a:bodyPr/>
                    <a:lstStyle/>
                    <a:p>
                      <a:r>
                        <a:rPr lang="en-US" dirty="0"/>
                        <a:t>Consideration</a:t>
                      </a:r>
                    </a:p>
                  </a:txBody>
                  <a:tcPr/>
                </a:tc>
                <a:tc>
                  <a:txBody>
                    <a:bodyPr/>
                    <a:lstStyle/>
                    <a:p>
                      <a:r>
                        <a:rPr lang="en-US" dirty="0"/>
                        <a:t>BD </a:t>
                      </a:r>
                      <a:r>
                        <a:rPr lang="en-US" dirty="0" err="1"/>
                        <a:t>Veritor</a:t>
                      </a:r>
                      <a:r>
                        <a:rPr lang="en-US" baseline="30000" dirty="0" err="1"/>
                        <a:t>TM</a:t>
                      </a:r>
                      <a:endParaRPr lang="en-US" baseline="30000" dirty="0"/>
                    </a:p>
                  </a:txBody>
                  <a:tcPr/>
                </a:tc>
                <a:tc>
                  <a:txBody>
                    <a:bodyPr/>
                    <a:lstStyle/>
                    <a:p>
                      <a:r>
                        <a:rPr lang="en-US" dirty="0" err="1"/>
                        <a:t>Panbio</a:t>
                      </a:r>
                      <a:r>
                        <a:rPr lang="en-US" baseline="30000" dirty="0" err="1"/>
                        <a:t>TM</a:t>
                      </a:r>
                      <a:endParaRPr lang="en-US" baseline="30000" dirty="0"/>
                    </a:p>
                  </a:txBody>
                  <a:tcPr/>
                </a:tc>
                <a:extLst>
                  <a:ext uri="{0D108BD9-81ED-4DB2-BD59-A6C34878D82A}">
                    <a16:rowId xmlns:a16="http://schemas.microsoft.com/office/drawing/2014/main" val="3805078344"/>
                  </a:ext>
                </a:extLst>
              </a:tr>
              <a:tr h="370840">
                <a:tc>
                  <a:txBody>
                    <a:bodyPr/>
                    <a:lstStyle/>
                    <a:p>
                      <a:r>
                        <a:rPr lang="en-US" sz="1400" dirty="0"/>
                        <a:t>Batch testing</a:t>
                      </a:r>
                    </a:p>
                  </a:txBody>
                  <a:tcPr/>
                </a:tc>
                <a:tc>
                  <a:txBody>
                    <a:bodyPr/>
                    <a:lstStyle/>
                    <a:p>
                      <a:r>
                        <a:rPr lang="en-US" sz="1400" dirty="0"/>
                        <a:t>10/batch</a:t>
                      </a:r>
                    </a:p>
                  </a:txBody>
                  <a:tcPr/>
                </a:tc>
                <a:tc>
                  <a:txBody>
                    <a:bodyPr/>
                    <a:lstStyle/>
                    <a:p>
                      <a:r>
                        <a:rPr lang="en-US" sz="1400" dirty="0"/>
                        <a:t>5-10/batch</a:t>
                      </a:r>
                    </a:p>
                  </a:txBody>
                  <a:tcPr/>
                </a:tc>
                <a:extLst>
                  <a:ext uri="{0D108BD9-81ED-4DB2-BD59-A6C34878D82A}">
                    <a16:rowId xmlns:a16="http://schemas.microsoft.com/office/drawing/2014/main" val="1999220235"/>
                  </a:ext>
                </a:extLst>
              </a:tr>
              <a:tr h="370840">
                <a:tc>
                  <a:txBody>
                    <a:bodyPr/>
                    <a:lstStyle/>
                    <a:p>
                      <a:r>
                        <a:rPr lang="en-US" sz="1400" dirty="0"/>
                        <a:t>Testing rate</a:t>
                      </a:r>
                    </a:p>
                  </a:txBody>
                  <a:tcPr/>
                </a:tc>
                <a:tc>
                  <a:txBody>
                    <a:bodyPr/>
                    <a:lstStyle/>
                    <a:p>
                      <a:r>
                        <a:rPr lang="en-US" sz="1400" dirty="0"/>
                        <a:t>~2</a:t>
                      </a:r>
                      <a:r>
                        <a:rPr lang="en-US" sz="1400" dirty="0">
                          <a:solidFill>
                            <a:schemeClr val="tx1"/>
                          </a:solidFill>
                        </a:rPr>
                        <a:t>0</a:t>
                      </a:r>
                      <a:r>
                        <a:rPr lang="en-US" sz="1400" dirty="0"/>
                        <a:t> tests/</a:t>
                      </a:r>
                      <a:r>
                        <a:rPr lang="en-US" sz="1400" dirty="0" err="1"/>
                        <a:t>hr</a:t>
                      </a:r>
                      <a:endParaRPr lang="en-US" sz="1400" dirty="0"/>
                    </a:p>
                  </a:txBody>
                  <a:tcPr/>
                </a:tc>
                <a:tc>
                  <a:txBody>
                    <a:bodyPr/>
                    <a:lstStyle/>
                    <a:p>
                      <a:r>
                        <a:rPr lang="en-US" sz="1400" dirty="0"/>
                        <a:t>~30 tests/</a:t>
                      </a:r>
                      <a:r>
                        <a:rPr lang="en-US" sz="1400" dirty="0" err="1"/>
                        <a:t>hr</a:t>
                      </a:r>
                      <a:endParaRPr lang="en-US" sz="1400" dirty="0"/>
                    </a:p>
                  </a:txBody>
                  <a:tcPr/>
                </a:tc>
                <a:extLst>
                  <a:ext uri="{0D108BD9-81ED-4DB2-BD59-A6C34878D82A}">
                    <a16:rowId xmlns:a16="http://schemas.microsoft.com/office/drawing/2014/main" val="3671098123"/>
                  </a:ext>
                </a:extLst>
              </a:tr>
              <a:tr h="370840">
                <a:tc>
                  <a:txBody>
                    <a:bodyPr/>
                    <a:lstStyle/>
                    <a:p>
                      <a:r>
                        <a:rPr lang="en-US" sz="1400" dirty="0"/>
                        <a:t>Power source </a:t>
                      </a:r>
                      <a:r>
                        <a:rPr lang="en-US" sz="1400" dirty="0" err="1"/>
                        <a:t>req’d</a:t>
                      </a:r>
                      <a:r>
                        <a:rPr lang="en-US" sz="1400" dirty="0"/>
                        <a:t>*</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2770365835"/>
                  </a:ext>
                </a:extLst>
              </a:tr>
              <a:tr h="370840">
                <a:tc>
                  <a:txBody>
                    <a:bodyPr/>
                    <a:lstStyle/>
                    <a:p>
                      <a:r>
                        <a:rPr lang="en-US" sz="1400" dirty="0"/>
                        <a:t>Staffing recommendation for volume testing</a:t>
                      </a:r>
                    </a:p>
                  </a:txBody>
                  <a:tcPr/>
                </a:tc>
                <a:tc>
                  <a:txBody>
                    <a:bodyPr/>
                    <a:lstStyle/>
                    <a:p>
                      <a:r>
                        <a:rPr lang="en-US" sz="1400" dirty="0"/>
                        <a:t>3 persons (health professional or trained individual) </a:t>
                      </a:r>
                    </a:p>
                  </a:txBody>
                  <a:tcPr/>
                </a:tc>
                <a:tc>
                  <a:txBody>
                    <a:bodyPr/>
                    <a:lstStyle/>
                    <a:p>
                      <a:r>
                        <a:rPr lang="en-US" sz="1400" dirty="0"/>
                        <a:t>2-3 persons (health professional or trained individual) </a:t>
                      </a:r>
                    </a:p>
                    <a:p>
                      <a:endParaRPr lang="en-US" sz="1400" dirty="0"/>
                    </a:p>
                  </a:txBody>
                  <a:tcPr/>
                </a:tc>
                <a:extLst>
                  <a:ext uri="{0D108BD9-81ED-4DB2-BD59-A6C34878D82A}">
                    <a16:rowId xmlns:a16="http://schemas.microsoft.com/office/drawing/2014/main" val="2557321429"/>
                  </a:ext>
                </a:extLst>
              </a:tr>
              <a:tr h="370840">
                <a:tc>
                  <a:txBody>
                    <a:bodyPr/>
                    <a:lstStyle/>
                    <a:p>
                      <a:r>
                        <a:rPr lang="en-US" sz="1400" dirty="0"/>
                        <a:t>Collected specimen can be stored in extraction buffer before being tested</a:t>
                      </a:r>
                    </a:p>
                  </a:txBody>
                  <a:tcPr/>
                </a:tc>
                <a:tc>
                  <a:txBody>
                    <a:bodyPr/>
                    <a:lstStyle/>
                    <a:p>
                      <a:r>
                        <a:rPr lang="en-US" sz="1400" dirty="0"/>
                        <a:t>Up to 30 minutes</a:t>
                      </a:r>
                    </a:p>
                  </a:txBody>
                  <a:tcPr/>
                </a:tc>
                <a:tc>
                  <a:txBody>
                    <a:bodyPr/>
                    <a:lstStyle/>
                    <a:p>
                      <a:r>
                        <a:rPr lang="en-US" sz="1400" dirty="0"/>
                        <a:t>Up to 2 hours</a:t>
                      </a:r>
                    </a:p>
                  </a:txBody>
                  <a:tcPr/>
                </a:tc>
                <a:extLst>
                  <a:ext uri="{0D108BD9-81ED-4DB2-BD59-A6C34878D82A}">
                    <a16:rowId xmlns:a16="http://schemas.microsoft.com/office/drawing/2014/main" val="3251099876"/>
                  </a:ext>
                </a:extLst>
              </a:tr>
              <a:tr h="370840">
                <a:tc>
                  <a:txBody>
                    <a:bodyPr/>
                    <a:lstStyle/>
                    <a:p>
                      <a:r>
                        <a:rPr lang="en-US" sz="1400" dirty="0"/>
                        <a:t>Buffer preparation</a:t>
                      </a:r>
                    </a:p>
                  </a:txBody>
                  <a:tcPr/>
                </a:tc>
                <a:tc>
                  <a:txBody>
                    <a:bodyPr/>
                    <a:lstStyle/>
                    <a:p>
                      <a:r>
                        <a:rPr lang="en-US" sz="1400" dirty="0"/>
                        <a:t>No additional preparation needed</a:t>
                      </a:r>
                    </a:p>
                  </a:txBody>
                  <a:tcPr/>
                </a:tc>
                <a:tc>
                  <a:txBody>
                    <a:bodyPr/>
                    <a:lstStyle/>
                    <a:p>
                      <a:r>
                        <a:rPr lang="en-US" sz="1400" dirty="0"/>
                        <a:t>Minimal preparation of buffer required </a:t>
                      </a:r>
                    </a:p>
                  </a:txBody>
                  <a:tcPr/>
                </a:tc>
                <a:extLst>
                  <a:ext uri="{0D108BD9-81ED-4DB2-BD59-A6C34878D82A}">
                    <a16:rowId xmlns:a16="http://schemas.microsoft.com/office/drawing/2014/main" val="3581865728"/>
                  </a:ext>
                </a:extLst>
              </a:tr>
            </a:tbl>
          </a:graphicData>
        </a:graphic>
      </p:graphicFrame>
      <p:pic>
        <p:nvPicPr>
          <p:cNvPr id="23" name="Graphic 22" descr="Checkmark">
            <a:extLst>
              <a:ext uri="{FF2B5EF4-FFF2-40B4-BE49-F238E27FC236}">
                <a16:creationId xmlns:a16="http://schemas.microsoft.com/office/drawing/2014/main" id="{7295C3BF-1B9D-4DB8-960E-035D39DF6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86793" y="2073694"/>
            <a:ext cx="205686" cy="227000"/>
          </a:xfrm>
          <a:prstGeom prst="rect">
            <a:avLst/>
          </a:prstGeom>
        </p:spPr>
      </p:pic>
      <p:pic>
        <p:nvPicPr>
          <p:cNvPr id="12" name="Graphic 11" descr="Close">
            <a:extLst>
              <a:ext uri="{FF2B5EF4-FFF2-40B4-BE49-F238E27FC236}">
                <a16:creationId xmlns:a16="http://schemas.microsoft.com/office/drawing/2014/main" id="{84A2BC9B-E348-4307-B4C6-94BA83F04E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3555" y="2009239"/>
            <a:ext cx="249381" cy="249381"/>
          </a:xfrm>
          <a:prstGeom prst="rect">
            <a:avLst/>
          </a:prstGeom>
        </p:spPr>
      </p:pic>
      <p:sp>
        <p:nvSpPr>
          <p:cNvPr id="13" name="TextBox 12">
            <a:extLst>
              <a:ext uri="{FF2B5EF4-FFF2-40B4-BE49-F238E27FC236}">
                <a16:creationId xmlns:a16="http://schemas.microsoft.com/office/drawing/2014/main" id="{337346FA-CE57-4815-AF26-3763780563CD}"/>
              </a:ext>
            </a:extLst>
          </p:cNvPr>
          <p:cNvSpPr txBox="1"/>
          <p:nvPr/>
        </p:nvSpPr>
        <p:spPr>
          <a:xfrm>
            <a:off x="1496106" y="4681835"/>
            <a:ext cx="6096000" cy="461665"/>
          </a:xfrm>
          <a:prstGeom prst="rect">
            <a:avLst/>
          </a:prstGeom>
          <a:noFill/>
        </p:spPr>
        <p:txBody>
          <a:bodyPr wrap="square" rtlCol="0">
            <a:spAutoFit/>
          </a:bodyPr>
          <a:lstStyle/>
          <a:p>
            <a:pPr algn="l"/>
            <a:r>
              <a:rPr lang="en-US" sz="1200" u="none" kern="0" dirty="0">
                <a:solidFill>
                  <a:srgbClr val="000000"/>
                </a:solidFill>
                <a:latin typeface="Calibri" panose="020F0502020204030204" pitchFamily="34" charset="0"/>
                <a:cs typeface="Calibri" panose="020F0502020204030204" pitchFamily="34" charset="0"/>
              </a:rPr>
              <a:t>*BD </a:t>
            </a:r>
            <a:r>
              <a:rPr lang="en-US" sz="1200" u="none" kern="0" dirty="0" err="1">
                <a:solidFill>
                  <a:srgbClr val="000000"/>
                </a:solidFill>
                <a:latin typeface="Calibri" panose="020F0502020204030204" pitchFamily="34" charset="0"/>
                <a:cs typeface="Calibri" panose="020F0502020204030204" pitchFamily="34" charset="0"/>
              </a:rPr>
              <a:t>Veritor</a:t>
            </a:r>
            <a:r>
              <a:rPr lang="en-US" sz="1200" u="none" kern="0" baseline="30000" dirty="0" err="1">
                <a:solidFill>
                  <a:srgbClr val="000000"/>
                </a:solidFill>
                <a:latin typeface="Calibri" panose="020F0502020204030204" pitchFamily="34" charset="0"/>
                <a:cs typeface="Calibri" panose="020F0502020204030204" pitchFamily="34" charset="0"/>
              </a:rPr>
              <a:t>TM</a:t>
            </a:r>
            <a:r>
              <a:rPr lang="en-US" sz="1200" u="none" kern="0" dirty="0">
                <a:solidFill>
                  <a:srgbClr val="000000"/>
                </a:solidFill>
                <a:latin typeface="Calibri" panose="020F0502020204030204" pitchFamily="34" charset="0"/>
                <a:cs typeface="Calibri" panose="020F0502020204030204" pitchFamily="34" charset="0"/>
              </a:rPr>
              <a:t> Analyzer can perform ~300 tests on single full charge. Depleted battery will re-charge in 7 hours.</a:t>
            </a:r>
          </a:p>
        </p:txBody>
      </p:sp>
    </p:spTree>
    <p:extLst>
      <p:ext uri="{BB962C8B-B14F-4D97-AF65-F5344CB8AC3E}">
        <p14:creationId xmlns:p14="http://schemas.microsoft.com/office/powerpoint/2010/main" val="45226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774C-F631-4DDC-B93B-7D9877E4F1B7}"/>
              </a:ext>
            </a:extLst>
          </p:cNvPr>
          <p:cNvSpPr>
            <a:spLocks noGrp="1"/>
          </p:cNvSpPr>
          <p:nvPr>
            <p:ph type="title"/>
          </p:nvPr>
        </p:nvSpPr>
        <p:spPr/>
        <p:txBody>
          <a:bodyPr/>
          <a:lstStyle/>
          <a:p>
            <a:r>
              <a:rPr lang="en-US" dirty="0"/>
              <a:t>Appendix</a:t>
            </a:r>
          </a:p>
        </p:txBody>
      </p:sp>
    </p:spTree>
    <p:extLst>
      <p:ext uri="{BB962C8B-B14F-4D97-AF65-F5344CB8AC3E}">
        <p14:creationId xmlns:p14="http://schemas.microsoft.com/office/powerpoint/2010/main" val="2875446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GUKoSdZUse6S_DJjxDZ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Q_sOxEPGFKGyRzunRqi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EHlTev6.iI1Vcym2yCVj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pbNxzpFIEJtlna08eMY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x8p6dQv1w27DQ4hXqn7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NXgkOm0N_h4hJwBPuaCww"/>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txDef>
      <a:spPr>
        <a:noFill/>
        <a:ln>
          <a:solidFill>
            <a:schemeClr val="bg1">
              <a:lumMod val="50000"/>
            </a:schemeClr>
          </a:solidFill>
        </a:ln>
      </a:spPr>
      <a:bodyPr wrap="square" rtlCol="0" anchor="t">
        <a:noAutofit/>
      </a:bodyPr>
      <a:lstStyle>
        <a:defPPr algn="l">
          <a:defRPr sz="1050" b="1" dirty="0" smtClean="0">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618E1E2E4346418E9043CF9C0AE853" ma:contentTypeVersion="18" ma:contentTypeDescription="Create a new document." ma:contentTypeScope="" ma:versionID="88e5a2b147328fea91f8abcc08b9dee7">
  <xsd:schema xmlns:xsd="http://www.w3.org/2001/XMLSchema" xmlns:xs="http://www.w3.org/2001/XMLSchema" xmlns:p="http://schemas.microsoft.com/office/2006/metadata/properties" xmlns:ns1="http://schemas.microsoft.com/sharepoint/v3" xmlns:ns2="b51604d4-7fbd-440d-b935-f526ca229b89" xmlns:ns3="fdaba010-feb9-40c9-8e6b-16635480cfea" targetNamespace="http://schemas.microsoft.com/office/2006/metadata/properties" ma:root="true" ma:fieldsID="3b7d1a573db029724a2994f0d0cf7910" ns1:_="" ns2:_="" ns3:_="">
    <xsd:import namespace="http://schemas.microsoft.com/sharepoint/v3"/>
    <xsd:import namespace="b51604d4-7fbd-440d-b935-f526ca229b89"/>
    <xsd:import namespace="fdaba010-feb9-40c9-8e6b-16635480cf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Status"/>
                <xsd:element ref="ns3:MediaServiceAutoTags" minOccurs="0"/>
                <xsd:element ref="ns3:MediaServiceOCR" minOccurs="0"/>
                <xsd:element ref="ns3:MediaServiceGenerationTime" minOccurs="0"/>
                <xsd:element ref="ns3:MediaServiceEventHashCode" minOccurs="0"/>
                <xsd:element ref="ns3:Comments" minOccurs="0"/>
                <xsd:element ref="ns3:Region" minOccurs="0"/>
                <xsd:element ref="ns3:SiteLead_x0028_s_x0029_"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1604d4-7fbd-440d-b935-f526ca229b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a010-feb9-40c9-8e6b-16635480cf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tatus" ma:index="14" ma:displayName="Status" ma:default="Draft" ma:format="RadioButtons" ma:internalName="Status">
      <xsd:simpleType>
        <xsd:restriction base="dms:Choice">
          <xsd:enumeration value="Draft"/>
          <xsd:enumeration value="Open for comments"/>
          <xsd:enumeration value="Final-Editable"/>
          <xsd:enumeration value="Final-Posted"/>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omments" ma:index="19" nillable="true" ma:displayName="Comments" ma:format="Dropdown" ma:internalName="Comments">
      <xsd:simpleType>
        <xsd:restriction base="dms:Note">
          <xsd:maxLength value="255"/>
        </xsd:restriction>
      </xsd:simpleType>
    </xsd:element>
    <xsd:element name="Region" ma:index="20" nillable="true" ma:displayName="Region" ma:format="Dropdown" ma:internalName="Region">
      <xsd:simpleType>
        <xsd:restriction base="dms:Choice">
          <xsd:enumeration value="North"/>
          <xsd:enumeration value="East"/>
          <xsd:enumeration value="West"/>
          <xsd:enumeration value="Central"/>
          <xsd:enumeration value="Toronto"/>
        </xsd:restriction>
      </xsd:simpleType>
    </xsd:element>
    <xsd:element name="SiteLead_x0028_s_x0029_" ma:index="21" nillable="true" ma:displayName="Site Lead(s)" ma:format="Dropdown" ma:internalName="SiteLead_x0028_s_x0029_">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Comments xmlns="fdaba010-feb9-40c9-8e6b-16635480cfea" xsi:nil="true"/>
    <Status xmlns="fdaba010-feb9-40c9-8e6b-16635480cfea">Draft</Status>
    <Region xmlns="fdaba010-feb9-40c9-8e6b-16635480cfea" xsi:nil="true"/>
    <_ip_UnifiedCompliancePolicyProperties xmlns="http://schemas.microsoft.com/sharepoint/v3" xsi:nil="true"/>
    <SiteLead_x0028_s_x0029_ xmlns="fdaba010-feb9-40c9-8e6b-16635480cf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A7015-4A21-401E-A960-62FA7B0AB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1604d4-7fbd-440d-b935-f526ca229b89"/>
    <ds:schemaRef ds:uri="fdaba010-feb9-40c9-8e6b-16635480cf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purl.org/dc/terms/"/>
    <ds:schemaRef ds:uri="http://schemas.openxmlformats.org/package/2006/metadata/core-properties"/>
    <ds:schemaRef ds:uri="http://schemas.microsoft.com/office/2006/documentManagement/types"/>
    <ds:schemaRef ds:uri="fdaba010-feb9-40c9-8e6b-16635480cfea"/>
    <ds:schemaRef ds:uri="http://purl.org/dc/elements/1.1/"/>
    <ds:schemaRef ds:uri="http://schemas.microsoft.com/office/2006/metadata/properties"/>
    <ds:schemaRef ds:uri="http://schemas.microsoft.com/sharepoint/v3"/>
    <ds:schemaRef ds:uri="http://schemas.microsoft.com/office/infopath/2007/PartnerControls"/>
    <ds:schemaRef ds:uri="b51604d4-7fbd-440d-b935-f526ca229b89"/>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8283</TotalTime>
  <Words>1176</Words>
  <Application>Microsoft Office PowerPoint</Application>
  <PresentationFormat>On-screen Show (16:9)</PresentationFormat>
  <Paragraphs>161</Paragraphs>
  <Slides>12</Slides>
  <Notes>7</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3" baseType="lpstr">
      <vt:lpstr>MS PGothic</vt:lpstr>
      <vt:lpstr>MS PGothic</vt:lpstr>
      <vt:lpstr>Arial</vt:lpstr>
      <vt:lpstr>Arial Narrow</vt:lpstr>
      <vt:lpstr>Calibri</vt:lpstr>
      <vt:lpstr>Helvetica Neue Light</vt:lpstr>
      <vt:lpstr>Times New Roman</vt:lpstr>
      <vt:lpstr>Wingdings</vt:lpstr>
      <vt:lpstr>Ontario Health</vt:lpstr>
      <vt:lpstr>HQO_Slide</vt:lpstr>
      <vt:lpstr>think-cell Slide</vt:lpstr>
      <vt:lpstr>PowerPoint Presentation</vt:lpstr>
      <vt:lpstr>Antigen tests </vt:lpstr>
      <vt:lpstr>Antigen Rapid Testing Modalities </vt:lpstr>
      <vt:lpstr>Panbio™ Kit </vt:lpstr>
      <vt:lpstr>BD Veritor™ Analyzers + test kit </vt:lpstr>
      <vt:lpstr>Training and supporting documents </vt:lpstr>
      <vt:lpstr>PowerPoint Presentation</vt:lpstr>
      <vt:lpstr>Additional Considerations</vt:lpstr>
      <vt:lpstr>Appendix</vt:lpstr>
      <vt:lpstr>Clinical Guidance for Rapid Antigen Screening (1/2) </vt:lpstr>
      <vt:lpstr>Clinical Guidance for Rapid Antigen Screening (2/2)</vt:lpstr>
      <vt:lpstr>Key Site Requirements for BD VeritorTM and PanbioTM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Vicki</dc:creator>
  <cp:lastModifiedBy>Elaine Shantz</cp:lastModifiedBy>
  <cp:revision>300</cp:revision>
  <dcterms:modified xsi:type="dcterms:W3CDTF">2021-03-19T19:56:24Z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0x010100EF618E1E2E4346418E9043CF9C0AE853</vt:lpwstr>
  </property>
</Properties>
</file>