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430" r:id="rId2"/>
    <p:sldId id="440" r:id="rId3"/>
    <p:sldId id="435" r:id="rId4"/>
    <p:sldId id="43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4953C1-ABD7-4CFB-969C-2937D7E55DE6}">
          <p14:sldIdLst>
            <p14:sldId id="430"/>
            <p14:sldId id="440"/>
            <p14:sldId id="435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croix" initials="C" lastIdx="9" clrIdx="0">
    <p:extLst>
      <p:ext uri="{19B8F6BF-5375-455C-9EA6-DF929625EA0E}">
        <p15:presenceInfo xmlns:p15="http://schemas.microsoft.com/office/powerpoint/2012/main" userId="CLacroi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BF76"/>
    <a:srgbClr val="82BDDD"/>
    <a:srgbClr val="82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249" autoAdjust="0"/>
  </p:normalViewPr>
  <p:slideViewPr>
    <p:cSldViewPr snapToGrid="0" snapToObjects="1">
      <p:cViewPr varScale="1">
        <p:scale>
          <a:sx n="68" d="100"/>
          <a:sy n="68" d="100"/>
        </p:scale>
        <p:origin x="12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25" d="100"/>
          <a:sy n="125" d="100"/>
        </p:scale>
        <p:origin x="1206" y="-21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2866" tIns="46433" rIns="92866" bIns="4643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2866" tIns="46433" rIns="92866" bIns="46433" rtlCol="0"/>
          <a:lstStyle>
            <a:lvl1pPr algn="r">
              <a:defRPr sz="1200"/>
            </a:lvl1pPr>
          </a:lstStyle>
          <a:p>
            <a:fld id="{1BC3CF8A-E23D-4CF0-9C2B-8BA70584F05D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6" tIns="46433" rIns="92866" bIns="464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89"/>
            <a:ext cx="5608320" cy="4183380"/>
          </a:xfrm>
          <a:prstGeom prst="rect">
            <a:avLst/>
          </a:prstGeom>
        </p:spPr>
        <p:txBody>
          <a:bodyPr vert="horz" lIns="92866" tIns="46433" rIns="92866" bIns="464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866" tIns="46433" rIns="92866" bIns="4643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866" tIns="46433" rIns="92866" bIns="46433" rtlCol="0" anchor="b"/>
          <a:lstStyle>
            <a:lvl1pPr algn="r">
              <a:defRPr sz="1200"/>
            </a:lvl1pPr>
          </a:lstStyle>
          <a:p>
            <a:fld id="{B3B3A78B-94FC-4EBC-8089-9E74DEEF7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9144000" cy="1463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CAB72B6-9B53-4F63-8EF3-D0D2DA6E8FF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80" y="180299"/>
            <a:ext cx="2343945" cy="636527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006936" y="2264341"/>
            <a:ext cx="6567055" cy="2843934"/>
          </a:xfrm>
        </p:spPr>
        <p:txBody>
          <a:bodyPr lIns="0" tIns="0" rIns="0" bIns="0">
            <a:noAutofit/>
          </a:bodyPr>
          <a:lstStyle>
            <a:lvl1pPr marL="0" indent="0" algn="l">
              <a:buFont typeface="Arial" pitchFamily="34" charset="0"/>
              <a:buNone/>
              <a:defRPr sz="2800" b="1">
                <a:solidFill>
                  <a:schemeClr val="accent4"/>
                </a:solidFill>
              </a:defRPr>
            </a:lvl1pPr>
            <a:lvl2pPr marL="631825" indent="-268288" algn="l">
              <a:buFont typeface="Courier New" pitchFamily="49" charset="0"/>
              <a:buChar char="o"/>
              <a:defRPr>
                <a:solidFill>
                  <a:schemeClr val="accent4"/>
                </a:solidFill>
              </a:defRPr>
            </a:lvl2pPr>
            <a:lvl3pPr marL="914400" indent="-282575" algn="l">
              <a:buFont typeface="Gill Sans MT" pitchFamily="34" charset="0"/>
              <a:buChar char="–"/>
              <a:defRPr>
                <a:solidFill>
                  <a:schemeClr val="accent4"/>
                </a:solidFill>
              </a:defRPr>
            </a:lvl3pPr>
            <a:lvl4pPr marL="13716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7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9144000" cy="1463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2"/>
              </a:gs>
            </a:gsLst>
            <a:lin ang="5400000" scaled="0"/>
          </a:gradFill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119744" y="2566266"/>
            <a:ext cx="6567055" cy="2843934"/>
          </a:xfrm>
        </p:spPr>
        <p:txBody>
          <a:bodyPr lIns="0" tIns="0" rIns="0" bIns="0">
            <a:noAutofit/>
          </a:bodyPr>
          <a:lstStyle>
            <a:lvl1pPr marL="0" indent="0" algn="l">
              <a:buFont typeface="Arial" pitchFamily="34" charset="0"/>
              <a:buNone/>
              <a:defRPr sz="2800" b="1">
                <a:solidFill>
                  <a:schemeClr val="accent4"/>
                </a:solidFill>
              </a:defRPr>
            </a:lvl1pPr>
            <a:lvl2pPr marL="631825" indent="-268288" algn="l">
              <a:buFont typeface="Courier New" pitchFamily="49" charset="0"/>
              <a:buChar char="o"/>
              <a:defRPr>
                <a:solidFill>
                  <a:schemeClr val="accent4"/>
                </a:solidFill>
              </a:defRPr>
            </a:lvl2pPr>
            <a:lvl3pPr marL="914400" indent="-282575" algn="l">
              <a:buFont typeface="Gill Sans MT" pitchFamily="34" charset="0"/>
              <a:buChar char="–"/>
              <a:defRPr>
                <a:solidFill>
                  <a:schemeClr val="accent4"/>
                </a:solidFill>
              </a:defRPr>
            </a:lvl3pPr>
            <a:lvl4pPr marL="13716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C7F964-885C-4902-A138-4679FBDD75B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6269"/>
            <a:ext cx="3657600" cy="1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5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9144000" cy="1463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085850"/>
            <a:ext cx="8229600" cy="4324350"/>
          </a:xfrm>
        </p:spPr>
        <p:txBody>
          <a:bodyPr/>
          <a:lstStyle>
            <a:lvl1pPr marL="363538" indent="-363538" algn="l">
              <a:buFont typeface="Arial" pitchFamily="34" charset="0"/>
              <a:buChar char="•"/>
              <a:defRPr>
                <a:solidFill>
                  <a:schemeClr val="accent4"/>
                </a:solidFill>
              </a:defRPr>
            </a:lvl1pPr>
            <a:lvl2pPr marL="631825" indent="-268288" algn="l">
              <a:buFont typeface="Courier New" pitchFamily="49" charset="0"/>
              <a:buChar char="o"/>
              <a:defRPr>
                <a:solidFill>
                  <a:schemeClr val="accent4"/>
                </a:solidFill>
              </a:defRPr>
            </a:lvl2pPr>
            <a:lvl3pPr marL="914400" indent="-282575" algn="l">
              <a:buFont typeface="Gill Sans MT" pitchFamily="34" charset="0"/>
              <a:buChar char="–"/>
              <a:defRPr>
                <a:solidFill>
                  <a:schemeClr val="accent4"/>
                </a:solidFill>
              </a:defRPr>
            </a:lvl3pPr>
            <a:lvl4pPr marL="13716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756"/>
            <a:ext cx="8229600" cy="484038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4FB1C1-EC84-410A-AB4B-EDFCAE10A8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635" y="6107397"/>
            <a:ext cx="2052165" cy="557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C7F964-885C-4902-A138-4679FBDD75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5572"/>
            <a:ext cx="1985966" cy="560484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AEC5C15-79EA-40CE-9D3C-475150D9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9CD38EA4-8A41-7F4F-9455-93DA50595F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1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9144000" cy="1463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4FB1C1-EC84-410A-AB4B-EDFCAE10A8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635" y="6107397"/>
            <a:ext cx="2052165" cy="557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C7F964-885C-4902-A138-4679FBDD75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5572"/>
            <a:ext cx="1985966" cy="560484"/>
          </a:xfrm>
          <a:prstGeom prst="rect">
            <a:avLst/>
          </a:prstGeom>
        </p:spPr>
      </p:pic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0AEC5C15-79EA-40CE-9D3C-475150D9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9CD38EA4-8A41-7F4F-9455-93DA50595F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1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9144000" cy="1463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4FB1C1-EC84-410A-AB4B-EDFCAE10A8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107" y="550300"/>
            <a:ext cx="3273692" cy="8890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C7F964-885C-4902-A138-4679FBDD75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9" y="525785"/>
            <a:ext cx="3168089" cy="894105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3A44EBF8-D51D-47CC-8D9F-E540C2BE54BE}"/>
              </a:ext>
            </a:extLst>
          </p:cNvPr>
          <p:cNvSpPr txBox="1">
            <a:spLocks/>
          </p:cNvSpPr>
          <p:nvPr userDrawn="1"/>
        </p:nvSpPr>
        <p:spPr>
          <a:xfrm>
            <a:off x="1925782" y="2566266"/>
            <a:ext cx="6761017" cy="2843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31825" indent="-268288" algn="l" defTabSz="4572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-282575" algn="l" defTabSz="457200" rtl="0" eaLnBrk="1" latinLnBrk="0" hangingPunct="1">
              <a:spcBef>
                <a:spcPct val="20000"/>
              </a:spcBef>
              <a:buFont typeface="Gill Sans MT" pitchFamily="34" charset="0"/>
              <a:buChar char="–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807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D38EA4-8A41-7F4F-9455-93DA50595F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98925"/>
            <a:ext cx="8229600" cy="4840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2891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3" r:id="rId2"/>
    <p:sldLayoutId id="2147483671" r:id="rId3"/>
    <p:sldLayoutId id="2147483678" r:id="rId4"/>
    <p:sldLayoutId id="2147483674" r:id="rId5"/>
    <p:sldLayoutId id="2147483662" r:id="rId6"/>
    <p:sldLayoutId id="2147483650" r:id="rId7"/>
    <p:sldLayoutId id="2147483655" r:id="rId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none" baseline="0">
          <a:solidFill>
            <a:schemeClr val="accent4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3F6F2-C748-40F9-B310-6C6A421289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153989" y="6354174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Page </a:t>
            </a:r>
            <a:fld id="{9CD38EA4-8A41-7F4F-9455-93DA50595FFF}" type="slidenum">
              <a:rPr lang="en-US" smtClean="0">
                <a:solidFill>
                  <a:schemeClr val="accent5"/>
                </a:solidFill>
              </a:rPr>
              <a:pPr/>
              <a:t>1</a:t>
            </a:fld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B06B63-7A91-4D74-8226-898E3ABF377E}"/>
              </a:ext>
            </a:extLst>
          </p:cNvPr>
          <p:cNvSpPr/>
          <p:nvPr/>
        </p:nvSpPr>
        <p:spPr>
          <a:xfrm>
            <a:off x="1489164" y="1033482"/>
            <a:ext cx="6660000" cy="523220"/>
          </a:xfrm>
          <a:prstGeom prst="rect">
            <a:avLst/>
          </a:prstGeom>
          <a:ln>
            <a:solidFill>
              <a:srgbClr val="AFBF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Parkwood LTC Indicators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5FEDE9-4011-4E87-B40D-F8B9C004A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11142"/>
              </p:ext>
            </p:extLst>
          </p:nvPr>
        </p:nvGraphicFramePr>
        <p:xfrm>
          <a:off x="474618" y="1856713"/>
          <a:ext cx="8280002" cy="3960002"/>
        </p:xfrm>
        <a:graphic>
          <a:graphicData uri="http://schemas.openxmlformats.org/drawingml/2006/table">
            <a:tbl>
              <a:tblPr/>
              <a:tblGrid>
                <a:gridCol w="2104646">
                  <a:extLst>
                    <a:ext uri="{9D8B030D-6E8A-4147-A177-3AD203B41FA5}">
                      <a16:colId xmlns:a16="http://schemas.microsoft.com/office/drawing/2014/main" val="4284970129"/>
                    </a:ext>
                  </a:extLst>
                </a:gridCol>
                <a:gridCol w="450376">
                  <a:extLst>
                    <a:ext uri="{9D8B030D-6E8A-4147-A177-3AD203B41FA5}">
                      <a16:colId xmlns:a16="http://schemas.microsoft.com/office/drawing/2014/main" val="1200061649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014034411"/>
                    </a:ext>
                  </a:extLst>
                </a:gridCol>
                <a:gridCol w="427280">
                  <a:extLst>
                    <a:ext uri="{9D8B030D-6E8A-4147-A177-3AD203B41FA5}">
                      <a16:colId xmlns:a16="http://schemas.microsoft.com/office/drawing/2014/main" val="668936721"/>
                    </a:ext>
                  </a:extLst>
                </a:gridCol>
                <a:gridCol w="473473">
                  <a:extLst>
                    <a:ext uri="{9D8B030D-6E8A-4147-A177-3AD203B41FA5}">
                      <a16:colId xmlns:a16="http://schemas.microsoft.com/office/drawing/2014/main" val="518753057"/>
                    </a:ext>
                  </a:extLst>
                </a:gridCol>
                <a:gridCol w="485022">
                  <a:extLst>
                    <a:ext uri="{9D8B030D-6E8A-4147-A177-3AD203B41FA5}">
                      <a16:colId xmlns:a16="http://schemas.microsoft.com/office/drawing/2014/main" val="2490791606"/>
                    </a:ext>
                  </a:extLst>
                </a:gridCol>
                <a:gridCol w="441716">
                  <a:extLst>
                    <a:ext uri="{9D8B030D-6E8A-4147-A177-3AD203B41FA5}">
                      <a16:colId xmlns:a16="http://schemas.microsoft.com/office/drawing/2014/main" val="2538321364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4235235662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1220113541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3799251911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3566394371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1310985612"/>
                    </a:ext>
                  </a:extLst>
                </a:gridCol>
                <a:gridCol w="473473">
                  <a:extLst>
                    <a:ext uri="{9D8B030D-6E8A-4147-A177-3AD203B41FA5}">
                      <a16:colId xmlns:a16="http://schemas.microsoft.com/office/drawing/2014/main" val="1262783398"/>
                    </a:ext>
                  </a:extLst>
                </a:gridCol>
                <a:gridCol w="450376">
                  <a:extLst>
                    <a:ext uri="{9D8B030D-6E8A-4147-A177-3AD203B41FA5}">
                      <a16:colId xmlns:a16="http://schemas.microsoft.com/office/drawing/2014/main" val="707065935"/>
                    </a:ext>
                  </a:extLst>
                </a:gridCol>
                <a:gridCol w="531214">
                  <a:extLst>
                    <a:ext uri="{9D8B030D-6E8A-4147-A177-3AD203B41FA5}">
                      <a16:colId xmlns:a16="http://schemas.microsoft.com/office/drawing/2014/main" val="1342286697"/>
                    </a:ext>
                  </a:extLst>
                </a:gridCol>
              </a:tblGrid>
              <a:tr h="78712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Long Term Care Indicators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Aug.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Oct.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Dec.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Jan.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 Month 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Month </a:t>
                      </a:r>
                      <a:b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234618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Monthly Occupancy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66255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Admissions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713490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Discharges / Deaths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47125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Complaints (</a:t>
                      </a:r>
                      <a:r>
                        <a:rPr lang="en-CA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</a:t>
                      </a: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71621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Training (</a:t>
                      </a:r>
                      <a:r>
                        <a:rPr lang="en-CA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 codes</a:t>
                      </a: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067583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Drills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13132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Incidents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31332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Legislative Inspections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201540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Non-Compliance 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712000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&gt; $25,000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637105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Complaints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57695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Hires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19864"/>
                  </a:ext>
                </a:extLst>
              </a:tr>
              <a:tr h="24254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Terminations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930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2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0748D7-97D4-4B15-92D6-7D5F4D19AA48}"/>
              </a:ext>
            </a:extLst>
          </p:cNvPr>
          <p:cNvSpPr/>
          <p:nvPr/>
        </p:nvSpPr>
        <p:spPr>
          <a:xfrm>
            <a:off x="1314994" y="929337"/>
            <a:ext cx="6660000" cy="523220"/>
          </a:xfrm>
          <a:prstGeom prst="rect">
            <a:avLst/>
          </a:prstGeom>
          <a:ln>
            <a:solidFill>
              <a:srgbClr val="AFBF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Parkwood LTC Indicators - Narrative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98C37-CA9C-4CD2-A63E-3B86A98E7AC4}"/>
              </a:ext>
            </a:extLst>
          </p:cNvPr>
          <p:cNvSpPr txBox="1">
            <a:spLocks/>
          </p:cNvSpPr>
          <p:nvPr/>
        </p:nvSpPr>
        <p:spPr>
          <a:xfrm>
            <a:off x="4153989" y="6354174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5"/>
                </a:solidFill>
              </a:rPr>
              <a:t>Page </a:t>
            </a:r>
            <a:fld id="{9CD38EA4-8A41-7F4F-9455-93DA50595FFF}" type="slidenum">
              <a:rPr lang="en-US" smtClean="0">
                <a:solidFill>
                  <a:schemeClr val="accent5"/>
                </a:solidFill>
              </a:rPr>
              <a:pPr/>
              <a:t>2</a:t>
            </a:fld>
            <a:endParaRPr lang="en-US" dirty="0">
              <a:solidFill>
                <a:schemeClr val="accent5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60B75E-F7DC-45A9-B90E-A1782F239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6255"/>
              </p:ext>
            </p:extLst>
          </p:nvPr>
        </p:nvGraphicFramePr>
        <p:xfrm>
          <a:off x="457200" y="1973255"/>
          <a:ext cx="8229600" cy="3786930"/>
        </p:xfrm>
        <a:graphic>
          <a:graphicData uri="http://schemas.openxmlformats.org/drawingml/2006/table">
            <a:tbl>
              <a:tblPr/>
              <a:tblGrid>
                <a:gridCol w="2007326">
                  <a:extLst>
                    <a:ext uri="{9D8B030D-6E8A-4147-A177-3AD203B41FA5}">
                      <a16:colId xmlns:a16="http://schemas.microsoft.com/office/drawing/2014/main" val="443841237"/>
                    </a:ext>
                  </a:extLst>
                </a:gridCol>
                <a:gridCol w="722811">
                  <a:extLst>
                    <a:ext uri="{9D8B030D-6E8A-4147-A177-3AD203B41FA5}">
                      <a16:colId xmlns:a16="http://schemas.microsoft.com/office/drawing/2014/main" val="1752466200"/>
                    </a:ext>
                  </a:extLst>
                </a:gridCol>
                <a:gridCol w="5499463">
                  <a:extLst>
                    <a:ext uri="{9D8B030D-6E8A-4147-A177-3AD203B41FA5}">
                      <a16:colId xmlns:a16="http://schemas.microsoft.com/office/drawing/2014/main" val="1662213361"/>
                    </a:ext>
                  </a:extLst>
                </a:gridCol>
              </a:tblGrid>
              <a:tr h="30178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Long Term Care Indicators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Jan.</a:t>
                      </a:r>
                      <a:b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January 2021 - Narrative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56910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Monthly Occupancy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05017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Admissions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92675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Discharges / Deaths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76756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Complaints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609691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Training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 codes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Codes will begin in February for 2021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10925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Drills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Drills were not completed while in Outbreak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682325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Incidents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47048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Legislative Inspections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838609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Non-Compliance 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4977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over $25,000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461624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Complaints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78303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Hires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580259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Terminations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2487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Successes/Challenges/Events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101341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LTC Resident Vaccination Clinic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266670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Challenge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Outbreak on Weber Woods, filling LTC beds with ongoing outbreak, suspected outbreak or potential outbreak concerns.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089627"/>
                  </a:ext>
                </a:extLst>
              </a:tr>
              <a:tr h="143707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94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22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3F6F2-C748-40F9-B310-6C6A421289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153989" y="6332718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Page </a:t>
            </a:r>
            <a:fld id="{9CD38EA4-8A41-7F4F-9455-93DA50595FFF}" type="slidenum">
              <a:rPr lang="en-US" smtClean="0">
                <a:solidFill>
                  <a:schemeClr val="accent5"/>
                </a:solidFill>
              </a:rPr>
              <a:pPr/>
              <a:t>3</a:t>
            </a:fld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0748D7-97D4-4B15-92D6-7D5F4D19AA48}"/>
              </a:ext>
            </a:extLst>
          </p:cNvPr>
          <p:cNvSpPr/>
          <p:nvPr/>
        </p:nvSpPr>
        <p:spPr>
          <a:xfrm>
            <a:off x="1358535" y="983731"/>
            <a:ext cx="6660000" cy="523220"/>
          </a:xfrm>
          <a:prstGeom prst="rect">
            <a:avLst/>
          </a:prstGeom>
          <a:ln>
            <a:solidFill>
              <a:srgbClr val="AFBF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Parkwood Suites Indicators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493086-6741-4105-AF36-289F931AC0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820178"/>
              </p:ext>
            </p:extLst>
          </p:nvPr>
        </p:nvGraphicFramePr>
        <p:xfrm>
          <a:off x="457200" y="1803693"/>
          <a:ext cx="8280002" cy="3960004"/>
        </p:xfrm>
        <a:graphic>
          <a:graphicData uri="http://schemas.openxmlformats.org/drawingml/2006/table">
            <a:tbl>
              <a:tblPr/>
              <a:tblGrid>
                <a:gridCol w="2104646">
                  <a:extLst>
                    <a:ext uri="{9D8B030D-6E8A-4147-A177-3AD203B41FA5}">
                      <a16:colId xmlns:a16="http://schemas.microsoft.com/office/drawing/2014/main" val="1345476501"/>
                    </a:ext>
                  </a:extLst>
                </a:gridCol>
                <a:gridCol w="450376">
                  <a:extLst>
                    <a:ext uri="{9D8B030D-6E8A-4147-A177-3AD203B41FA5}">
                      <a16:colId xmlns:a16="http://schemas.microsoft.com/office/drawing/2014/main" val="3236531804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868458911"/>
                    </a:ext>
                  </a:extLst>
                </a:gridCol>
                <a:gridCol w="427280">
                  <a:extLst>
                    <a:ext uri="{9D8B030D-6E8A-4147-A177-3AD203B41FA5}">
                      <a16:colId xmlns:a16="http://schemas.microsoft.com/office/drawing/2014/main" val="2583504463"/>
                    </a:ext>
                  </a:extLst>
                </a:gridCol>
                <a:gridCol w="473473">
                  <a:extLst>
                    <a:ext uri="{9D8B030D-6E8A-4147-A177-3AD203B41FA5}">
                      <a16:colId xmlns:a16="http://schemas.microsoft.com/office/drawing/2014/main" val="4174437091"/>
                    </a:ext>
                  </a:extLst>
                </a:gridCol>
                <a:gridCol w="485022">
                  <a:extLst>
                    <a:ext uri="{9D8B030D-6E8A-4147-A177-3AD203B41FA5}">
                      <a16:colId xmlns:a16="http://schemas.microsoft.com/office/drawing/2014/main" val="1967813721"/>
                    </a:ext>
                  </a:extLst>
                </a:gridCol>
                <a:gridCol w="441716">
                  <a:extLst>
                    <a:ext uri="{9D8B030D-6E8A-4147-A177-3AD203B41FA5}">
                      <a16:colId xmlns:a16="http://schemas.microsoft.com/office/drawing/2014/main" val="1444628645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437915950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635216887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124860424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28101407"/>
                    </a:ext>
                  </a:extLst>
                </a:gridCol>
                <a:gridCol w="407071">
                  <a:extLst>
                    <a:ext uri="{9D8B030D-6E8A-4147-A177-3AD203B41FA5}">
                      <a16:colId xmlns:a16="http://schemas.microsoft.com/office/drawing/2014/main" val="2531203776"/>
                    </a:ext>
                  </a:extLst>
                </a:gridCol>
                <a:gridCol w="473473">
                  <a:extLst>
                    <a:ext uri="{9D8B030D-6E8A-4147-A177-3AD203B41FA5}">
                      <a16:colId xmlns:a16="http://schemas.microsoft.com/office/drawing/2014/main" val="2015791358"/>
                    </a:ext>
                  </a:extLst>
                </a:gridCol>
                <a:gridCol w="450376">
                  <a:extLst>
                    <a:ext uri="{9D8B030D-6E8A-4147-A177-3AD203B41FA5}">
                      <a16:colId xmlns:a16="http://schemas.microsoft.com/office/drawing/2014/main" val="162996623"/>
                    </a:ext>
                  </a:extLst>
                </a:gridCol>
                <a:gridCol w="531214">
                  <a:extLst>
                    <a:ext uri="{9D8B030D-6E8A-4147-A177-3AD203B41FA5}">
                      <a16:colId xmlns:a16="http://schemas.microsoft.com/office/drawing/2014/main" val="3637764913"/>
                    </a:ext>
                  </a:extLst>
                </a:gridCol>
              </a:tblGrid>
              <a:tr h="689805">
                <a:tc>
                  <a:txBody>
                    <a:bodyPr/>
                    <a:lstStyle/>
                    <a:p>
                      <a:pPr algn="l" fontAlgn="ctr"/>
                      <a:r>
                        <a:rPr lang="en-CA" sz="13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Parkwood Suites Indicators</a:t>
                      </a:r>
                    </a:p>
                  </a:txBody>
                  <a:tcPr marL="8632" marR="8632" marT="8632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Aug.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Oct.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Dec.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Jan.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 Month 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Month </a:t>
                      </a:r>
                      <a:b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17777"/>
                  </a:ext>
                </a:extLst>
              </a:tr>
              <a:tr h="25076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Monthly Occupancy Suites (77)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91921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Monthly Occupancy GH (18)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763680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Admissions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312297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Discharges / Deaths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28709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Complaints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04188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Training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 codes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37144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Drills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238064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Incidents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530300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Legislative Inspections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08693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Non-Compliance 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715503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&gt; $25,000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98147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Complaints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07779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Hires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800958"/>
                  </a:ext>
                </a:extLst>
              </a:tr>
              <a:tr h="232264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Terminations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2" marR="8632" marT="8632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57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3F6F2-C748-40F9-B310-6C6A421289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127864" y="638837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Page </a:t>
            </a:r>
            <a:fld id="{9CD38EA4-8A41-7F4F-9455-93DA50595FFF}" type="slidenum">
              <a:rPr lang="en-US" smtClean="0">
                <a:solidFill>
                  <a:schemeClr val="accent5"/>
                </a:solidFill>
              </a:rPr>
              <a:pPr/>
              <a:t>4</a:t>
            </a:fld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0748D7-97D4-4B15-92D6-7D5F4D19AA48}"/>
              </a:ext>
            </a:extLst>
          </p:cNvPr>
          <p:cNvSpPr/>
          <p:nvPr/>
        </p:nvSpPr>
        <p:spPr>
          <a:xfrm>
            <a:off x="1314994" y="857636"/>
            <a:ext cx="6660000" cy="523220"/>
          </a:xfrm>
          <a:prstGeom prst="rect">
            <a:avLst/>
          </a:prstGeom>
          <a:ln>
            <a:solidFill>
              <a:srgbClr val="AFBF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Parkwood Suites Indicators - Narrative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EFB98B-9C36-4526-BFC4-D19D19895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96569"/>
              </p:ext>
            </p:extLst>
          </p:nvPr>
        </p:nvGraphicFramePr>
        <p:xfrm>
          <a:off x="457200" y="1568291"/>
          <a:ext cx="8280000" cy="4495139"/>
        </p:xfrm>
        <a:graphic>
          <a:graphicData uri="http://schemas.openxmlformats.org/drawingml/2006/table">
            <a:tbl>
              <a:tblPr/>
              <a:tblGrid>
                <a:gridCol w="2146663">
                  <a:extLst>
                    <a:ext uri="{9D8B030D-6E8A-4147-A177-3AD203B41FA5}">
                      <a16:colId xmlns:a16="http://schemas.microsoft.com/office/drawing/2014/main" val="164900837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771582811"/>
                    </a:ext>
                  </a:extLst>
                </a:gridCol>
                <a:gridCol w="5558571">
                  <a:extLst>
                    <a:ext uri="{9D8B030D-6E8A-4147-A177-3AD203B41FA5}">
                      <a16:colId xmlns:a16="http://schemas.microsoft.com/office/drawing/2014/main" val="2308058310"/>
                    </a:ext>
                  </a:extLst>
                </a:gridCol>
              </a:tblGrid>
              <a:tr h="429998">
                <a:tc>
                  <a:txBody>
                    <a:bodyPr/>
                    <a:lstStyle/>
                    <a:p>
                      <a:pPr algn="l" fontAlgn="ctr"/>
                      <a:r>
                        <a:rPr lang="en-CA" sz="13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Parkwood Suites Indicators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Jan.</a:t>
                      </a:r>
                      <a:b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</a:br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Number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January 2021 - Narrative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09873"/>
                  </a:ext>
                </a:extLst>
              </a:tr>
              <a:tr h="40951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# Monthly Occupancy Suites (77)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 residents; 611 Independent Apartment spoken for. Still making calls on wait list for 207 AA Assisted Living; no one on wait list for any A style Assisted  Living units (6); Christine working with LHIN to see about. 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763276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# Monthly Occupancy GH (18)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tenants, 18 Units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826742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Admissions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211829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Discharges / Deaths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to LTC; 1 back home after home retrofitted from Insurance; 1 deceased in hospital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63499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Complaints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391824"/>
                  </a:ext>
                </a:extLst>
              </a:tr>
              <a:tr h="20617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Code Training (</a:t>
                      </a:r>
                      <a:r>
                        <a:rPr lang="en-CA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name codes</a:t>
                      </a:r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100479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Fire Drills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83222"/>
                  </a:ext>
                </a:extLst>
              </a:tr>
              <a:tr h="23213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Critical Incidents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564195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Legislative Inspections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430739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Non-Compliance 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98136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Expenditures over $25,000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347032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 Complaints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69740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Hires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02662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Terminations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PM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615776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Successes/Challenges/Events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00960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Success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 vaccine clinic #1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918057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Challenge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Filling rooms during COVID; staffing/HR 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897259"/>
                  </a:ext>
                </a:extLst>
              </a:tr>
              <a:tr h="204734">
                <a:tc>
                  <a:txBody>
                    <a:bodyPr/>
                    <a:lstStyle/>
                    <a:p>
                      <a:pPr algn="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Events</a:t>
                      </a:r>
                    </a:p>
                  </a:txBody>
                  <a:tcPr marL="7185" marR="7185" marT="718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Completed 10 performance reviews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193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87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irview &amp; Parkwood Mennonite Homes">
      <a:dk1>
        <a:sysClr val="windowText" lastClr="000000"/>
      </a:dk1>
      <a:lt1>
        <a:sysClr val="window" lastClr="FFFFFF"/>
      </a:lt1>
      <a:dk2>
        <a:srgbClr val="444444"/>
      </a:dk2>
      <a:lt2>
        <a:srgbClr val="82BDDD"/>
      </a:lt2>
      <a:accent1>
        <a:srgbClr val="CF5A0B"/>
      </a:accent1>
      <a:accent2>
        <a:srgbClr val="AFBF76"/>
      </a:accent2>
      <a:accent3>
        <a:srgbClr val="82BDDD"/>
      </a:accent3>
      <a:accent4>
        <a:srgbClr val="444444"/>
      </a:accent4>
      <a:accent5>
        <a:srgbClr val="CF5A0B"/>
      </a:accent5>
      <a:accent6>
        <a:srgbClr val="AFBF76"/>
      </a:accent6>
      <a:hlink>
        <a:srgbClr val="444444"/>
      </a:hlink>
      <a:folHlink>
        <a:srgbClr val="CF5A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12020</TotalTime>
  <Words>896</Words>
  <Application>Microsoft Office PowerPoint</Application>
  <PresentationFormat>On-screen Show (4:3)</PresentationFormat>
  <Paragraphs>554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MarsPh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Stella Ruza</dc:creator>
  <cp:lastModifiedBy>Erna Koning</cp:lastModifiedBy>
  <cp:revision>443</cp:revision>
  <cp:lastPrinted>2020-02-18T20:24:00Z</cp:lastPrinted>
  <dcterms:created xsi:type="dcterms:W3CDTF">2013-03-14T15:42:44Z</dcterms:created>
  <dcterms:modified xsi:type="dcterms:W3CDTF">2021-02-20T02:02:31Z</dcterms:modified>
</cp:coreProperties>
</file>