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404" r:id="rId2"/>
    <p:sldId id="581" r:id="rId3"/>
    <p:sldId id="604" r:id="rId4"/>
    <p:sldId id="605" r:id="rId5"/>
    <p:sldId id="606" r:id="rId6"/>
    <p:sldId id="607" r:id="rId7"/>
    <p:sldId id="608" r:id="rId8"/>
    <p:sldId id="609" r:id="rId9"/>
    <p:sldId id="610" r:id="rId10"/>
    <p:sldId id="611" r:id="rId11"/>
    <p:sldId id="612" r:id="rId12"/>
    <p:sldId id="613" r:id="rId13"/>
    <p:sldId id="640" r:id="rId14"/>
    <p:sldId id="614" r:id="rId15"/>
    <p:sldId id="584" r:id="rId16"/>
    <p:sldId id="615" r:id="rId17"/>
    <p:sldId id="600" r:id="rId18"/>
    <p:sldId id="593" r:id="rId19"/>
    <p:sldId id="588" r:id="rId20"/>
    <p:sldId id="589" r:id="rId21"/>
    <p:sldId id="616" r:id="rId22"/>
    <p:sldId id="590" r:id="rId23"/>
    <p:sldId id="617" r:id="rId24"/>
    <p:sldId id="618" r:id="rId25"/>
    <p:sldId id="619" r:id="rId26"/>
    <p:sldId id="620" r:id="rId27"/>
    <p:sldId id="602" r:id="rId28"/>
    <p:sldId id="591" r:id="rId29"/>
    <p:sldId id="601" r:id="rId30"/>
    <p:sldId id="592" r:id="rId31"/>
    <p:sldId id="599" r:id="rId32"/>
    <p:sldId id="595" r:id="rId33"/>
    <p:sldId id="596" r:id="rId34"/>
    <p:sldId id="639" r:id="rId35"/>
    <p:sldId id="641" r:id="rId36"/>
    <p:sldId id="638" r:id="rId37"/>
    <p:sldId id="5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grid Pregel" initials="IP" lastIdx="1" clrIdx="0">
    <p:extLst>
      <p:ext uri="{19B8F6BF-5375-455C-9EA6-DF929625EA0E}">
        <p15:presenceInfo xmlns:p15="http://schemas.microsoft.com/office/powerpoint/2012/main" userId="3460392df23294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p:cViewPr varScale="1">
        <p:scale>
          <a:sx n="67" d="100"/>
          <a:sy n="67" d="100"/>
        </p:scale>
        <p:origin x="664" y="5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81F4A8-2485-4857-8948-E8AB17FA4409}" type="datetimeFigureOut">
              <a:rPr lang="en-CA" smtClean="0"/>
              <a:t>2020-10-16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3815F-762D-4A10-A145-E4D62060F7DA}" type="slidenum">
              <a:rPr lang="en-CA" smtClean="0"/>
              <a:t>‹#›</a:t>
            </a:fld>
            <a:endParaRPr lang="en-CA"/>
          </a:p>
        </p:txBody>
      </p:sp>
    </p:spTree>
    <p:extLst>
      <p:ext uri="{BB962C8B-B14F-4D97-AF65-F5344CB8AC3E}">
        <p14:creationId xmlns:p14="http://schemas.microsoft.com/office/powerpoint/2010/main" val="2951371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a:t>
            </a:fld>
            <a:endParaRPr lang="en-CA"/>
          </a:p>
        </p:txBody>
      </p:sp>
    </p:spTree>
    <p:extLst>
      <p:ext uri="{BB962C8B-B14F-4D97-AF65-F5344CB8AC3E}">
        <p14:creationId xmlns:p14="http://schemas.microsoft.com/office/powerpoint/2010/main" val="426562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11</a:t>
            </a:fld>
            <a:endParaRPr lang="en-CA"/>
          </a:p>
        </p:txBody>
      </p:sp>
    </p:spTree>
    <p:extLst>
      <p:ext uri="{BB962C8B-B14F-4D97-AF65-F5344CB8AC3E}">
        <p14:creationId xmlns:p14="http://schemas.microsoft.com/office/powerpoint/2010/main" val="89241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12</a:t>
            </a:fld>
            <a:endParaRPr lang="en-CA"/>
          </a:p>
        </p:txBody>
      </p:sp>
    </p:spTree>
    <p:extLst>
      <p:ext uri="{BB962C8B-B14F-4D97-AF65-F5344CB8AC3E}">
        <p14:creationId xmlns:p14="http://schemas.microsoft.com/office/powerpoint/2010/main" val="1791803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13</a:t>
            </a:fld>
            <a:endParaRPr lang="en-CA"/>
          </a:p>
        </p:txBody>
      </p:sp>
    </p:spTree>
    <p:extLst>
      <p:ext uri="{BB962C8B-B14F-4D97-AF65-F5344CB8AC3E}">
        <p14:creationId xmlns:p14="http://schemas.microsoft.com/office/powerpoint/2010/main" val="3242177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14</a:t>
            </a:fld>
            <a:endParaRPr lang="en-CA"/>
          </a:p>
        </p:txBody>
      </p:sp>
    </p:spTree>
    <p:extLst>
      <p:ext uri="{BB962C8B-B14F-4D97-AF65-F5344CB8AC3E}">
        <p14:creationId xmlns:p14="http://schemas.microsoft.com/office/powerpoint/2010/main" val="393026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15</a:t>
            </a:fld>
            <a:endParaRPr lang="en-CA"/>
          </a:p>
        </p:txBody>
      </p:sp>
    </p:spTree>
    <p:extLst>
      <p:ext uri="{BB962C8B-B14F-4D97-AF65-F5344CB8AC3E}">
        <p14:creationId xmlns:p14="http://schemas.microsoft.com/office/powerpoint/2010/main" val="252061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16</a:t>
            </a:fld>
            <a:endParaRPr lang="en-CA"/>
          </a:p>
        </p:txBody>
      </p:sp>
    </p:spTree>
    <p:extLst>
      <p:ext uri="{BB962C8B-B14F-4D97-AF65-F5344CB8AC3E}">
        <p14:creationId xmlns:p14="http://schemas.microsoft.com/office/powerpoint/2010/main" val="95764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17</a:t>
            </a:fld>
            <a:endParaRPr lang="en-CA"/>
          </a:p>
        </p:txBody>
      </p:sp>
    </p:spTree>
    <p:extLst>
      <p:ext uri="{BB962C8B-B14F-4D97-AF65-F5344CB8AC3E}">
        <p14:creationId xmlns:p14="http://schemas.microsoft.com/office/powerpoint/2010/main" val="1187939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18</a:t>
            </a:fld>
            <a:endParaRPr lang="en-CA"/>
          </a:p>
        </p:txBody>
      </p:sp>
    </p:spTree>
    <p:extLst>
      <p:ext uri="{BB962C8B-B14F-4D97-AF65-F5344CB8AC3E}">
        <p14:creationId xmlns:p14="http://schemas.microsoft.com/office/powerpoint/2010/main" val="1831232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19</a:t>
            </a:fld>
            <a:endParaRPr lang="en-CA"/>
          </a:p>
        </p:txBody>
      </p:sp>
    </p:spTree>
    <p:extLst>
      <p:ext uri="{BB962C8B-B14F-4D97-AF65-F5344CB8AC3E}">
        <p14:creationId xmlns:p14="http://schemas.microsoft.com/office/powerpoint/2010/main" val="1967684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20</a:t>
            </a:fld>
            <a:endParaRPr lang="en-CA"/>
          </a:p>
        </p:txBody>
      </p:sp>
    </p:spTree>
    <p:extLst>
      <p:ext uri="{BB962C8B-B14F-4D97-AF65-F5344CB8AC3E}">
        <p14:creationId xmlns:p14="http://schemas.microsoft.com/office/powerpoint/2010/main" val="77756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a:t>
            </a:fld>
            <a:endParaRPr lang="en-CA"/>
          </a:p>
        </p:txBody>
      </p:sp>
    </p:spTree>
    <p:extLst>
      <p:ext uri="{BB962C8B-B14F-4D97-AF65-F5344CB8AC3E}">
        <p14:creationId xmlns:p14="http://schemas.microsoft.com/office/powerpoint/2010/main" val="2866213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21</a:t>
            </a:fld>
            <a:endParaRPr lang="en-CA"/>
          </a:p>
        </p:txBody>
      </p:sp>
    </p:spTree>
    <p:extLst>
      <p:ext uri="{BB962C8B-B14F-4D97-AF65-F5344CB8AC3E}">
        <p14:creationId xmlns:p14="http://schemas.microsoft.com/office/powerpoint/2010/main" val="2149378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22</a:t>
            </a:fld>
            <a:endParaRPr lang="en-CA"/>
          </a:p>
        </p:txBody>
      </p:sp>
    </p:spTree>
    <p:extLst>
      <p:ext uri="{BB962C8B-B14F-4D97-AF65-F5344CB8AC3E}">
        <p14:creationId xmlns:p14="http://schemas.microsoft.com/office/powerpoint/2010/main" val="3181805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23</a:t>
            </a:fld>
            <a:endParaRPr lang="en-CA"/>
          </a:p>
        </p:txBody>
      </p:sp>
    </p:spTree>
    <p:extLst>
      <p:ext uri="{BB962C8B-B14F-4D97-AF65-F5344CB8AC3E}">
        <p14:creationId xmlns:p14="http://schemas.microsoft.com/office/powerpoint/2010/main" val="3608608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24</a:t>
            </a:fld>
            <a:endParaRPr lang="en-CA"/>
          </a:p>
        </p:txBody>
      </p:sp>
    </p:spTree>
    <p:extLst>
      <p:ext uri="{BB962C8B-B14F-4D97-AF65-F5344CB8AC3E}">
        <p14:creationId xmlns:p14="http://schemas.microsoft.com/office/powerpoint/2010/main" val="1088013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25</a:t>
            </a:fld>
            <a:endParaRPr lang="en-CA"/>
          </a:p>
        </p:txBody>
      </p:sp>
    </p:spTree>
    <p:extLst>
      <p:ext uri="{BB962C8B-B14F-4D97-AF65-F5344CB8AC3E}">
        <p14:creationId xmlns:p14="http://schemas.microsoft.com/office/powerpoint/2010/main" val="772973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26</a:t>
            </a:fld>
            <a:endParaRPr lang="en-CA"/>
          </a:p>
        </p:txBody>
      </p:sp>
    </p:spTree>
    <p:extLst>
      <p:ext uri="{BB962C8B-B14F-4D97-AF65-F5344CB8AC3E}">
        <p14:creationId xmlns:p14="http://schemas.microsoft.com/office/powerpoint/2010/main" val="3352537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27</a:t>
            </a:fld>
            <a:endParaRPr lang="en-CA"/>
          </a:p>
        </p:txBody>
      </p:sp>
    </p:spTree>
    <p:extLst>
      <p:ext uri="{BB962C8B-B14F-4D97-AF65-F5344CB8AC3E}">
        <p14:creationId xmlns:p14="http://schemas.microsoft.com/office/powerpoint/2010/main" val="267235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28</a:t>
            </a:fld>
            <a:endParaRPr lang="en-CA"/>
          </a:p>
        </p:txBody>
      </p:sp>
    </p:spTree>
    <p:extLst>
      <p:ext uri="{BB962C8B-B14F-4D97-AF65-F5344CB8AC3E}">
        <p14:creationId xmlns:p14="http://schemas.microsoft.com/office/powerpoint/2010/main" val="5507976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29</a:t>
            </a:fld>
            <a:endParaRPr lang="en-CA"/>
          </a:p>
        </p:txBody>
      </p:sp>
    </p:spTree>
    <p:extLst>
      <p:ext uri="{BB962C8B-B14F-4D97-AF65-F5344CB8AC3E}">
        <p14:creationId xmlns:p14="http://schemas.microsoft.com/office/powerpoint/2010/main" val="19643981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30</a:t>
            </a:fld>
            <a:endParaRPr lang="en-CA"/>
          </a:p>
        </p:txBody>
      </p:sp>
    </p:spTree>
    <p:extLst>
      <p:ext uri="{BB962C8B-B14F-4D97-AF65-F5344CB8AC3E}">
        <p14:creationId xmlns:p14="http://schemas.microsoft.com/office/powerpoint/2010/main" val="321471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4</a:t>
            </a:fld>
            <a:endParaRPr lang="en-CA"/>
          </a:p>
        </p:txBody>
      </p:sp>
    </p:spTree>
    <p:extLst>
      <p:ext uri="{BB962C8B-B14F-4D97-AF65-F5344CB8AC3E}">
        <p14:creationId xmlns:p14="http://schemas.microsoft.com/office/powerpoint/2010/main" val="2189185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31</a:t>
            </a:fld>
            <a:endParaRPr lang="en-CA"/>
          </a:p>
        </p:txBody>
      </p:sp>
    </p:spTree>
    <p:extLst>
      <p:ext uri="{BB962C8B-B14F-4D97-AF65-F5344CB8AC3E}">
        <p14:creationId xmlns:p14="http://schemas.microsoft.com/office/powerpoint/2010/main" val="1846886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32</a:t>
            </a:fld>
            <a:endParaRPr lang="en-CA"/>
          </a:p>
        </p:txBody>
      </p:sp>
    </p:spTree>
    <p:extLst>
      <p:ext uri="{BB962C8B-B14F-4D97-AF65-F5344CB8AC3E}">
        <p14:creationId xmlns:p14="http://schemas.microsoft.com/office/powerpoint/2010/main" val="2327049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33</a:t>
            </a:fld>
            <a:endParaRPr lang="en-CA"/>
          </a:p>
        </p:txBody>
      </p:sp>
    </p:spTree>
    <p:extLst>
      <p:ext uri="{BB962C8B-B14F-4D97-AF65-F5344CB8AC3E}">
        <p14:creationId xmlns:p14="http://schemas.microsoft.com/office/powerpoint/2010/main" val="3410708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34</a:t>
            </a:fld>
            <a:endParaRPr lang="en-CA"/>
          </a:p>
        </p:txBody>
      </p:sp>
    </p:spTree>
    <p:extLst>
      <p:ext uri="{BB962C8B-B14F-4D97-AF65-F5344CB8AC3E}">
        <p14:creationId xmlns:p14="http://schemas.microsoft.com/office/powerpoint/2010/main" val="11465597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35</a:t>
            </a:fld>
            <a:endParaRPr lang="en-CA"/>
          </a:p>
        </p:txBody>
      </p:sp>
    </p:spTree>
    <p:extLst>
      <p:ext uri="{BB962C8B-B14F-4D97-AF65-F5344CB8AC3E}">
        <p14:creationId xmlns:p14="http://schemas.microsoft.com/office/powerpoint/2010/main" val="430796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113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37</a:t>
            </a:fld>
            <a:endParaRPr lang="en-CA"/>
          </a:p>
        </p:txBody>
      </p:sp>
    </p:spTree>
    <p:extLst>
      <p:ext uri="{BB962C8B-B14F-4D97-AF65-F5344CB8AC3E}">
        <p14:creationId xmlns:p14="http://schemas.microsoft.com/office/powerpoint/2010/main" val="117760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5</a:t>
            </a:fld>
            <a:endParaRPr lang="en-CA"/>
          </a:p>
        </p:txBody>
      </p:sp>
    </p:spTree>
    <p:extLst>
      <p:ext uri="{BB962C8B-B14F-4D97-AF65-F5344CB8AC3E}">
        <p14:creationId xmlns:p14="http://schemas.microsoft.com/office/powerpoint/2010/main" val="763683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effectLst/>
                <a:uLnTx/>
                <a:uFillTx/>
                <a:latin typeface="+mn-lt"/>
                <a:ea typeface="+mn-ea"/>
                <a:cs typeface="+mn-cs"/>
              </a:rPr>
              <a:t>Let’s begin with the recent restructuring of our health system.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effectLst/>
                <a:uLnTx/>
                <a:uFillTx/>
                <a:latin typeface="+mn-lt"/>
                <a:ea typeface="+mn-ea"/>
                <a:cs typeface="+mn-cs"/>
              </a:rPr>
              <a:t>In February 2019, the Ontario Ministry of Health announced a plan to restructure the health system, involving the formation of a new central agency (Ontario Health) and Ontario Health Teams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a:solidFill>
                  <a:schemeClr val="tx1"/>
                </a:solidFill>
                <a:latin typeface="+mn-lt"/>
                <a:ea typeface="+mn-ea"/>
                <a:cs typeface="+mn-cs"/>
              </a:rPr>
              <a:t>The vision for OHTs as set out by the Ministry is to create integrated care systems in Ontario to improve health outcomes, patient and provider experience, and value (also known as the Quadruple Aim).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effectLst/>
                <a:uLnTx/>
                <a:uFillTx/>
                <a:latin typeface="+mn-lt"/>
                <a:ea typeface="+mn-ea"/>
                <a:cs typeface="+mn-cs"/>
              </a:rPr>
              <a:t>An OHT is a group of providers that are clinically and fiscally accountable for delivering a full continuum of care to an attributed population within a specific geographic area.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effectLst/>
              <a:uLnTx/>
              <a:uFillTx/>
              <a:latin typeface="+mn-l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effectLst/>
              <a:uLnTx/>
              <a:uFillTx/>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420FAFD4-F1F5-48DF-AA51-CA864532FFA9}" type="slidenum">
              <a:rPr lang="en-CA" smtClean="0"/>
              <a:t>6</a:t>
            </a:fld>
            <a:endParaRPr lang="en-CA"/>
          </a:p>
        </p:txBody>
      </p:sp>
    </p:spTree>
    <p:extLst>
      <p:ext uri="{BB962C8B-B14F-4D97-AF65-F5344CB8AC3E}">
        <p14:creationId xmlns:p14="http://schemas.microsoft.com/office/powerpoint/2010/main" val="1747710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To help guide the work of the KW4 OHT we undertook an exercise to develop what is most commonly referred to as an organization’s vision,</a:t>
            </a:r>
            <a:r>
              <a:rPr lang="en-CA" baseline="0" dirty="0"/>
              <a:t> mission and values.</a:t>
            </a:r>
          </a:p>
          <a:p>
            <a:pPr marL="171450" indent="-171450">
              <a:buFont typeface="Arial" panose="020B0604020202020204" pitchFamily="34" charset="0"/>
              <a:buChar char="•"/>
            </a:pPr>
            <a:r>
              <a:rPr lang="en-CA" baseline="0" dirty="0"/>
              <a:t>This work took place over several months, involved lots of stakeholder consultation, and resulted in an iterative process of defining why we exist, what we want to achieve, and what is important to us in our journey.</a:t>
            </a:r>
          </a:p>
          <a:p>
            <a:pPr marL="171450" indent="-171450">
              <a:buFont typeface="Arial" panose="020B0604020202020204" pitchFamily="34" charset="0"/>
              <a:buChar char="•"/>
            </a:pPr>
            <a:r>
              <a:rPr lang="en-CA" baseline="0" dirty="0"/>
              <a:t>We are currently on version 11 of this framework and although it is still draft we felt it was important to share with this group as we begin our work.</a:t>
            </a:r>
          </a:p>
          <a:p>
            <a:pPr marL="171450" indent="-171450">
              <a:buFont typeface="Arial" panose="020B0604020202020204" pitchFamily="34" charset="0"/>
              <a:buChar char="•"/>
            </a:pPr>
            <a:r>
              <a:rPr lang="en-CA" baseline="0" dirty="0"/>
              <a:t>Wellbeing Waterloo Region already has a community aspiration that is “A community where everyone thrives, and no one is left behind.  The KW4 OHT exists to support this community vision.</a:t>
            </a:r>
          </a:p>
          <a:p>
            <a:pPr marL="171450" indent="-171450">
              <a:buFont typeface="Arial" panose="020B0604020202020204" pitchFamily="34" charset="0"/>
              <a:buChar char="•"/>
            </a:pPr>
            <a:r>
              <a:rPr lang="en-CA" baseline="0" dirty="0"/>
              <a:t>Our purpose is to enable collaborative health care relationships.  All people are empowered to achieve health and wellbeing.</a:t>
            </a:r>
          </a:p>
          <a:p>
            <a:pPr marL="171450" indent="-171450">
              <a:buFont typeface="Arial" panose="020B0604020202020204" pitchFamily="34" charset="0"/>
              <a:buChar char="•"/>
            </a:pPr>
            <a:r>
              <a:rPr lang="en-CA" baseline="0" dirty="0"/>
              <a:t>I will leave it to you to read our promise but will highlight some key themes including partnerships, inclusiveness, prevention, health promotion, excellence, nimbleness, courage, innovation, empathy and trust.  </a:t>
            </a:r>
          </a:p>
          <a:p>
            <a:endParaRPr lang="en-CA" dirty="0"/>
          </a:p>
        </p:txBody>
      </p:sp>
      <p:sp>
        <p:nvSpPr>
          <p:cNvPr id="4" name="Slide Number Placeholder 3"/>
          <p:cNvSpPr>
            <a:spLocks noGrp="1"/>
          </p:cNvSpPr>
          <p:nvPr>
            <p:ph type="sldNum" sz="quarter" idx="10"/>
          </p:nvPr>
        </p:nvSpPr>
        <p:spPr/>
        <p:txBody>
          <a:bodyPr/>
          <a:lstStyle/>
          <a:p>
            <a:fld id="{420FAFD4-F1F5-48DF-AA51-CA864532FFA9}" type="slidenum">
              <a:rPr lang="en-CA" smtClean="0"/>
              <a:t>7</a:t>
            </a:fld>
            <a:endParaRPr lang="en-CA"/>
          </a:p>
        </p:txBody>
      </p:sp>
    </p:spTree>
    <p:extLst>
      <p:ext uri="{BB962C8B-B14F-4D97-AF65-F5344CB8AC3E}">
        <p14:creationId xmlns:p14="http://schemas.microsoft.com/office/powerpoint/2010/main" val="4064019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a:t>To help guide the work of the KW4 OHT we undertook an exercise to develop what is most commonly referred to as an organization’s vision,</a:t>
            </a:r>
            <a:r>
              <a:rPr lang="en-CA" baseline="0" dirty="0"/>
              <a:t> mission and values.</a:t>
            </a:r>
          </a:p>
          <a:p>
            <a:pPr marL="171450" indent="-171450">
              <a:buFont typeface="Arial" panose="020B0604020202020204" pitchFamily="34" charset="0"/>
              <a:buChar char="•"/>
            </a:pPr>
            <a:r>
              <a:rPr lang="en-CA" baseline="0" dirty="0"/>
              <a:t>This work took place over several months, involved lots of stakeholder consultation, and resulted in an iterative process of defining why we exist, what we want to achieve, and what is important to us in our journey.</a:t>
            </a:r>
          </a:p>
          <a:p>
            <a:pPr marL="171450" indent="-171450">
              <a:buFont typeface="Arial" panose="020B0604020202020204" pitchFamily="34" charset="0"/>
              <a:buChar char="•"/>
            </a:pPr>
            <a:r>
              <a:rPr lang="en-CA" baseline="0" dirty="0"/>
              <a:t>We are currently on version 11 of this framework and although it is still draft we felt it was important to share with this group as we begin our work.</a:t>
            </a:r>
          </a:p>
          <a:p>
            <a:pPr marL="171450" indent="-171450">
              <a:buFont typeface="Arial" panose="020B0604020202020204" pitchFamily="34" charset="0"/>
              <a:buChar char="•"/>
            </a:pPr>
            <a:r>
              <a:rPr lang="en-CA" baseline="0" dirty="0"/>
              <a:t>Wellbeing Waterloo Region already has a community aspiration that is “A community where everyone thrives, and no one is left behind.  The KW4 OHT exists to support this community vision.</a:t>
            </a:r>
          </a:p>
          <a:p>
            <a:pPr marL="171450" indent="-171450">
              <a:buFont typeface="Arial" panose="020B0604020202020204" pitchFamily="34" charset="0"/>
              <a:buChar char="•"/>
            </a:pPr>
            <a:r>
              <a:rPr lang="en-CA" baseline="0" dirty="0"/>
              <a:t>Our purpose is to enable collaborative health care relationships.  All people are empowered to achieve health and wellbeing.</a:t>
            </a:r>
          </a:p>
          <a:p>
            <a:pPr marL="171450" indent="-171450">
              <a:buFont typeface="Arial" panose="020B0604020202020204" pitchFamily="34" charset="0"/>
              <a:buChar char="•"/>
            </a:pPr>
            <a:r>
              <a:rPr lang="en-CA" baseline="0" dirty="0"/>
              <a:t>I will leave it to you to read our promise but will highlight some key themes including partnerships, inclusiveness, prevention, health promotion, excellence, nimbleness, courage, innovation, empathy and trust.  </a:t>
            </a:r>
          </a:p>
          <a:p>
            <a:endParaRPr lang="en-CA" dirty="0"/>
          </a:p>
        </p:txBody>
      </p:sp>
      <p:sp>
        <p:nvSpPr>
          <p:cNvPr id="4" name="Slide Number Placeholder 3"/>
          <p:cNvSpPr>
            <a:spLocks noGrp="1"/>
          </p:cNvSpPr>
          <p:nvPr>
            <p:ph type="sldNum" sz="quarter" idx="10"/>
          </p:nvPr>
        </p:nvSpPr>
        <p:spPr/>
        <p:txBody>
          <a:bodyPr/>
          <a:lstStyle/>
          <a:p>
            <a:fld id="{420FAFD4-F1F5-48DF-AA51-CA864532FFA9}" type="slidenum">
              <a:rPr lang="en-CA" smtClean="0"/>
              <a:t>8</a:t>
            </a:fld>
            <a:endParaRPr lang="en-CA"/>
          </a:p>
        </p:txBody>
      </p:sp>
    </p:spTree>
    <p:extLst>
      <p:ext uri="{BB962C8B-B14F-4D97-AF65-F5344CB8AC3E}">
        <p14:creationId xmlns:p14="http://schemas.microsoft.com/office/powerpoint/2010/main" val="1507932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Arial" panose="020B0604020202020204" pitchFamily="34" charset="0"/>
                <a:ea typeface="Calibri" panose="020F0502020204030204" pitchFamily="34" charset="0"/>
                <a:cs typeface="Arial" panose="020B0604020202020204" pitchFamily="34" charset="0"/>
              </a:rPr>
              <a:t>In addition to developing our vision we also developed a pictorial of our design framework called Supporting My Health</a:t>
            </a:r>
            <a:r>
              <a:rPr lang="en-CA" sz="1200" baseline="0" dirty="0">
                <a:latin typeface="Arial" panose="020B0604020202020204" pitchFamily="34" charset="0"/>
                <a:ea typeface="Calibri" panose="020F0502020204030204" pitchFamily="34" charset="0"/>
                <a:cs typeface="Arial" panose="020B0604020202020204" pitchFamily="34" charset="0"/>
              </a:rPr>
              <a:t> and Wellness Journey in KW4</a:t>
            </a:r>
            <a:r>
              <a:rPr lang="en-CA" sz="1200" dirty="0">
                <a:latin typeface="Arial" panose="020B0604020202020204" pitchFamily="34" charset="0"/>
                <a:ea typeface="Calibri" panose="020F0502020204030204" pitchFamily="34" charset="0"/>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Arial" panose="020B0604020202020204" pitchFamily="34" charset="0"/>
                <a:ea typeface="Calibri" panose="020F0502020204030204" pitchFamily="34" charset="0"/>
                <a:cs typeface="Arial" panose="020B0604020202020204" pitchFamily="34" charset="0"/>
              </a:rPr>
              <a:t>The goal is a health system for all 400,000 residents that offers seamless, interconnected care continuity across providers.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Arial" panose="020B0604020202020204" pitchFamily="34" charset="0"/>
                <a:ea typeface="Calibri" panose="020F0502020204030204" pitchFamily="34" charset="0"/>
                <a:cs typeface="Arial" panose="020B0604020202020204" pitchFamily="34" charset="0"/>
              </a:rPr>
              <a:t>It is designed with patients and their families at the centre, su</a:t>
            </a:r>
            <a:r>
              <a:rPr lang="en-CA" sz="1200" dirty="0">
                <a:latin typeface="Arial" panose="020B0604020202020204" pitchFamily="34" charset="0"/>
                <a:cs typeface="Arial" panose="020B0604020202020204" pitchFamily="34" charset="0"/>
              </a:rPr>
              <a:t>rrounded by System Navigation, Care Coordination and Digital Enablers &amp; Drivers to recognize the importance</a:t>
            </a:r>
            <a:r>
              <a:rPr lang="en-CA" sz="1200" baseline="0" dirty="0">
                <a:latin typeface="Arial" panose="020B0604020202020204" pitchFamily="34" charset="0"/>
                <a:cs typeface="Arial" panose="020B0604020202020204" pitchFamily="34" charset="0"/>
              </a:rPr>
              <a:t> of </a:t>
            </a:r>
            <a:r>
              <a:rPr lang="en-CA" sz="1200" dirty="0">
                <a:latin typeface="Arial" panose="020B0604020202020204" pitchFamily="34" charset="0"/>
                <a:cs typeface="Arial" panose="020B0604020202020204" pitchFamily="34" charset="0"/>
              </a:rPr>
              <a:t>patients and their health care team being able to easily navigate</a:t>
            </a:r>
            <a:r>
              <a:rPr lang="en-CA" sz="1200" baseline="0" dirty="0">
                <a:latin typeface="Arial" panose="020B0604020202020204" pitchFamily="34" charset="0"/>
                <a:cs typeface="Arial" panose="020B0604020202020204" pitchFamily="34" charset="0"/>
              </a:rPr>
              <a:t> and seamlessly coordinate care and that modern digital technology supports a patients virtual care choices.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Arial" panose="020B0604020202020204" pitchFamily="34" charset="0"/>
                <a:cs typeface="Arial" panose="020B0604020202020204" pitchFamily="34" charset="0"/>
              </a:rPr>
              <a:t>The next “ring” is Primary Health Care Team.</a:t>
            </a:r>
            <a:r>
              <a:rPr lang="en-CA" sz="1200" baseline="0" dirty="0">
                <a:latin typeface="Arial" panose="020B0604020202020204" pitchFamily="34" charset="0"/>
                <a:cs typeface="Arial" panose="020B0604020202020204" pitchFamily="34" charset="0"/>
              </a:rPr>
              <a:t>  Our vision is that patients will have the ability to choose who is on their primary care team, including traditional and complimentary practitioners.</a:t>
            </a:r>
            <a:endParaRPr lang="en-CA"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Arial" panose="020B0604020202020204" pitchFamily="34" charset="0"/>
                <a:cs typeface="Arial" panose="020B0604020202020204" pitchFamily="34" charset="0"/>
              </a:rPr>
              <a:t>The next layer are health system supports/providers that offer patients with </a:t>
            </a:r>
            <a:r>
              <a:rPr lang="en-CA" sz="1200" dirty="0">
                <a:latin typeface="Arial" panose="020B0604020202020204" pitchFamily="34" charset="0"/>
                <a:ea typeface="Calibri" panose="020F0502020204030204" pitchFamily="34" charset="0"/>
                <a:cs typeface="Arial" panose="020B0604020202020204" pitchFamily="34" charset="0"/>
              </a:rPr>
              <a:t>24/7 system navigation and the right services at the right time and in the right place to meet their needs.  The shape is meant to illustrate the permeability of supports</a:t>
            </a:r>
            <a:r>
              <a:rPr lang="en-CA" sz="1200" baseline="0" dirty="0">
                <a:latin typeface="Arial" panose="020B0604020202020204" pitchFamily="34" charset="0"/>
                <a:ea typeface="Calibri" panose="020F0502020204030204" pitchFamily="34" charset="0"/>
                <a:cs typeface="Arial" panose="020B0604020202020204" pitchFamily="34" charset="0"/>
              </a:rPr>
              <a:t> as opposed to hard boundaries.</a:t>
            </a:r>
            <a:endParaRPr lang="en-CA" sz="1200" dirty="0">
              <a:latin typeface="Arial" panose="020B0604020202020204" pitchFamily="34" charset="0"/>
              <a:ea typeface="Calibri" panose="020F050202020403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latin typeface="Arial" panose="020B0604020202020204" pitchFamily="34" charset="0"/>
                <a:cs typeface="Arial" panose="020B0604020202020204" pitchFamily="34" charset="0"/>
              </a:rPr>
              <a:t>And the outside ring ensures</a:t>
            </a:r>
            <a:r>
              <a:rPr lang="en-CA" sz="1200" baseline="0" dirty="0">
                <a:latin typeface="Arial" panose="020B0604020202020204" pitchFamily="34" charset="0"/>
                <a:cs typeface="Arial" panose="020B0604020202020204" pitchFamily="34" charset="0"/>
              </a:rPr>
              <a:t> that we align with the community visions and the broader public health system legislation and policies</a:t>
            </a:r>
            <a:endParaRPr lang="en-CA"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CA" sz="1200" dirty="0">
                <a:latin typeface="Arial" panose="020B0604020202020204" pitchFamily="34" charset="0"/>
                <a:cs typeface="Arial" panose="020B0604020202020204" pitchFamily="34" charset="0"/>
              </a:rPr>
              <a:t>At the bottom we have included the quadruple aim goals as defined</a:t>
            </a:r>
            <a:r>
              <a:rPr lang="en-CA" sz="1200" baseline="0" dirty="0">
                <a:latin typeface="Arial" panose="020B0604020202020204" pitchFamily="34" charset="0"/>
                <a:cs typeface="Arial" panose="020B0604020202020204" pitchFamily="34" charset="0"/>
              </a:rPr>
              <a:t> by the Ministry</a:t>
            </a:r>
            <a:endParaRPr lang="en-CA"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49F3815F-762D-4A10-A145-E4D62060F7DA}" type="slidenum">
              <a:rPr lang="en-CA" smtClean="0"/>
              <a:t>9</a:t>
            </a:fld>
            <a:endParaRPr lang="en-CA"/>
          </a:p>
        </p:txBody>
      </p:sp>
    </p:spTree>
    <p:extLst>
      <p:ext uri="{BB962C8B-B14F-4D97-AF65-F5344CB8AC3E}">
        <p14:creationId xmlns:p14="http://schemas.microsoft.com/office/powerpoint/2010/main" val="354161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20FAFD4-F1F5-48DF-AA51-CA864532FFA9}" type="slidenum">
              <a:rPr lang="en-CA" smtClean="0"/>
              <a:t>10</a:t>
            </a:fld>
            <a:endParaRPr lang="en-CA"/>
          </a:p>
        </p:txBody>
      </p:sp>
    </p:spTree>
    <p:extLst>
      <p:ext uri="{BB962C8B-B14F-4D97-AF65-F5344CB8AC3E}">
        <p14:creationId xmlns:p14="http://schemas.microsoft.com/office/powerpoint/2010/main" val="3765373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C1A71-B02E-42FC-8915-D851B3BCF3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DAC8711-9E36-48B8-9899-ECEC63CB62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FA2F23A8-321C-4A30-982C-9A0C10AC90B6}"/>
              </a:ext>
            </a:extLst>
          </p:cNvPr>
          <p:cNvSpPr>
            <a:spLocks noGrp="1"/>
          </p:cNvSpPr>
          <p:nvPr>
            <p:ph type="dt" sz="half" idx="10"/>
          </p:nvPr>
        </p:nvSpPr>
        <p:spPr/>
        <p:txBody>
          <a:bodyPr/>
          <a:lstStyle/>
          <a:p>
            <a:fld id="{A15840B0-CE7A-453B-AE85-5D7D0BB05A3B}" type="datetime1">
              <a:rPr lang="en-CA" smtClean="0"/>
              <a:t>2020-10-16</a:t>
            </a:fld>
            <a:endParaRPr lang="en-CA"/>
          </a:p>
        </p:txBody>
      </p:sp>
      <p:sp>
        <p:nvSpPr>
          <p:cNvPr id="5" name="Footer Placeholder 4">
            <a:extLst>
              <a:ext uri="{FF2B5EF4-FFF2-40B4-BE49-F238E27FC236}">
                <a16:creationId xmlns:a16="http://schemas.microsoft.com/office/drawing/2014/main" id="{33C63E27-F81C-4D09-8E7C-536171C75266}"/>
              </a:ext>
            </a:extLst>
          </p:cNvPr>
          <p:cNvSpPr>
            <a:spLocks noGrp="1"/>
          </p:cNvSpPr>
          <p:nvPr>
            <p:ph type="ftr" sz="quarter" idx="11"/>
          </p:nvPr>
        </p:nvSpPr>
        <p:spPr/>
        <p:txBody>
          <a:bodyPr/>
          <a:lstStyle/>
          <a:p>
            <a:r>
              <a:rPr lang="en-CA"/>
              <a:t>KW4 OHT Signatory Organizations</a:t>
            </a:r>
          </a:p>
        </p:txBody>
      </p:sp>
      <p:sp>
        <p:nvSpPr>
          <p:cNvPr id="6" name="Slide Number Placeholder 5">
            <a:extLst>
              <a:ext uri="{FF2B5EF4-FFF2-40B4-BE49-F238E27FC236}">
                <a16:creationId xmlns:a16="http://schemas.microsoft.com/office/drawing/2014/main" id="{30E832A9-31E4-4861-8962-3D24C27104CF}"/>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631929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9131-4F2C-4077-BA43-1E293DC953E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4B5761A-7111-4AE3-A829-7A3EEA04DB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351580E-AF16-44D8-9E57-DF350055BE5F}"/>
              </a:ext>
            </a:extLst>
          </p:cNvPr>
          <p:cNvSpPr>
            <a:spLocks noGrp="1"/>
          </p:cNvSpPr>
          <p:nvPr>
            <p:ph type="dt" sz="half" idx="10"/>
          </p:nvPr>
        </p:nvSpPr>
        <p:spPr/>
        <p:txBody>
          <a:bodyPr/>
          <a:lstStyle/>
          <a:p>
            <a:fld id="{E5F10294-4577-4616-8D5B-17AE8EF14B6F}" type="datetime1">
              <a:rPr lang="en-CA" smtClean="0"/>
              <a:t>2020-10-16</a:t>
            </a:fld>
            <a:endParaRPr lang="en-CA"/>
          </a:p>
        </p:txBody>
      </p:sp>
      <p:sp>
        <p:nvSpPr>
          <p:cNvPr id="5" name="Footer Placeholder 4">
            <a:extLst>
              <a:ext uri="{FF2B5EF4-FFF2-40B4-BE49-F238E27FC236}">
                <a16:creationId xmlns:a16="http://schemas.microsoft.com/office/drawing/2014/main" id="{9ACB3022-EDFE-4B24-92DF-ED3EBA909511}"/>
              </a:ext>
            </a:extLst>
          </p:cNvPr>
          <p:cNvSpPr>
            <a:spLocks noGrp="1"/>
          </p:cNvSpPr>
          <p:nvPr>
            <p:ph type="ftr" sz="quarter" idx="11"/>
          </p:nvPr>
        </p:nvSpPr>
        <p:spPr/>
        <p:txBody>
          <a:bodyPr/>
          <a:lstStyle/>
          <a:p>
            <a:r>
              <a:rPr lang="en-CA"/>
              <a:t>KW4 OHT Signatory Organizations</a:t>
            </a:r>
          </a:p>
        </p:txBody>
      </p:sp>
      <p:sp>
        <p:nvSpPr>
          <p:cNvPr id="6" name="Slide Number Placeholder 5">
            <a:extLst>
              <a:ext uri="{FF2B5EF4-FFF2-40B4-BE49-F238E27FC236}">
                <a16:creationId xmlns:a16="http://schemas.microsoft.com/office/drawing/2014/main" id="{87038043-D50F-466E-BE2B-28F98583C0AC}"/>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4203800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D8728E-F44D-48D6-BC8D-E0E3B69C70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E98E605-FE5E-4B40-984A-6E01302134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60B61B9-9DE6-4D3C-A646-E76C24FACA1B}"/>
              </a:ext>
            </a:extLst>
          </p:cNvPr>
          <p:cNvSpPr>
            <a:spLocks noGrp="1"/>
          </p:cNvSpPr>
          <p:nvPr>
            <p:ph type="dt" sz="half" idx="10"/>
          </p:nvPr>
        </p:nvSpPr>
        <p:spPr/>
        <p:txBody>
          <a:bodyPr/>
          <a:lstStyle/>
          <a:p>
            <a:fld id="{6AF6B203-1437-49C8-B77E-BF2A5B49F203}" type="datetime1">
              <a:rPr lang="en-CA" smtClean="0"/>
              <a:t>2020-10-16</a:t>
            </a:fld>
            <a:endParaRPr lang="en-CA"/>
          </a:p>
        </p:txBody>
      </p:sp>
      <p:sp>
        <p:nvSpPr>
          <p:cNvPr id="5" name="Footer Placeholder 4">
            <a:extLst>
              <a:ext uri="{FF2B5EF4-FFF2-40B4-BE49-F238E27FC236}">
                <a16:creationId xmlns:a16="http://schemas.microsoft.com/office/drawing/2014/main" id="{E3BD0BA4-7734-4FA6-9340-508D7D098C40}"/>
              </a:ext>
            </a:extLst>
          </p:cNvPr>
          <p:cNvSpPr>
            <a:spLocks noGrp="1"/>
          </p:cNvSpPr>
          <p:nvPr>
            <p:ph type="ftr" sz="quarter" idx="11"/>
          </p:nvPr>
        </p:nvSpPr>
        <p:spPr/>
        <p:txBody>
          <a:bodyPr/>
          <a:lstStyle/>
          <a:p>
            <a:r>
              <a:rPr lang="en-CA"/>
              <a:t>KW4 OHT Signatory Organizations</a:t>
            </a:r>
          </a:p>
        </p:txBody>
      </p:sp>
      <p:sp>
        <p:nvSpPr>
          <p:cNvPr id="6" name="Slide Number Placeholder 5">
            <a:extLst>
              <a:ext uri="{FF2B5EF4-FFF2-40B4-BE49-F238E27FC236}">
                <a16:creationId xmlns:a16="http://schemas.microsoft.com/office/drawing/2014/main" id="{A3DC86C0-4FBF-4A2B-B688-FCE91B83C6E0}"/>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415828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ECCD-55F3-4D71-B312-3CAF309ED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960696F-B8E3-4AB8-8659-B04EE3859A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6D89241-1644-4081-9021-A4B9200B61D2}"/>
              </a:ext>
            </a:extLst>
          </p:cNvPr>
          <p:cNvSpPr>
            <a:spLocks noGrp="1"/>
          </p:cNvSpPr>
          <p:nvPr>
            <p:ph type="dt" sz="half" idx="10"/>
          </p:nvPr>
        </p:nvSpPr>
        <p:spPr/>
        <p:txBody>
          <a:bodyPr/>
          <a:lstStyle/>
          <a:p>
            <a:fld id="{0896D4AE-6466-490B-95E8-37295A408473}" type="datetime1">
              <a:rPr lang="en-CA" smtClean="0"/>
              <a:t>2020-10-16</a:t>
            </a:fld>
            <a:endParaRPr lang="en-CA"/>
          </a:p>
        </p:txBody>
      </p:sp>
      <p:sp>
        <p:nvSpPr>
          <p:cNvPr id="5" name="Footer Placeholder 4">
            <a:extLst>
              <a:ext uri="{FF2B5EF4-FFF2-40B4-BE49-F238E27FC236}">
                <a16:creationId xmlns:a16="http://schemas.microsoft.com/office/drawing/2014/main" id="{62DF6DEA-6CFC-4190-B425-2B5BDB987F05}"/>
              </a:ext>
            </a:extLst>
          </p:cNvPr>
          <p:cNvSpPr>
            <a:spLocks noGrp="1"/>
          </p:cNvSpPr>
          <p:nvPr>
            <p:ph type="ftr" sz="quarter" idx="11"/>
          </p:nvPr>
        </p:nvSpPr>
        <p:spPr/>
        <p:txBody>
          <a:bodyPr/>
          <a:lstStyle/>
          <a:p>
            <a:r>
              <a:rPr lang="en-CA"/>
              <a:t>KW4 OHT Signatory Organizations</a:t>
            </a:r>
          </a:p>
        </p:txBody>
      </p:sp>
      <p:sp>
        <p:nvSpPr>
          <p:cNvPr id="6" name="Slide Number Placeholder 5">
            <a:extLst>
              <a:ext uri="{FF2B5EF4-FFF2-40B4-BE49-F238E27FC236}">
                <a16:creationId xmlns:a16="http://schemas.microsoft.com/office/drawing/2014/main" id="{D390AD1C-75F1-4BCB-8CCB-30BE2DD45E48}"/>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90009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7B11F-91AB-45F1-8ECA-6C7A085529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0E522C1-A3CB-44A0-B7A9-19C4E83F64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AC214A-AEA6-4006-8A30-960ED3C4C947}"/>
              </a:ext>
            </a:extLst>
          </p:cNvPr>
          <p:cNvSpPr>
            <a:spLocks noGrp="1"/>
          </p:cNvSpPr>
          <p:nvPr>
            <p:ph type="dt" sz="half" idx="10"/>
          </p:nvPr>
        </p:nvSpPr>
        <p:spPr/>
        <p:txBody>
          <a:bodyPr/>
          <a:lstStyle/>
          <a:p>
            <a:fld id="{BA3BEC74-AC23-4511-AEB1-21D0BF3ACD2D}" type="datetime1">
              <a:rPr lang="en-CA" smtClean="0"/>
              <a:t>2020-10-16</a:t>
            </a:fld>
            <a:endParaRPr lang="en-CA"/>
          </a:p>
        </p:txBody>
      </p:sp>
      <p:sp>
        <p:nvSpPr>
          <p:cNvPr id="5" name="Footer Placeholder 4">
            <a:extLst>
              <a:ext uri="{FF2B5EF4-FFF2-40B4-BE49-F238E27FC236}">
                <a16:creationId xmlns:a16="http://schemas.microsoft.com/office/drawing/2014/main" id="{4B4343C3-DEEE-4A44-9045-E8CEA79BE26A}"/>
              </a:ext>
            </a:extLst>
          </p:cNvPr>
          <p:cNvSpPr>
            <a:spLocks noGrp="1"/>
          </p:cNvSpPr>
          <p:nvPr>
            <p:ph type="ftr" sz="quarter" idx="11"/>
          </p:nvPr>
        </p:nvSpPr>
        <p:spPr/>
        <p:txBody>
          <a:bodyPr/>
          <a:lstStyle/>
          <a:p>
            <a:r>
              <a:rPr lang="en-CA"/>
              <a:t>KW4 OHT Signatory Organizations</a:t>
            </a:r>
          </a:p>
        </p:txBody>
      </p:sp>
      <p:sp>
        <p:nvSpPr>
          <p:cNvPr id="6" name="Slide Number Placeholder 5">
            <a:extLst>
              <a:ext uri="{FF2B5EF4-FFF2-40B4-BE49-F238E27FC236}">
                <a16:creationId xmlns:a16="http://schemas.microsoft.com/office/drawing/2014/main" id="{B8E34A78-4DF6-43F1-99DD-63CA8995C0AC}"/>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31642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502B-89BE-4D58-A50B-B5A27072C59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612E66E-4E31-4162-BC74-A4BEA6FEFC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C8C05CD-3815-45D2-8FC1-DD31185B8D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082B2F7-B272-46D0-9B1B-E47A117B1096}"/>
              </a:ext>
            </a:extLst>
          </p:cNvPr>
          <p:cNvSpPr>
            <a:spLocks noGrp="1"/>
          </p:cNvSpPr>
          <p:nvPr>
            <p:ph type="dt" sz="half" idx="10"/>
          </p:nvPr>
        </p:nvSpPr>
        <p:spPr/>
        <p:txBody>
          <a:bodyPr/>
          <a:lstStyle/>
          <a:p>
            <a:fld id="{7877644C-21E2-43BF-B90F-0D9438089D7F}" type="datetime1">
              <a:rPr lang="en-CA" smtClean="0"/>
              <a:t>2020-10-16</a:t>
            </a:fld>
            <a:endParaRPr lang="en-CA"/>
          </a:p>
        </p:txBody>
      </p:sp>
      <p:sp>
        <p:nvSpPr>
          <p:cNvPr id="6" name="Footer Placeholder 5">
            <a:extLst>
              <a:ext uri="{FF2B5EF4-FFF2-40B4-BE49-F238E27FC236}">
                <a16:creationId xmlns:a16="http://schemas.microsoft.com/office/drawing/2014/main" id="{4AF74A16-D18E-4667-9B17-E6AFFA9421E1}"/>
              </a:ext>
            </a:extLst>
          </p:cNvPr>
          <p:cNvSpPr>
            <a:spLocks noGrp="1"/>
          </p:cNvSpPr>
          <p:nvPr>
            <p:ph type="ftr" sz="quarter" idx="11"/>
          </p:nvPr>
        </p:nvSpPr>
        <p:spPr/>
        <p:txBody>
          <a:bodyPr/>
          <a:lstStyle/>
          <a:p>
            <a:r>
              <a:rPr lang="en-CA"/>
              <a:t>KW4 OHT Signatory Organizations</a:t>
            </a:r>
          </a:p>
        </p:txBody>
      </p:sp>
      <p:sp>
        <p:nvSpPr>
          <p:cNvPr id="7" name="Slide Number Placeholder 6">
            <a:extLst>
              <a:ext uri="{FF2B5EF4-FFF2-40B4-BE49-F238E27FC236}">
                <a16:creationId xmlns:a16="http://schemas.microsoft.com/office/drawing/2014/main" id="{E56D9D6C-DAB7-4B84-A9BF-1447C7446544}"/>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1375165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2309-9305-43BE-B8A6-C71DB8126B9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24F8E0C-F55A-4E5F-833F-DA3BE4B47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20A03E-1B47-4E06-A01F-C99D529F7B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B83A7AA-5DDA-4EF3-B57F-A63368E128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0AED77-24A8-40A5-8FD5-64FE48B4C8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79ABAE9-CDA1-4E9D-9F58-1304B922F2C3}"/>
              </a:ext>
            </a:extLst>
          </p:cNvPr>
          <p:cNvSpPr>
            <a:spLocks noGrp="1"/>
          </p:cNvSpPr>
          <p:nvPr>
            <p:ph type="dt" sz="half" idx="10"/>
          </p:nvPr>
        </p:nvSpPr>
        <p:spPr/>
        <p:txBody>
          <a:bodyPr/>
          <a:lstStyle/>
          <a:p>
            <a:fld id="{D251D098-57A8-475F-B1F4-CB0B6C41AD53}" type="datetime1">
              <a:rPr lang="en-CA" smtClean="0"/>
              <a:t>2020-10-16</a:t>
            </a:fld>
            <a:endParaRPr lang="en-CA"/>
          </a:p>
        </p:txBody>
      </p:sp>
      <p:sp>
        <p:nvSpPr>
          <p:cNvPr id="8" name="Footer Placeholder 7">
            <a:extLst>
              <a:ext uri="{FF2B5EF4-FFF2-40B4-BE49-F238E27FC236}">
                <a16:creationId xmlns:a16="http://schemas.microsoft.com/office/drawing/2014/main" id="{1ACA1261-36CF-4B4C-A559-62065CCD4E54}"/>
              </a:ext>
            </a:extLst>
          </p:cNvPr>
          <p:cNvSpPr>
            <a:spLocks noGrp="1"/>
          </p:cNvSpPr>
          <p:nvPr>
            <p:ph type="ftr" sz="quarter" idx="11"/>
          </p:nvPr>
        </p:nvSpPr>
        <p:spPr/>
        <p:txBody>
          <a:bodyPr/>
          <a:lstStyle/>
          <a:p>
            <a:r>
              <a:rPr lang="en-CA"/>
              <a:t>KW4 OHT Signatory Organizations</a:t>
            </a:r>
          </a:p>
        </p:txBody>
      </p:sp>
      <p:sp>
        <p:nvSpPr>
          <p:cNvPr id="9" name="Slide Number Placeholder 8">
            <a:extLst>
              <a:ext uri="{FF2B5EF4-FFF2-40B4-BE49-F238E27FC236}">
                <a16:creationId xmlns:a16="http://schemas.microsoft.com/office/drawing/2014/main" id="{0444B09F-0C0E-40C7-8ADF-A413548E614B}"/>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3652228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6CCB9-2637-43F2-9698-81BC2B917453}"/>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E155238-B354-4F75-A73E-D64EC90862B5}"/>
              </a:ext>
            </a:extLst>
          </p:cNvPr>
          <p:cNvSpPr>
            <a:spLocks noGrp="1"/>
          </p:cNvSpPr>
          <p:nvPr>
            <p:ph type="dt" sz="half" idx="10"/>
          </p:nvPr>
        </p:nvSpPr>
        <p:spPr/>
        <p:txBody>
          <a:bodyPr/>
          <a:lstStyle/>
          <a:p>
            <a:fld id="{93B367EA-D5EA-41BB-9690-CD7109C6676F}" type="datetime1">
              <a:rPr lang="en-CA" smtClean="0"/>
              <a:t>2020-10-16</a:t>
            </a:fld>
            <a:endParaRPr lang="en-CA"/>
          </a:p>
        </p:txBody>
      </p:sp>
      <p:sp>
        <p:nvSpPr>
          <p:cNvPr id="4" name="Footer Placeholder 3">
            <a:extLst>
              <a:ext uri="{FF2B5EF4-FFF2-40B4-BE49-F238E27FC236}">
                <a16:creationId xmlns:a16="http://schemas.microsoft.com/office/drawing/2014/main" id="{94FB3707-F5AC-4366-B801-62FD03EF8501}"/>
              </a:ext>
            </a:extLst>
          </p:cNvPr>
          <p:cNvSpPr>
            <a:spLocks noGrp="1"/>
          </p:cNvSpPr>
          <p:nvPr>
            <p:ph type="ftr" sz="quarter" idx="11"/>
          </p:nvPr>
        </p:nvSpPr>
        <p:spPr/>
        <p:txBody>
          <a:bodyPr/>
          <a:lstStyle/>
          <a:p>
            <a:r>
              <a:rPr lang="en-CA"/>
              <a:t>KW4 OHT Signatory Organizations</a:t>
            </a:r>
          </a:p>
        </p:txBody>
      </p:sp>
      <p:sp>
        <p:nvSpPr>
          <p:cNvPr id="5" name="Slide Number Placeholder 4">
            <a:extLst>
              <a:ext uri="{FF2B5EF4-FFF2-40B4-BE49-F238E27FC236}">
                <a16:creationId xmlns:a16="http://schemas.microsoft.com/office/drawing/2014/main" id="{A2D26A60-C7F1-4CC7-A1DE-7BFEA8120FD8}"/>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340645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2E8850-CDCD-4CD0-85B8-0738EC747A07}"/>
              </a:ext>
            </a:extLst>
          </p:cNvPr>
          <p:cNvSpPr>
            <a:spLocks noGrp="1"/>
          </p:cNvSpPr>
          <p:nvPr>
            <p:ph type="dt" sz="half" idx="10"/>
          </p:nvPr>
        </p:nvSpPr>
        <p:spPr/>
        <p:txBody>
          <a:bodyPr/>
          <a:lstStyle/>
          <a:p>
            <a:fld id="{9BC40A87-2958-4CB7-BEF8-61F10AE4B202}" type="datetime1">
              <a:rPr lang="en-CA" smtClean="0"/>
              <a:t>2020-10-16</a:t>
            </a:fld>
            <a:endParaRPr lang="en-CA"/>
          </a:p>
        </p:txBody>
      </p:sp>
      <p:sp>
        <p:nvSpPr>
          <p:cNvPr id="3" name="Footer Placeholder 2">
            <a:extLst>
              <a:ext uri="{FF2B5EF4-FFF2-40B4-BE49-F238E27FC236}">
                <a16:creationId xmlns:a16="http://schemas.microsoft.com/office/drawing/2014/main" id="{D2BE2B3B-AD94-46C7-B841-50FAADE2AE97}"/>
              </a:ext>
            </a:extLst>
          </p:cNvPr>
          <p:cNvSpPr>
            <a:spLocks noGrp="1"/>
          </p:cNvSpPr>
          <p:nvPr>
            <p:ph type="ftr" sz="quarter" idx="11"/>
          </p:nvPr>
        </p:nvSpPr>
        <p:spPr/>
        <p:txBody>
          <a:bodyPr/>
          <a:lstStyle/>
          <a:p>
            <a:r>
              <a:rPr lang="en-CA"/>
              <a:t>KW4 OHT Signatory Organizations</a:t>
            </a:r>
          </a:p>
        </p:txBody>
      </p:sp>
      <p:sp>
        <p:nvSpPr>
          <p:cNvPr id="4" name="Slide Number Placeholder 3">
            <a:extLst>
              <a:ext uri="{FF2B5EF4-FFF2-40B4-BE49-F238E27FC236}">
                <a16:creationId xmlns:a16="http://schemas.microsoft.com/office/drawing/2014/main" id="{A94C7B55-257D-4F69-8E67-AE3FF4E986D1}"/>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339111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77849-1DF1-4847-8724-B4B136E68E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293305A-1ED2-44A2-896A-5101504CD1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D9E6D477-6C20-4732-A1A1-B4A21D720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467F1-052D-4F82-98A0-32A30D59E489}"/>
              </a:ext>
            </a:extLst>
          </p:cNvPr>
          <p:cNvSpPr>
            <a:spLocks noGrp="1"/>
          </p:cNvSpPr>
          <p:nvPr>
            <p:ph type="dt" sz="half" idx="10"/>
          </p:nvPr>
        </p:nvSpPr>
        <p:spPr/>
        <p:txBody>
          <a:bodyPr/>
          <a:lstStyle/>
          <a:p>
            <a:fld id="{99ADD092-C6F0-49C1-B913-B438F9793E90}" type="datetime1">
              <a:rPr lang="en-CA" smtClean="0"/>
              <a:t>2020-10-16</a:t>
            </a:fld>
            <a:endParaRPr lang="en-CA"/>
          </a:p>
        </p:txBody>
      </p:sp>
      <p:sp>
        <p:nvSpPr>
          <p:cNvPr id="6" name="Footer Placeholder 5">
            <a:extLst>
              <a:ext uri="{FF2B5EF4-FFF2-40B4-BE49-F238E27FC236}">
                <a16:creationId xmlns:a16="http://schemas.microsoft.com/office/drawing/2014/main" id="{A0E4436F-3C5E-46E8-805D-54F358EF1119}"/>
              </a:ext>
            </a:extLst>
          </p:cNvPr>
          <p:cNvSpPr>
            <a:spLocks noGrp="1"/>
          </p:cNvSpPr>
          <p:nvPr>
            <p:ph type="ftr" sz="quarter" idx="11"/>
          </p:nvPr>
        </p:nvSpPr>
        <p:spPr/>
        <p:txBody>
          <a:bodyPr/>
          <a:lstStyle/>
          <a:p>
            <a:r>
              <a:rPr lang="en-CA"/>
              <a:t>KW4 OHT Signatory Organizations</a:t>
            </a:r>
          </a:p>
        </p:txBody>
      </p:sp>
      <p:sp>
        <p:nvSpPr>
          <p:cNvPr id="7" name="Slide Number Placeholder 6">
            <a:extLst>
              <a:ext uri="{FF2B5EF4-FFF2-40B4-BE49-F238E27FC236}">
                <a16:creationId xmlns:a16="http://schemas.microsoft.com/office/drawing/2014/main" id="{57EF6635-2C6B-43A3-A846-7A729E474831}"/>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365503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73B22-27F1-43C6-9E1C-E0666F8734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6A8D21F1-C2D7-4F98-99A1-890E3EAA17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3F0FE2F-887C-459D-B933-0A75DDFF6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A1783-9F68-4E70-B4D8-58348EC79676}"/>
              </a:ext>
            </a:extLst>
          </p:cNvPr>
          <p:cNvSpPr>
            <a:spLocks noGrp="1"/>
          </p:cNvSpPr>
          <p:nvPr>
            <p:ph type="dt" sz="half" idx="10"/>
          </p:nvPr>
        </p:nvSpPr>
        <p:spPr/>
        <p:txBody>
          <a:bodyPr/>
          <a:lstStyle/>
          <a:p>
            <a:fld id="{D0C5CC8D-56AF-4E42-BE6B-E02B914E116E}" type="datetime1">
              <a:rPr lang="en-CA" smtClean="0"/>
              <a:t>2020-10-16</a:t>
            </a:fld>
            <a:endParaRPr lang="en-CA"/>
          </a:p>
        </p:txBody>
      </p:sp>
      <p:sp>
        <p:nvSpPr>
          <p:cNvPr id="6" name="Footer Placeholder 5">
            <a:extLst>
              <a:ext uri="{FF2B5EF4-FFF2-40B4-BE49-F238E27FC236}">
                <a16:creationId xmlns:a16="http://schemas.microsoft.com/office/drawing/2014/main" id="{500A51AA-D745-4B5E-B438-D40BD1005258}"/>
              </a:ext>
            </a:extLst>
          </p:cNvPr>
          <p:cNvSpPr>
            <a:spLocks noGrp="1"/>
          </p:cNvSpPr>
          <p:nvPr>
            <p:ph type="ftr" sz="quarter" idx="11"/>
          </p:nvPr>
        </p:nvSpPr>
        <p:spPr/>
        <p:txBody>
          <a:bodyPr/>
          <a:lstStyle/>
          <a:p>
            <a:r>
              <a:rPr lang="en-CA"/>
              <a:t>KW4 OHT Signatory Organizations</a:t>
            </a:r>
          </a:p>
        </p:txBody>
      </p:sp>
      <p:sp>
        <p:nvSpPr>
          <p:cNvPr id="7" name="Slide Number Placeholder 6">
            <a:extLst>
              <a:ext uri="{FF2B5EF4-FFF2-40B4-BE49-F238E27FC236}">
                <a16:creationId xmlns:a16="http://schemas.microsoft.com/office/drawing/2014/main" id="{BC018579-3012-46BA-A333-CE9B0558976A}"/>
              </a:ext>
            </a:extLst>
          </p:cNvPr>
          <p:cNvSpPr>
            <a:spLocks noGrp="1"/>
          </p:cNvSpPr>
          <p:nvPr>
            <p:ph type="sldNum" sz="quarter" idx="12"/>
          </p:nvPr>
        </p:nvSpPr>
        <p:spPr/>
        <p:txBody>
          <a:bodyPr/>
          <a:lstStyle/>
          <a:p>
            <a:fld id="{609AEEF8-87E6-47ED-8CFE-56360C2224A5}" type="slidenum">
              <a:rPr lang="en-CA" smtClean="0"/>
              <a:t>‹#›</a:t>
            </a:fld>
            <a:endParaRPr lang="en-CA"/>
          </a:p>
        </p:txBody>
      </p:sp>
    </p:spTree>
    <p:extLst>
      <p:ext uri="{BB962C8B-B14F-4D97-AF65-F5344CB8AC3E}">
        <p14:creationId xmlns:p14="http://schemas.microsoft.com/office/powerpoint/2010/main" val="290288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F2A97C-562B-4D96-A984-ACC19CE18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5EABA80-3293-4531-90A1-C8F7D47199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C7881BD-6F56-4FAF-9AD4-7960BF491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AB56B-432D-4C43-B538-D0E1823B67D1}" type="datetime1">
              <a:rPr lang="en-CA" smtClean="0"/>
              <a:t>2020-10-16</a:t>
            </a:fld>
            <a:endParaRPr lang="en-CA"/>
          </a:p>
        </p:txBody>
      </p:sp>
      <p:sp>
        <p:nvSpPr>
          <p:cNvPr id="5" name="Footer Placeholder 4">
            <a:extLst>
              <a:ext uri="{FF2B5EF4-FFF2-40B4-BE49-F238E27FC236}">
                <a16:creationId xmlns:a16="http://schemas.microsoft.com/office/drawing/2014/main" id="{C3520FFD-008D-4444-89C3-5DF096DBA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KW4 OHT Signatory Organizations</a:t>
            </a:r>
          </a:p>
        </p:txBody>
      </p:sp>
      <p:sp>
        <p:nvSpPr>
          <p:cNvPr id="6" name="Slide Number Placeholder 5">
            <a:extLst>
              <a:ext uri="{FF2B5EF4-FFF2-40B4-BE49-F238E27FC236}">
                <a16:creationId xmlns:a16="http://schemas.microsoft.com/office/drawing/2014/main" id="{3789B5FE-037F-4B68-A4DB-90127F0ED2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AEEF8-87E6-47ED-8CFE-56360C2224A5}" type="slidenum">
              <a:rPr lang="en-CA" smtClean="0"/>
              <a:t>‹#›</a:t>
            </a:fld>
            <a:endParaRPr lang="en-CA"/>
          </a:p>
        </p:txBody>
      </p:sp>
    </p:spTree>
    <p:extLst>
      <p:ext uri="{BB962C8B-B14F-4D97-AF65-F5344CB8AC3E}">
        <p14:creationId xmlns:p14="http://schemas.microsoft.com/office/powerpoint/2010/main" val="128770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730411" y="949088"/>
            <a:ext cx="8649695" cy="0"/>
          </a:xfrm>
          <a:prstGeom prst="line">
            <a:avLst/>
          </a:prstGeom>
          <a:ln w="28575">
            <a:solidFill>
              <a:srgbClr val="00A0DC"/>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8407836-FDAC-4546-A128-5C64A35E4A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544" r="-4604"/>
          <a:stretch/>
        </p:blipFill>
        <p:spPr>
          <a:xfrm>
            <a:off x="5244974" y="191985"/>
            <a:ext cx="1702052" cy="1005620"/>
          </a:xfrm>
          <a:prstGeom prst="rect">
            <a:avLst/>
          </a:prstGeom>
          <a:solidFill>
            <a:schemeClr val="bg1"/>
          </a:solidFill>
        </p:spPr>
      </p:pic>
      <p:cxnSp>
        <p:nvCxnSpPr>
          <p:cNvPr id="4" name="Straight Connector 3"/>
          <p:cNvCxnSpPr/>
          <p:nvPr/>
        </p:nvCxnSpPr>
        <p:spPr>
          <a:xfrm>
            <a:off x="1771152" y="6211981"/>
            <a:ext cx="8649695" cy="0"/>
          </a:xfrm>
          <a:prstGeom prst="line">
            <a:avLst/>
          </a:prstGeom>
          <a:ln w="28575">
            <a:solidFill>
              <a:srgbClr val="00A0DC"/>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864729" y="5046240"/>
            <a:ext cx="2381061" cy="369332"/>
          </a:xfrm>
          <a:prstGeom prst="rect">
            <a:avLst/>
          </a:prstGeom>
          <a:solidFill>
            <a:schemeClr val="bg1"/>
          </a:solidFill>
        </p:spPr>
        <p:txBody>
          <a:bodyPr wrap="square" lIns="36000" rIns="36000" rtlCol="0" anchor="ctr" anchorCtr="0">
            <a:spAutoFit/>
          </a:bodyPr>
          <a:lstStyle/>
          <a:p>
            <a:pPr algn="ctr"/>
            <a:r>
              <a:rPr lang="en-CA" b="1" dirty="0">
                <a:solidFill>
                  <a:srgbClr val="00A0DC"/>
                </a:solidFill>
                <a:latin typeface="+mj-lt"/>
                <a:cs typeface="Segoe UI" pitchFamily="34" charset="0"/>
              </a:rPr>
              <a:t>October 15, 2020</a:t>
            </a:r>
          </a:p>
        </p:txBody>
      </p:sp>
      <p:sp>
        <p:nvSpPr>
          <p:cNvPr id="6" name="TextBox 5"/>
          <p:cNvSpPr txBox="1"/>
          <p:nvPr/>
        </p:nvSpPr>
        <p:spPr>
          <a:xfrm>
            <a:off x="0" y="1653613"/>
            <a:ext cx="12364278" cy="3144111"/>
          </a:xfrm>
          <a:prstGeom prst="rect">
            <a:avLst/>
          </a:prstGeom>
          <a:noFill/>
        </p:spPr>
        <p:txBody>
          <a:bodyPr wrap="square" lIns="360000" rIns="360000" rtlCol="0" anchor="ctr" anchorCtr="0">
            <a:noAutofit/>
          </a:bodyPr>
          <a:lstStyle/>
          <a:p>
            <a:pPr algn="ctr">
              <a:lnSpc>
                <a:spcPct val="90000"/>
              </a:lnSpc>
            </a:pPr>
            <a:r>
              <a:rPr lang="en-CA" sz="4000" b="1" dirty="0">
                <a:solidFill>
                  <a:srgbClr val="00A0DC"/>
                </a:solidFill>
                <a:latin typeface="Candara" panose="020E0502030303020204" pitchFamily="34" charset="0"/>
                <a:cs typeface="Segoe UI" pitchFamily="34" charset="0"/>
              </a:rPr>
              <a:t>OHT Members’ Leaders: Meeting #2</a:t>
            </a:r>
            <a:endParaRPr lang="en-CA" sz="2800" b="1" dirty="0">
              <a:solidFill>
                <a:srgbClr val="00A0DC"/>
              </a:solidFill>
              <a:cs typeface="Segoe UI" pitchFamily="34" charset="0"/>
            </a:endParaRPr>
          </a:p>
          <a:p>
            <a:pPr algn="ctr">
              <a:lnSpc>
                <a:spcPct val="90000"/>
              </a:lnSpc>
            </a:pPr>
            <a:endParaRPr lang="en-CA" sz="5400" b="1" dirty="0">
              <a:solidFill>
                <a:srgbClr val="00A0DC"/>
              </a:solidFill>
              <a:latin typeface="Candara" panose="020E0502030303020204" pitchFamily="34" charset="0"/>
              <a:cs typeface="Segoe UI" pitchFamily="34" charset="0"/>
            </a:endParaRPr>
          </a:p>
        </p:txBody>
      </p:sp>
    </p:spTree>
    <p:extLst>
      <p:ext uri="{BB962C8B-B14F-4D97-AF65-F5344CB8AC3E}">
        <p14:creationId xmlns:p14="http://schemas.microsoft.com/office/powerpoint/2010/main" val="367904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Members: Partners &amp; Affiliates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10</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838200" y="1231072"/>
            <a:ext cx="10515600" cy="5162964"/>
          </a:xfrm>
        </p:spPr>
        <p:txBody>
          <a:bodyPr>
            <a:normAutofit/>
          </a:bodyPr>
          <a:lstStyle/>
          <a:p>
            <a:r>
              <a:rPr lang="en-CA" sz="2400" dirty="0"/>
              <a:t>Some will also choose to become Partner Members:</a:t>
            </a:r>
          </a:p>
          <a:p>
            <a:pPr lvl="1"/>
            <a:r>
              <a:rPr lang="en-CA" dirty="0"/>
              <a:t>To actively collaborate with other partners working on specific projects and initiatives that will further the quadruple aim and the health and wellness care experience of specific populations</a:t>
            </a:r>
          </a:p>
          <a:p>
            <a:pPr lvl="2"/>
            <a:r>
              <a:rPr lang="en-CA" sz="2400" dirty="0"/>
              <a:t>Including providing the needed resources (financial, human, tools, systems </a:t>
            </a:r>
            <a:r>
              <a:rPr lang="en-CA" sz="2400" dirty="0" err="1"/>
              <a:t>etc</a:t>
            </a:r>
            <a:r>
              <a:rPr lang="en-CA" sz="2400" dirty="0"/>
              <a:t>) to do the necessary work, as agreed by approving the annual plans and budget</a:t>
            </a:r>
          </a:p>
          <a:p>
            <a:pPr lvl="1"/>
            <a:r>
              <a:rPr lang="en-CA" dirty="0"/>
              <a:t>To provide resources (financial perhaps in combination with some in kind) to enable the OHT to integrate and coordinate the agreed strategies, initiatives and priorities contained in the approved plans and budget each year (including COVID-19 preparedness and response in year one) </a:t>
            </a:r>
          </a:p>
          <a:p>
            <a:pPr lvl="1"/>
            <a:r>
              <a:rPr lang="en-CA" dirty="0"/>
              <a:t>To be held collectively accountable as partners to the MOH for clinical and fiscal outcomes</a:t>
            </a:r>
          </a:p>
          <a:p>
            <a:r>
              <a:rPr lang="en-CA" sz="2400" dirty="0"/>
              <a:t>Partner Members are represented at meetings by the Executive Director/CEO</a:t>
            </a:r>
          </a:p>
          <a:p>
            <a:pPr marL="0" indent="0">
              <a:buNone/>
            </a:pPr>
            <a:endParaRPr lang="en-CA" dirty="0"/>
          </a:p>
        </p:txBody>
      </p:sp>
    </p:spTree>
    <p:extLst>
      <p:ext uri="{BB962C8B-B14F-4D97-AF65-F5344CB8AC3E}">
        <p14:creationId xmlns:p14="http://schemas.microsoft.com/office/powerpoint/2010/main" val="3361837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Members: Partners &amp; Affiliates </a:t>
            </a:r>
            <a:r>
              <a:rPr lang="en-CA" sz="2800" b="1" dirty="0">
                <a:solidFill>
                  <a:srgbClr val="0096C8"/>
                </a:solidFill>
                <a:latin typeface="Candara" panose="020E0502030303020204" pitchFamily="34" charset="0"/>
                <a:ea typeface="Segoe UI" panose="020B0502040204020203" pitchFamily="34" charset="0"/>
                <a:cs typeface="Segoe UI" panose="020B0502040204020203" pitchFamily="34" charset="0"/>
              </a:rPr>
              <a:t>(cont’d)</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11</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r>
              <a:rPr lang="en-CA" dirty="0"/>
              <a:t>Others choosing not to be Partner Members will be Affiliate Members, perhaps waiting to join as Partner Members when plans coincide with their own organization’s strategic priorities</a:t>
            </a:r>
          </a:p>
          <a:p>
            <a:pPr marL="0" indent="0">
              <a:buNone/>
            </a:pPr>
            <a:r>
              <a:rPr lang="en-CA" dirty="0"/>
              <a:t>All members will benefit from:</a:t>
            </a:r>
          </a:p>
          <a:p>
            <a:r>
              <a:rPr lang="en-CA" dirty="0"/>
              <a:t>Opportunities to inform future plans for the OHT as it builds to maturity, including selecting new target populations and services</a:t>
            </a:r>
          </a:p>
          <a:p>
            <a:r>
              <a:rPr lang="en-CA" dirty="0"/>
              <a:t>The chance to share resources with other agencies to create synergies and better care experiences for residents</a:t>
            </a:r>
          </a:p>
          <a:p>
            <a:r>
              <a:rPr lang="en-CA" dirty="0"/>
              <a:t>Over time as the OHT receives funds and has a single funding envelope, the opportunity to share in that funding</a:t>
            </a:r>
          </a:p>
          <a:p>
            <a:pPr marL="0" indent="0">
              <a:buNone/>
            </a:pPr>
            <a:endParaRPr lang="en-CA" dirty="0"/>
          </a:p>
        </p:txBody>
      </p:sp>
    </p:spTree>
    <p:extLst>
      <p:ext uri="{BB962C8B-B14F-4D97-AF65-F5344CB8AC3E}">
        <p14:creationId xmlns:p14="http://schemas.microsoft.com/office/powerpoint/2010/main" val="1342170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Roles and Responsibilities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a:xfrm>
            <a:off x="4038600" y="6327895"/>
            <a:ext cx="4114800" cy="365125"/>
          </a:xfrm>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12</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pPr marL="342900" lvl="0" indent="-342900">
              <a:buFont typeface="Symbol" panose="05050102010706020507" pitchFamily="18" charset="2"/>
              <a:buChar char=""/>
            </a:pPr>
            <a:r>
              <a:rPr lang="en-US" dirty="0">
                <a:ea typeface="Times New Roman" panose="02020603050405020304" pitchFamily="18" charset="0"/>
                <a:cs typeface="Times New Roman" panose="02020603050405020304" pitchFamily="18" charset="0"/>
              </a:rPr>
              <a:t>Partner Members make decisions, based on input from all Members, the Steering Committee, the Operations team and working groups of the KW4 OHT</a:t>
            </a:r>
          </a:p>
          <a:p>
            <a:pPr marL="342900" lvl="0" indent="-342900">
              <a:buFont typeface="Symbol" panose="05050102010706020507" pitchFamily="18" charset="2"/>
              <a:buChar char=""/>
            </a:pPr>
            <a:r>
              <a:rPr lang="en-US" dirty="0">
                <a:effectLst/>
                <a:ea typeface="Times New Roman" panose="02020603050405020304" pitchFamily="18" charset="0"/>
                <a:cs typeface="Times New Roman" panose="02020603050405020304" pitchFamily="18" charset="0"/>
              </a:rPr>
              <a:t>S</a:t>
            </a:r>
            <a:r>
              <a:rPr lang="en-US" dirty="0">
                <a:ea typeface="Times New Roman" panose="02020603050405020304" pitchFamily="18" charset="0"/>
                <a:cs typeface="Times New Roman" panose="02020603050405020304" pitchFamily="18" charset="0"/>
              </a:rPr>
              <a:t>cope of such decision making includes OHT strategic plan, priority populations and services, annual budget and resource allocations</a:t>
            </a:r>
          </a:p>
          <a:p>
            <a:pPr marL="0" indent="0">
              <a:buNone/>
            </a:pPr>
            <a:r>
              <a:rPr lang="en-US" dirty="0">
                <a:ea typeface="Times New Roman" panose="02020603050405020304" pitchFamily="18" charset="0"/>
                <a:cs typeface="Times New Roman" panose="02020603050405020304" pitchFamily="18" charset="0"/>
              </a:rPr>
              <a:t>Members (Affiliates and Partners) meet together with the Steering Committee every 2 to 3 months or more frequently at the call of the Steering Committee Chair</a:t>
            </a:r>
          </a:p>
          <a:p>
            <a:pPr marL="0" indent="0">
              <a:buNone/>
            </a:pPr>
            <a:r>
              <a:rPr lang="en-CA" dirty="0">
                <a:cs typeface="Arial" panose="020B0604020202020204" pitchFamily="34" charset="0"/>
              </a:rPr>
              <a:t>New Members (Affiliate and Partner) are admitted by Partner Members according to criteria outlined in this agreement and a process created by the Steering Committee and approved by the Partner Members</a:t>
            </a:r>
          </a:p>
          <a:p>
            <a:pPr marL="0" indent="0">
              <a:buNone/>
            </a:pPr>
            <a:endParaRPr lang="en-CA" dirty="0"/>
          </a:p>
        </p:txBody>
      </p:sp>
    </p:spTree>
    <p:extLst>
      <p:ext uri="{BB962C8B-B14F-4D97-AF65-F5344CB8AC3E}">
        <p14:creationId xmlns:p14="http://schemas.microsoft.com/office/powerpoint/2010/main" val="3155389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Roles and Responsibilities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a:xfrm>
            <a:off x="4038600" y="6327895"/>
            <a:ext cx="4114800" cy="365125"/>
          </a:xfrm>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13</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pPr marL="0" indent="0">
              <a:buNone/>
            </a:pPr>
            <a:r>
              <a:rPr lang="en-CA" b="1" dirty="0"/>
              <a:t>Shared Leadership</a:t>
            </a:r>
          </a:p>
          <a:p>
            <a:r>
              <a:rPr lang="en-CA" dirty="0"/>
              <a:t>Continuity and renewal for Steering Committee</a:t>
            </a:r>
          </a:p>
          <a:p>
            <a:pPr lvl="1"/>
            <a:r>
              <a:rPr lang="en-CA" dirty="0"/>
              <a:t>Proposal: 3 year terms, maximum 2 renewals, staggered initial terms to begin the rotation</a:t>
            </a:r>
          </a:p>
          <a:p>
            <a:pPr lvl="1"/>
            <a:r>
              <a:rPr lang="en-CA" dirty="0"/>
              <a:t>Consider: requirement for 1 physician among the 5 service provider roles, including in kind Support Services organization on Steering Committee</a:t>
            </a:r>
          </a:p>
          <a:p>
            <a:r>
              <a:rPr lang="en-CA" dirty="0"/>
              <a:t>Operations team renewed annually based on skill sets needed to support annual plan – transparent call out for in kind resource commitments</a:t>
            </a:r>
          </a:p>
          <a:p>
            <a:r>
              <a:rPr lang="en-CA" dirty="0"/>
              <a:t>Annual plans comprise projects initiated, resourced and lead by partner members</a:t>
            </a:r>
          </a:p>
        </p:txBody>
      </p:sp>
    </p:spTree>
    <p:extLst>
      <p:ext uri="{BB962C8B-B14F-4D97-AF65-F5344CB8AC3E}">
        <p14:creationId xmlns:p14="http://schemas.microsoft.com/office/powerpoint/2010/main" val="1727896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306830" y="214948"/>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Roles and Responsibilities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14</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10565" y="968658"/>
            <a:ext cx="10515600" cy="5499513"/>
          </a:xfrm>
        </p:spPr>
        <p:txBody>
          <a:bodyPr>
            <a:normAutofit/>
          </a:bodyPr>
          <a:lstStyle/>
          <a:p>
            <a:pPr marL="0" indent="0">
              <a:buNone/>
            </a:pPr>
            <a:r>
              <a:rPr lang="en-CA" b="1" dirty="0">
                <a:latin typeface="Arial" panose="020B0604020202020204" pitchFamily="34" charset="0"/>
                <a:cs typeface="Arial" panose="020B0604020202020204" pitchFamily="34" charset="0"/>
              </a:rPr>
              <a:t>Decision Method</a:t>
            </a: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All OHT organizational structures will use consensus as the preferred decision making process</a:t>
            </a:r>
          </a:p>
          <a:p>
            <a:pPr marL="285750" indent="-285750">
              <a:buFont typeface="Arial" panose="020B0604020202020204" pitchFamily="34" charset="0"/>
              <a:buChar char="•"/>
            </a:pPr>
            <a:r>
              <a:rPr lang="en-CA" dirty="0">
                <a:latin typeface="Arial" panose="020B0604020202020204" pitchFamily="34" charset="0"/>
                <a:cs typeface="Arial" panose="020B0604020202020204" pitchFamily="34" charset="0"/>
              </a:rPr>
              <a:t>By exception, some decisions may require a 2/3 majority vote</a:t>
            </a:r>
          </a:p>
          <a:p>
            <a:pPr marL="0" indent="0">
              <a:buNone/>
            </a:pPr>
            <a:endParaRPr lang="en-CA" dirty="0">
              <a:latin typeface="Arial" panose="020B0604020202020204" pitchFamily="34" charset="0"/>
              <a:cs typeface="Arial" panose="020B0604020202020204" pitchFamily="34" charset="0"/>
            </a:endParaRPr>
          </a:p>
          <a:p>
            <a:pPr marL="0" indent="0">
              <a:buNone/>
            </a:pPr>
            <a:endParaRPr lang="en-CA" dirty="0"/>
          </a:p>
        </p:txBody>
      </p:sp>
      <p:pic>
        <p:nvPicPr>
          <p:cNvPr id="9" name="Picture 8">
            <a:extLst>
              <a:ext uri="{FF2B5EF4-FFF2-40B4-BE49-F238E27FC236}">
                <a16:creationId xmlns:a16="http://schemas.microsoft.com/office/drawing/2014/main" id="{EDBD54C5-4F90-4515-B78D-40E36FCB10BB}"/>
              </a:ext>
            </a:extLst>
          </p:cNvPr>
          <p:cNvPicPr/>
          <p:nvPr/>
        </p:nvPicPr>
        <p:blipFill>
          <a:blip r:embed="rId4"/>
          <a:stretch>
            <a:fillRect/>
          </a:stretch>
        </p:blipFill>
        <p:spPr>
          <a:xfrm>
            <a:off x="1614012" y="3041272"/>
            <a:ext cx="9024938" cy="3176904"/>
          </a:xfrm>
          <a:prstGeom prst="rect">
            <a:avLst/>
          </a:prstGeom>
        </p:spPr>
      </p:pic>
    </p:spTree>
    <p:extLst>
      <p:ext uri="{BB962C8B-B14F-4D97-AF65-F5344CB8AC3E}">
        <p14:creationId xmlns:p14="http://schemas.microsoft.com/office/powerpoint/2010/main" val="1566021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Information Sharing &amp; Transparency</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15</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39445" y="1284629"/>
            <a:ext cx="10515600" cy="5162964"/>
          </a:xfrm>
        </p:spPr>
        <p:txBody>
          <a:bodyPr>
            <a:normAutofit/>
          </a:bodyPr>
          <a:lstStyle/>
          <a:p>
            <a:pPr marL="0" indent="0">
              <a:buNone/>
            </a:pPr>
            <a:r>
              <a:rPr lang="en-CA" sz="2400" dirty="0">
                <a:cs typeface="Arial" panose="020B0604020202020204" pitchFamily="34" charset="0"/>
              </a:rPr>
              <a:t>Key values: openness, transparency and timeliness </a:t>
            </a:r>
          </a:p>
          <a:p>
            <a:r>
              <a:rPr lang="en-CA" sz="2400" dirty="0">
                <a:cs typeface="Arial" panose="020B0604020202020204" pitchFamily="34" charset="0"/>
              </a:rPr>
              <a:t>Members transparently provide information to one another in the spirit of “everything is shareable unless for legal reasons it cannot be” </a:t>
            </a:r>
          </a:p>
          <a:p>
            <a:pPr marL="285750" indent="-285750">
              <a:buFont typeface="Arial" panose="020B0604020202020204" pitchFamily="34" charset="0"/>
              <a:buChar char="•"/>
            </a:pPr>
            <a:r>
              <a:rPr lang="en-CA" sz="2400" dirty="0">
                <a:cs typeface="Arial" panose="020B0604020202020204" pitchFamily="34" charset="0"/>
              </a:rPr>
              <a:t>Steering Committee reports OHT financial and performance information to all Members </a:t>
            </a:r>
          </a:p>
          <a:p>
            <a:pPr marL="285750" indent="-285750">
              <a:buFont typeface="Arial" panose="020B0604020202020204" pitchFamily="34" charset="0"/>
              <a:buChar char="•"/>
            </a:pPr>
            <a:r>
              <a:rPr lang="en-CA" sz="2400" dirty="0">
                <a:cs typeface="Arial" panose="020B0604020202020204" pitchFamily="34" charset="0"/>
              </a:rPr>
              <a:t>ED/CEOs of Members are responsible to ensure their Boards of Directors and staff are regularly updated with respect to OHT plans, initiatives and progress and that the OHT is one of the top priorities in their organization’s strategic and/or operational plans</a:t>
            </a:r>
          </a:p>
          <a:p>
            <a:r>
              <a:rPr lang="en-CA" sz="2400" dirty="0">
                <a:cs typeface="Arial" panose="020B0604020202020204" pitchFamily="34" charset="0"/>
              </a:rPr>
              <a:t>Steering Committee reports regularly to the community, physicians, other providers of health and wellness services, people receiving health and wellness services and their families and caregivers and to the MOH</a:t>
            </a:r>
          </a:p>
          <a:p>
            <a:endParaRPr lang="en-CA" dirty="0"/>
          </a:p>
        </p:txBody>
      </p:sp>
    </p:spTree>
    <p:extLst>
      <p:ext uri="{BB962C8B-B14F-4D97-AF65-F5344CB8AC3E}">
        <p14:creationId xmlns:p14="http://schemas.microsoft.com/office/powerpoint/2010/main" val="3298803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Information Sharing and Transparency</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16</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pPr marL="0" indent="0">
              <a:buNone/>
            </a:pPr>
            <a:r>
              <a:rPr lang="en-CA" sz="2000" b="1" dirty="0">
                <a:latin typeface="Arial" panose="020B0604020202020204" pitchFamily="34" charset="0"/>
                <a:cs typeface="Arial" panose="020B0604020202020204" pitchFamily="34" charset="0"/>
              </a:rPr>
              <a:t>Scope?</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Financial, performance metrics and dashboard, progress against annual plans, projects and commitments and any other information that is important to being apprised of the progress on accountability for achieving first two years’ goals</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Information that is relevant to current year one target populations as well as informing future planning</a:t>
            </a:r>
            <a:endParaRPr lang="en-CA" sz="2200" dirty="0">
              <a:cs typeface="Arial" panose="020B0604020202020204" pitchFamily="34" charset="0"/>
            </a:endParaRPr>
          </a:p>
          <a:p>
            <a:pPr marL="285750" indent="-285750">
              <a:buFont typeface="Arial" panose="020B0604020202020204" pitchFamily="34" charset="0"/>
              <a:buChar char="•"/>
            </a:pPr>
            <a:r>
              <a:rPr lang="en-CA" sz="2200" dirty="0">
                <a:cs typeface="Arial" panose="020B0604020202020204" pitchFamily="34" charset="0"/>
              </a:rPr>
              <a:t>Obligation to share with fellow members both outcomes and the care pathways that achieve those outcomes to understand interconnections between members (the “how”)</a:t>
            </a:r>
          </a:p>
          <a:p>
            <a:pPr marL="285750" indent="-285750">
              <a:buFont typeface="Arial" panose="020B0604020202020204" pitchFamily="34" charset="0"/>
              <a:buChar char="•"/>
            </a:pPr>
            <a:r>
              <a:rPr lang="en-CA" sz="2200" dirty="0">
                <a:cs typeface="Arial" panose="020B0604020202020204" pitchFamily="34" charset="0"/>
              </a:rPr>
              <a:t>Commitment to establishing a targeted communications and engagement strategy for the OHT that is reviewed annually</a:t>
            </a:r>
          </a:p>
          <a:p>
            <a:pPr marL="0" indent="0">
              <a:buNone/>
            </a:pPr>
            <a:endParaRPr lang="en-CA" dirty="0"/>
          </a:p>
        </p:txBody>
      </p:sp>
    </p:spTree>
    <p:extLst>
      <p:ext uri="{BB962C8B-B14F-4D97-AF65-F5344CB8AC3E}">
        <p14:creationId xmlns:p14="http://schemas.microsoft.com/office/powerpoint/2010/main" val="416586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Information Sharing and Transparency</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17</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pPr marL="285750" indent="-285750">
              <a:buFont typeface="Arial" panose="020B0604020202020204" pitchFamily="34" charset="0"/>
              <a:buChar char="•"/>
            </a:pPr>
            <a:r>
              <a:rPr lang="en-CA" sz="2200" dirty="0">
                <a:cs typeface="Arial" panose="020B0604020202020204" pitchFamily="34" charset="0"/>
              </a:rPr>
              <a:t>Respecting privacy requirements, and working across OHT partners to problem solve privacy issues that serve as barriers to improving care experience</a:t>
            </a:r>
          </a:p>
          <a:p>
            <a:pPr marL="742950" lvl="1" indent="-285750">
              <a:buFont typeface="Arial" panose="020B0604020202020204" pitchFamily="34" charset="0"/>
              <a:buChar char="•"/>
            </a:pPr>
            <a:r>
              <a:rPr lang="en-CA" sz="2200" dirty="0">
                <a:cs typeface="Arial" panose="020B0604020202020204" pitchFamily="34" charset="0"/>
              </a:rPr>
              <a:t>Members will share personal health information with one another for the purposes of providing health services, and coordinating its provision, in accordance with applicable laws</a:t>
            </a:r>
          </a:p>
          <a:p>
            <a:pPr marL="742950" lvl="1" indent="-285750">
              <a:buFont typeface="Arial" panose="020B0604020202020204" pitchFamily="34" charset="0"/>
              <a:buChar char="•"/>
            </a:pPr>
            <a:r>
              <a:rPr lang="en-CA" sz="2200" dirty="0">
                <a:cs typeface="Arial" panose="020B0604020202020204" pitchFamily="34" charset="0"/>
              </a:rPr>
              <a:t>Members will enter into a data sharing agreement in respect to sharing personal health information</a:t>
            </a:r>
          </a:p>
          <a:p>
            <a:pPr marL="285750" indent="-285750">
              <a:buFont typeface="Arial" panose="020B0604020202020204" pitchFamily="34" charset="0"/>
              <a:buChar char="•"/>
            </a:pPr>
            <a:r>
              <a:rPr lang="en-CA" sz="2200" dirty="0">
                <a:cs typeface="Arial" panose="020B0604020202020204" pitchFamily="34" charset="0"/>
              </a:rPr>
              <a:t>Confidentiality</a:t>
            </a:r>
          </a:p>
          <a:p>
            <a:pPr marL="742950" lvl="1" indent="-285750">
              <a:buFont typeface="Arial" panose="020B0604020202020204" pitchFamily="34" charset="0"/>
              <a:buChar char="•"/>
            </a:pPr>
            <a:r>
              <a:rPr lang="en-CA" sz="2200" dirty="0">
                <a:cs typeface="Arial" panose="020B0604020202020204" pitchFamily="34" charset="0"/>
              </a:rPr>
              <a:t>Members, Steering Committee members, Operations Team members and Working Group members sign a privacy and confidentiality agreement </a:t>
            </a:r>
          </a:p>
          <a:p>
            <a:pPr marL="0" indent="0">
              <a:buNone/>
            </a:pPr>
            <a:endParaRPr lang="en-CA" dirty="0"/>
          </a:p>
        </p:txBody>
      </p:sp>
    </p:spTree>
    <p:extLst>
      <p:ext uri="{BB962C8B-B14F-4D97-AF65-F5344CB8AC3E}">
        <p14:creationId xmlns:p14="http://schemas.microsoft.com/office/powerpoint/2010/main" val="619924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fontScale="90000"/>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Identifying and Measuring Impacts on </a:t>
            </a:r>
            <a:b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b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Priority Populations</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18</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838200" y="1375948"/>
            <a:ext cx="10515600" cy="5162964"/>
          </a:xfrm>
        </p:spPr>
        <p:txBody>
          <a:bodyPr>
            <a:normAutofit/>
          </a:bodyPr>
          <a:lstStyle/>
          <a:p>
            <a:pPr marL="0" indent="0">
              <a:buNone/>
            </a:pPr>
            <a:r>
              <a:rPr lang="en-CA" sz="2200" dirty="0">
                <a:cs typeface="Arial" panose="020B0604020202020204" pitchFamily="34" charset="0"/>
              </a:rPr>
              <a:t>OHT will have a data architecture that:</a:t>
            </a:r>
          </a:p>
          <a:p>
            <a:r>
              <a:rPr lang="en-CA" sz="2200" dirty="0">
                <a:cs typeface="Arial" panose="020B0604020202020204" pitchFamily="34" charset="0"/>
              </a:rPr>
              <a:t>Enables population health management, quality improvement and outcomes measurement</a:t>
            </a:r>
          </a:p>
          <a:p>
            <a:r>
              <a:rPr lang="en-CA" sz="2200" dirty="0">
                <a:cs typeface="Arial" panose="020B0604020202020204" pitchFamily="34" charset="0"/>
              </a:rPr>
              <a:t>Links measures to the Quadruple Aim</a:t>
            </a:r>
          </a:p>
          <a:p>
            <a:r>
              <a:rPr lang="en-CA" sz="2200" dirty="0">
                <a:cs typeface="Arial" panose="020B0604020202020204" pitchFamily="34" charset="0"/>
              </a:rPr>
              <a:t>Tracks progress against provincial and local targets and benchmarks</a:t>
            </a:r>
          </a:p>
          <a:p>
            <a:r>
              <a:rPr lang="en-CA" sz="2200" dirty="0">
                <a:cs typeface="Arial" panose="020B0604020202020204" pitchFamily="34" charset="0"/>
              </a:rPr>
              <a:t>Supports developing logic maps linking activities and outcomes</a:t>
            </a:r>
          </a:p>
          <a:p>
            <a:r>
              <a:rPr lang="en-CA" sz="2200" dirty="0">
                <a:cs typeface="Arial" panose="020B0604020202020204" pitchFamily="34" charset="0"/>
              </a:rPr>
              <a:t>Drives an overarching Balanced Scorecard and cascading dashboards for monitoring and reporting</a:t>
            </a:r>
            <a:endParaRPr lang="en-CA" sz="2000" dirty="0">
              <a:cs typeface="Arial" panose="020B0604020202020204" pitchFamily="34" charset="0"/>
            </a:endParaRPr>
          </a:p>
          <a:p>
            <a:pPr marL="0" indent="0">
              <a:buNone/>
            </a:pPr>
            <a:r>
              <a:rPr lang="en-CA" sz="2000" dirty="0">
                <a:cs typeface="Arial" panose="020B0604020202020204" pitchFamily="34" charset="0"/>
              </a:rPr>
              <a:t>The Steering Committee: </a:t>
            </a:r>
          </a:p>
          <a:p>
            <a:r>
              <a:rPr lang="en-CA" sz="2000" dirty="0">
                <a:cs typeface="Arial" panose="020B0604020202020204" pitchFamily="34" charset="0"/>
              </a:rPr>
              <a:t>Identifies and measures the priority populations for the KW4 OHT and the impact of decisions on them</a:t>
            </a:r>
          </a:p>
          <a:p>
            <a:pPr marL="285750" indent="-285750">
              <a:buFont typeface="Arial" panose="020B0604020202020204" pitchFamily="34" charset="0"/>
              <a:buChar char="•"/>
            </a:pPr>
            <a:r>
              <a:rPr lang="en-CA" sz="2000" dirty="0">
                <a:cs typeface="Arial" panose="020B0604020202020204" pitchFamily="34" charset="0"/>
              </a:rPr>
              <a:t>Consults with, informs, and provides recommendations to Partner and Affiliate Members at Member meetings</a:t>
            </a:r>
          </a:p>
          <a:p>
            <a:pPr marL="0" indent="0">
              <a:buNone/>
            </a:pPr>
            <a:endParaRPr lang="en-CA" dirty="0"/>
          </a:p>
        </p:txBody>
      </p:sp>
    </p:spTree>
    <p:extLst>
      <p:ext uri="{BB962C8B-B14F-4D97-AF65-F5344CB8AC3E}">
        <p14:creationId xmlns:p14="http://schemas.microsoft.com/office/powerpoint/2010/main" val="4649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fontScale="90000"/>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Expansion to More Populations, Services </a:t>
            </a:r>
            <a:b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b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and Providers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19</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90245" y="1193386"/>
            <a:ext cx="10515600" cy="5162964"/>
          </a:xfrm>
        </p:spPr>
        <p:txBody>
          <a:bodyPr>
            <a:normAutofit fontScale="92500" lnSpcReduction="20000"/>
          </a:bodyPr>
          <a:lstStyle/>
          <a:p>
            <a:pPr marL="0" indent="0">
              <a:buNone/>
            </a:pPr>
            <a:r>
              <a:rPr lang="en-CA" sz="2400" dirty="0"/>
              <a:t>The Steering Committee:</a:t>
            </a:r>
          </a:p>
          <a:p>
            <a:r>
              <a:rPr lang="en-CA" sz="2400" dirty="0"/>
              <a:t>Establishes and monitors progress towards an overall strategic plan and  annual work plan</a:t>
            </a:r>
          </a:p>
          <a:p>
            <a:r>
              <a:rPr lang="en-CA" sz="2400" dirty="0"/>
              <a:t>Provides a forum for Partner and Affiliate Members to provide input and offer business cases for expansion consideration</a:t>
            </a:r>
          </a:p>
          <a:p>
            <a:r>
              <a:rPr lang="en-CA" sz="2400" dirty="0"/>
              <a:t>Ensures decisions regarding expansion:</a:t>
            </a:r>
          </a:p>
          <a:p>
            <a:pPr lvl="1"/>
            <a:r>
              <a:rPr lang="en-CA" dirty="0"/>
              <a:t>Align with KW4 OHT My Health and Wellness Journey in KW4</a:t>
            </a:r>
          </a:p>
          <a:p>
            <a:pPr lvl="1"/>
            <a:r>
              <a:rPr lang="en-CA" dirty="0"/>
              <a:t>Are informed by qualitative and quantitative evidence including equity considerations</a:t>
            </a:r>
          </a:p>
          <a:p>
            <a:pPr lvl="1"/>
            <a:r>
              <a:rPr lang="en-CA" dirty="0"/>
              <a:t>Consider OHT capacity to execute</a:t>
            </a:r>
          </a:p>
          <a:p>
            <a:pPr lvl="1"/>
            <a:r>
              <a:rPr lang="en-CA" dirty="0"/>
              <a:t>Will not negatively impact sustainability of improvements for current priority populations</a:t>
            </a:r>
          </a:p>
          <a:p>
            <a:pPr lvl="1"/>
            <a:r>
              <a:rPr lang="en-CA" dirty="0"/>
              <a:t>Requires collaborative and coordinate effort across sectors</a:t>
            </a:r>
          </a:p>
          <a:p>
            <a:pPr lvl="1"/>
            <a:r>
              <a:rPr lang="en-CA" dirty="0"/>
              <a:t>Are nimble enough to enable collective crisis response</a:t>
            </a:r>
          </a:p>
          <a:p>
            <a:pPr lvl="1"/>
            <a:r>
              <a:rPr lang="en-CA" dirty="0"/>
              <a:t>Has commitment from all required providers to be OHT Partner Members and signing the CDMA</a:t>
            </a:r>
          </a:p>
          <a:p>
            <a:pPr lvl="1"/>
            <a:endParaRPr lang="en-CA" sz="2000" dirty="0"/>
          </a:p>
          <a:p>
            <a:pPr lvl="1"/>
            <a:endParaRPr lang="en-CA" sz="2000" dirty="0"/>
          </a:p>
        </p:txBody>
      </p:sp>
    </p:spTree>
    <p:extLst>
      <p:ext uri="{BB962C8B-B14F-4D97-AF65-F5344CB8AC3E}">
        <p14:creationId xmlns:p14="http://schemas.microsoft.com/office/powerpoint/2010/main" val="2337825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7878D9-58CC-4DBF-80D2-DFBFEB1C3241}"/>
              </a:ext>
            </a:extLst>
          </p:cNvPr>
          <p:cNvSpPr>
            <a:spLocks noGrp="1"/>
          </p:cNvSpPr>
          <p:nvPr>
            <p:ph type="title"/>
          </p:nvPr>
        </p:nvSpPr>
        <p:spPr>
          <a:xfrm>
            <a:off x="6094105" y="802955"/>
            <a:ext cx="4977976" cy="1454051"/>
          </a:xfrm>
        </p:spPr>
        <p:txBody>
          <a:bodyPr>
            <a:normAutofit/>
          </a:bodyPr>
          <a:lstStyle/>
          <a:p>
            <a:r>
              <a:rPr lang="en-CA">
                <a:solidFill>
                  <a:srgbClr val="000000"/>
                </a:solidFill>
              </a:rPr>
              <a:t>Welcome!</a:t>
            </a:r>
          </a:p>
        </p:txBody>
      </p:sp>
      <p:sp>
        <p:nvSpPr>
          <p:cNvPr id="16"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5D3A3CBA-E441-426A-A1D1-794696D195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349" y="2269960"/>
            <a:ext cx="3661831" cy="2338279"/>
          </a:xfrm>
          <a:prstGeom prst="rect">
            <a:avLst/>
          </a:prstGeom>
        </p:spPr>
      </p:pic>
      <p:sp>
        <p:nvSpPr>
          <p:cNvPr id="3" name="Content Placeholder 2">
            <a:extLst>
              <a:ext uri="{FF2B5EF4-FFF2-40B4-BE49-F238E27FC236}">
                <a16:creationId xmlns:a16="http://schemas.microsoft.com/office/drawing/2014/main" id="{65FFB6E3-1C77-479F-8772-21A0283523E5}"/>
              </a:ext>
            </a:extLst>
          </p:cNvPr>
          <p:cNvSpPr>
            <a:spLocks noGrp="1"/>
          </p:cNvSpPr>
          <p:nvPr>
            <p:ph idx="1"/>
          </p:nvPr>
        </p:nvSpPr>
        <p:spPr>
          <a:xfrm>
            <a:off x="6090574" y="2421682"/>
            <a:ext cx="4977578" cy="3639289"/>
          </a:xfrm>
        </p:spPr>
        <p:txBody>
          <a:bodyPr anchor="ctr">
            <a:normAutofit/>
          </a:bodyPr>
          <a:lstStyle/>
          <a:p>
            <a:pPr marL="0" indent="0">
              <a:buNone/>
            </a:pPr>
            <a:r>
              <a:rPr lang="en-CA" sz="2000">
                <a:solidFill>
                  <a:srgbClr val="000000"/>
                </a:solidFill>
              </a:rPr>
              <a:t>Please begin by introducing yourselves:</a:t>
            </a:r>
          </a:p>
          <a:p>
            <a:r>
              <a:rPr lang="en-CA" sz="2000">
                <a:solidFill>
                  <a:srgbClr val="000000"/>
                </a:solidFill>
              </a:rPr>
              <a:t>Name</a:t>
            </a:r>
          </a:p>
          <a:p>
            <a:r>
              <a:rPr lang="en-CA" sz="2000">
                <a:solidFill>
                  <a:srgbClr val="000000"/>
                </a:solidFill>
              </a:rPr>
              <a:t>Organization</a:t>
            </a:r>
          </a:p>
          <a:p>
            <a:r>
              <a:rPr lang="en-CA" sz="2000">
                <a:solidFill>
                  <a:srgbClr val="000000"/>
                </a:solidFill>
              </a:rPr>
              <a:t>Role</a:t>
            </a:r>
          </a:p>
        </p:txBody>
      </p:sp>
      <p:sp>
        <p:nvSpPr>
          <p:cNvPr id="4" name="Footer Placeholder 3">
            <a:extLst>
              <a:ext uri="{FF2B5EF4-FFF2-40B4-BE49-F238E27FC236}">
                <a16:creationId xmlns:a16="http://schemas.microsoft.com/office/drawing/2014/main" id="{3CF12A17-6FDF-4B75-AB73-0A60B9060A27}"/>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CA" sz="1100">
                <a:solidFill>
                  <a:srgbClr val="898989"/>
                </a:solidFill>
              </a:rPr>
              <a:t>KW4 OHT Signatory Organizations</a:t>
            </a:r>
          </a:p>
        </p:txBody>
      </p:sp>
      <p:sp>
        <p:nvSpPr>
          <p:cNvPr id="5" name="Slide Number Placeholder 4">
            <a:extLst>
              <a:ext uri="{FF2B5EF4-FFF2-40B4-BE49-F238E27FC236}">
                <a16:creationId xmlns:a16="http://schemas.microsoft.com/office/drawing/2014/main" id="{B6D409B2-C9A5-433D-963E-169A751FE3F6}"/>
              </a:ext>
            </a:extLst>
          </p:cNvPr>
          <p:cNvSpPr>
            <a:spLocks noGrp="1"/>
          </p:cNvSpPr>
          <p:nvPr>
            <p:ph type="sldNum" sz="quarter" idx="12"/>
          </p:nvPr>
        </p:nvSpPr>
        <p:spPr>
          <a:xfrm>
            <a:off x="10825930" y="6223702"/>
            <a:ext cx="570728" cy="314067"/>
          </a:xfrm>
        </p:spPr>
        <p:txBody>
          <a:bodyPr>
            <a:normAutofit/>
          </a:bodyPr>
          <a:lstStyle/>
          <a:p>
            <a:pPr>
              <a:spcAft>
                <a:spcPts val="600"/>
              </a:spcAft>
            </a:pPr>
            <a:fld id="{609AEEF8-87E6-47ED-8CFE-56360C2224A5}" type="slidenum">
              <a:rPr lang="en-CA" sz="1100">
                <a:solidFill>
                  <a:srgbClr val="898989"/>
                </a:solidFill>
              </a:rPr>
              <a:pPr>
                <a:spcAft>
                  <a:spcPts val="600"/>
                </a:spcAft>
              </a:pPr>
              <a:t>2</a:t>
            </a:fld>
            <a:endParaRPr lang="en-CA" sz="1100">
              <a:solidFill>
                <a:srgbClr val="898989"/>
              </a:solidFill>
            </a:endParaRPr>
          </a:p>
        </p:txBody>
      </p:sp>
    </p:spTree>
    <p:extLst>
      <p:ext uri="{BB962C8B-B14F-4D97-AF65-F5344CB8AC3E}">
        <p14:creationId xmlns:p14="http://schemas.microsoft.com/office/powerpoint/2010/main" val="153166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fontScale="90000"/>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Expansion to More Populations, Services </a:t>
            </a:r>
            <a:b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b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and Providers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20</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807085" y="1467388"/>
            <a:ext cx="10515600" cy="5162964"/>
          </a:xfrm>
        </p:spPr>
        <p:txBody>
          <a:bodyPr>
            <a:normAutofit/>
          </a:bodyPr>
          <a:lstStyle/>
          <a:p>
            <a:pPr marL="0" indent="0">
              <a:buNone/>
            </a:pPr>
            <a:r>
              <a:rPr lang="en-CA" dirty="0">
                <a:cs typeface="Arial" panose="020B0604020202020204" pitchFamily="34" charset="0"/>
              </a:rPr>
              <a:t>The Members: </a:t>
            </a:r>
          </a:p>
          <a:p>
            <a:r>
              <a:rPr lang="en-CA" dirty="0">
                <a:cs typeface="Arial" panose="020B0604020202020204" pitchFamily="34" charset="0"/>
              </a:rPr>
              <a:t>Participate in the development of an overall strategic plan for the KW4 OHT and an annual work plan consistent with the strategic plan; </a:t>
            </a:r>
          </a:p>
          <a:p>
            <a:r>
              <a:rPr lang="en-CA" dirty="0">
                <a:cs typeface="Arial" panose="020B0604020202020204" pitchFamily="34" charset="0"/>
              </a:rPr>
              <a:t>Partner Members vote on decisions to expand to more patients, services and providers</a:t>
            </a:r>
          </a:p>
          <a:p>
            <a:r>
              <a:rPr lang="en-CA" dirty="0">
                <a:cs typeface="Arial" panose="020B0604020202020204" pitchFamily="34" charset="0"/>
              </a:rPr>
              <a:t>Partner Members admit other organizations as new Members through a process established by the Steering Committee, provided they become a signatory to this CDMA </a:t>
            </a:r>
          </a:p>
          <a:p>
            <a:pPr marL="0" indent="0">
              <a:buNone/>
            </a:pPr>
            <a:endParaRPr lang="en-CA" dirty="0"/>
          </a:p>
        </p:txBody>
      </p:sp>
    </p:spTree>
    <p:extLst>
      <p:ext uri="{BB962C8B-B14F-4D97-AF65-F5344CB8AC3E}">
        <p14:creationId xmlns:p14="http://schemas.microsoft.com/office/powerpoint/2010/main" val="147801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Quality Monitoring and Improvement</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21</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pPr marL="0" indent="0">
              <a:buNone/>
            </a:pPr>
            <a:r>
              <a:rPr lang="en-CA" sz="2000" dirty="0">
                <a:latin typeface="Arial" panose="020B0604020202020204" pitchFamily="34" charset="0"/>
                <a:cs typeface="Arial" panose="020B0604020202020204" pitchFamily="34" charset="0"/>
              </a:rPr>
              <a:t>OHT will have a Quality Improvement Framework, including:</a:t>
            </a:r>
          </a:p>
          <a:p>
            <a:pPr lvl="1"/>
            <a:r>
              <a:rPr lang="en-CA" sz="2000" dirty="0">
                <a:latin typeface="Arial" panose="020B0604020202020204" pitchFamily="34" charset="0"/>
                <a:cs typeface="Arial" panose="020B0604020202020204" pitchFamily="34" charset="0"/>
              </a:rPr>
              <a:t>Cross sectoral quality commitments</a:t>
            </a:r>
          </a:p>
          <a:p>
            <a:pPr lvl="1"/>
            <a:r>
              <a:rPr lang="en-CA" sz="2000" dirty="0">
                <a:latin typeface="Arial" panose="020B0604020202020204" pitchFamily="34" charset="0"/>
                <a:cs typeface="Arial" panose="020B0604020202020204" pitchFamily="34" charset="0"/>
              </a:rPr>
              <a:t>Plan to research best practice evidence for integrated care delivery and improving population health</a:t>
            </a:r>
          </a:p>
          <a:p>
            <a:pPr lvl="1"/>
            <a:r>
              <a:rPr lang="en-CA" sz="2000" dirty="0">
                <a:latin typeface="Arial" panose="020B0604020202020204" pitchFamily="34" charset="0"/>
                <a:cs typeface="Arial" panose="020B0604020202020204" pitchFamily="34" charset="0"/>
              </a:rPr>
              <a:t>A rapid cycle learning approach and system to leverage lessons learned to enable scale and spread</a:t>
            </a:r>
          </a:p>
          <a:p>
            <a:pPr lvl="1"/>
            <a:endParaRPr lang="en-CA" sz="2000" dirty="0">
              <a:latin typeface="Arial" panose="020B0604020202020204" pitchFamily="34" charset="0"/>
              <a:cs typeface="Arial" panose="020B0604020202020204" pitchFamily="34" charset="0"/>
            </a:endParaRPr>
          </a:p>
          <a:p>
            <a:pPr marL="0" indent="0">
              <a:buNone/>
            </a:pPr>
            <a:r>
              <a:rPr lang="en-CA" sz="2000" dirty="0">
                <a:latin typeface="Arial" panose="020B0604020202020204" pitchFamily="34" charset="0"/>
                <a:cs typeface="Arial" panose="020B0604020202020204" pitchFamily="34" charset="0"/>
              </a:rPr>
              <a:t>The Steering Committee:</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Reviews, collaborates on, and monitors safety and quality standards and performance and quality improvement for the KW4 OHT on a monthly basis</a:t>
            </a:r>
          </a:p>
          <a:p>
            <a:pPr marL="285750" indent="-285750">
              <a:buFont typeface="Arial" panose="020B0604020202020204" pitchFamily="34" charset="0"/>
              <a:buChar char="•"/>
            </a:pPr>
            <a:r>
              <a:rPr lang="en-CA" sz="2000" dirty="0">
                <a:latin typeface="Arial" panose="020B0604020202020204" pitchFamily="34" charset="0"/>
                <a:cs typeface="Arial" panose="020B0604020202020204" pitchFamily="34" charset="0"/>
              </a:rPr>
              <a:t>Consults with, informs, and provides recommendations to Partner and Affiliate Members at Member meetings</a:t>
            </a:r>
          </a:p>
          <a:p>
            <a:endParaRPr lang="en-CA" sz="1200" dirty="0">
              <a:latin typeface="Arial" panose="020B0604020202020204" pitchFamily="34" charset="0"/>
              <a:cs typeface="Arial" panose="020B0604020202020204" pitchFamily="34" charset="0"/>
            </a:endParaRPr>
          </a:p>
          <a:p>
            <a:pPr marL="0" indent="0">
              <a:buNone/>
            </a:pPr>
            <a:endParaRPr lang="en-CA" dirty="0"/>
          </a:p>
        </p:txBody>
      </p:sp>
    </p:spTree>
    <p:extLst>
      <p:ext uri="{BB962C8B-B14F-4D97-AF65-F5344CB8AC3E}">
        <p14:creationId xmlns:p14="http://schemas.microsoft.com/office/powerpoint/2010/main" val="4247855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Resource Allocation</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22</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85" y="178633"/>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80085" y="1163224"/>
            <a:ext cx="10515600" cy="5558251"/>
          </a:xfrm>
        </p:spPr>
        <p:txBody>
          <a:bodyPr>
            <a:normAutofit/>
          </a:bodyPr>
          <a:lstStyle/>
          <a:p>
            <a:r>
              <a:rPr lang="en-CA" sz="2200" dirty="0"/>
              <a:t>Steering Committee recommends budget to Members based on approved Strategic Plan and Annual Plan</a:t>
            </a:r>
          </a:p>
          <a:p>
            <a:r>
              <a:rPr lang="en-CA" sz="2200" dirty="0"/>
              <a:t>Partner Members vote to approve budget</a:t>
            </a:r>
          </a:p>
          <a:p>
            <a:r>
              <a:rPr lang="en-CA" sz="2200" dirty="0"/>
              <a:t>As part of the overall budget, specific projects will have project budgets approved by the Steering Committee</a:t>
            </a:r>
          </a:p>
          <a:p>
            <a:r>
              <a:rPr lang="en-CA" sz="2200" dirty="0"/>
              <a:t>Steering Committee empowered to make in year shifts to priorities and budget, collaborating with and reporting back to all Members</a:t>
            </a:r>
          </a:p>
          <a:p>
            <a:pPr marL="0" indent="0">
              <a:buNone/>
            </a:pPr>
            <a:r>
              <a:rPr lang="en-CA" sz="2200" b="1" dirty="0"/>
              <a:t>Funding</a:t>
            </a:r>
          </a:p>
          <a:p>
            <a:r>
              <a:rPr lang="en-CA" sz="2200" dirty="0"/>
              <a:t>Partners must make a financial contribution</a:t>
            </a:r>
          </a:p>
          <a:p>
            <a:r>
              <a:rPr lang="en-CA" sz="2200" dirty="0"/>
              <a:t>Steering Committee develops funding model</a:t>
            </a:r>
          </a:p>
          <a:p>
            <a:r>
              <a:rPr lang="en-CA" sz="2200" dirty="0"/>
              <a:t>Partners approve funding model</a:t>
            </a:r>
          </a:p>
          <a:p>
            <a:r>
              <a:rPr lang="en-CA" sz="2200" dirty="0"/>
              <a:t>In kind contributions by Partner Members and value are approved by the Steering Committee and offset against financial contribution</a:t>
            </a:r>
          </a:p>
        </p:txBody>
      </p:sp>
    </p:spTree>
    <p:extLst>
      <p:ext uri="{BB962C8B-B14F-4D97-AF65-F5344CB8AC3E}">
        <p14:creationId xmlns:p14="http://schemas.microsoft.com/office/powerpoint/2010/main" val="4159130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Funding the OHT</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23</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85" y="178633"/>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80085" y="1163224"/>
            <a:ext cx="10515600" cy="5558251"/>
          </a:xfrm>
        </p:spPr>
        <p:txBody>
          <a:bodyPr>
            <a:normAutofit/>
          </a:bodyPr>
          <a:lstStyle/>
          <a:p>
            <a:pPr marL="0" indent="0">
              <a:buNone/>
            </a:pPr>
            <a:r>
              <a:rPr lang="en-CA" sz="2200" b="1" dirty="0"/>
              <a:t>Principles</a:t>
            </a:r>
          </a:p>
          <a:p>
            <a:r>
              <a:rPr lang="en-CA" sz="2200" dirty="0"/>
              <a:t>Leverage resources of members before adding new costs</a:t>
            </a:r>
          </a:p>
          <a:p>
            <a:r>
              <a:rPr lang="en-CA" sz="2200" dirty="0"/>
              <a:t>Apply new $ resources before drawing on resources of members</a:t>
            </a:r>
          </a:p>
          <a:p>
            <a:pPr lvl="1"/>
            <a:r>
              <a:rPr lang="en-CA" sz="1800" dirty="0"/>
              <a:t>MOH</a:t>
            </a:r>
          </a:p>
          <a:p>
            <a:pPr lvl="1"/>
            <a:r>
              <a:rPr lang="en-CA" sz="1800" dirty="0"/>
              <a:t>Other government bodies</a:t>
            </a:r>
          </a:p>
          <a:p>
            <a:pPr lvl="1"/>
            <a:r>
              <a:rPr lang="en-CA" sz="1800" dirty="0"/>
              <a:t>Other funding sources</a:t>
            </a:r>
          </a:p>
          <a:p>
            <a:pPr lvl="1"/>
            <a:r>
              <a:rPr lang="en-CA" sz="1800" dirty="0"/>
              <a:t>Donations</a:t>
            </a:r>
          </a:p>
          <a:p>
            <a:r>
              <a:rPr lang="en-CA" sz="2200" dirty="0"/>
              <a:t>In-kind resources – type and value, approved by Steering Committee in advance</a:t>
            </a:r>
          </a:p>
          <a:p>
            <a:r>
              <a:rPr lang="en-CA" sz="2200" dirty="0"/>
              <a:t>Surpluses are retained for future priorities of the OHT</a:t>
            </a:r>
          </a:p>
          <a:p>
            <a:r>
              <a:rPr lang="en-CA" sz="2200" dirty="0"/>
              <a:t>Deficits of the OHT, not individual Members, funded in accordance with the model for funding of the OHT</a:t>
            </a:r>
          </a:p>
        </p:txBody>
      </p:sp>
    </p:spTree>
    <p:extLst>
      <p:ext uri="{BB962C8B-B14F-4D97-AF65-F5344CB8AC3E}">
        <p14:creationId xmlns:p14="http://schemas.microsoft.com/office/powerpoint/2010/main" val="2014294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Funding the OHT</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24</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85" y="178633"/>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80085" y="1163224"/>
            <a:ext cx="10515600" cy="5558251"/>
          </a:xfrm>
        </p:spPr>
        <p:txBody>
          <a:bodyPr>
            <a:normAutofit/>
          </a:bodyPr>
          <a:lstStyle/>
          <a:p>
            <a:pPr marL="0" indent="0">
              <a:buNone/>
            </a:pPr>
            <a:r>
              <a:rPr lang="en-CA" sz="2200" b="1" dirty="0"/>
              <a:t>How funds will be used</a:t>
            </a:r>
          </a:p>
          <a:p>
            <a:pPr marL="342900" lvl="0" indent="-342900">
              <a:lnSpc>
                <a:spcPct val="107000"/>
              </a:lnSpc>
              <a:spcAft>
                <a:spcPts val="0"/>
              </a:spcAft>
              <a:buFont typeface="+mj-lt"/>
              <a:buAutoNum type="arabicPeriod"/>
            </a:pPr>
            <a:r>
              <a:rPr lang="en-CA" sz="2200" dirty="0">
                <a:latin typeface="Arial" panose="020B0604020202020204" pitchFamily="34" charset="0"/>
                <a:ea typeface="Calibri" panose="020F0502020204030204" pitchFamily="34" charset="0"/>
                <a:cs typeface="Times New Roman" panose="02020603050405020304" pitchFamily="18" charset="0"/>
              </a:rPr>
              <a:t>To support the “base” functions of the OHT, beyond in kind, and leverage of member resources/capabilities</a:t>
            </a:r>
            <a:endParaRPr lang="en-CA"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sz="2200" dirty="0">
                <a:latin typeface="Arial" panose="020B0604020202020204" pitchFamily="34" charset="0"/>
                <a:ea typeface="Calibri" panose="020F0502020204030204" pitchFamily="34" charset="0"/>
                <a:cs typeface="Times New Roman" panose="02020603050405020304" pitchFamily="18" charset="0"/>
              </a:rPr>
              <a:t>To support project work, beyond in-kind</a:t>
            </a:r>
            <a:endParaRPr lang="en-CA"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sz="2200" dirty="0">
                <a:latin typeface="Arial" panose="020B0604020202020204" pitchFamily="34" charset="0"/>
                <a:ea typeface="Calibri" panose="020F0502020204030204" pitchFamily="34" charset="0"/>
                <a:cs typeface="Times New Roman" panose="02020603050405020304" pitchFamily="18" charset="0"/>
              </a:rPr>
              <a:t>To support securing external expertise (not eligible for use of MOH funding)</a:t>
            </a:r>
            <a:endParaRPr lang="en-CA"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sz="2200" dirty="0">
                <a:latin typeface="Arial" panose="020B0604020202020204" pitchFamily="34" charset="0"/>
                <a:ea typeface="Calibri" panose="020F0502020204030204" pitchFamily="34" charset="0"/>
                <a:cs typeface="Times New Roman" panose="02020603050405020304" pitchFamily="18" charset="0"/>
              </a:rPr>
              <a:t>To provide “seed funding” for initiatives coming from project work</a:t>
            </a:r>
            <a:endParaRPr lang="en-CA"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sz="2200" dirty="0">
                <a:latin typeface="Arial" panose="020B0604020202020204" pitchFamily="34" charset="0"/>
                <a:ea typeface="Calibri" panose="020F0502020204030204" pitchFamily="34" charset="0"/>
                <a:cs typeface="Times New Roman" panose="02020603050405020304" pitchFamily="18" charset="0"/>
              </a:rPr>
              <a:t>To provide resources for investments in “tools” example – digital, to support the integration in delivery of care</a:t>
            </a:r>
          </a:p>
          <a:p>
            <a:pPr marL="342900" lvl="0" indent="-342900">
              <a:lnSpc>
                <a:spcPct val="107000"/>
              </a:lnSpc>
              <a:spcAft>
                <a:spcPts val="0"/>
              </a:spcAft>
              <a:buFont typeface="+mj-lt"/>
              <a:buAutoNum type="arabicPeriod"/>
            </a:pPr>
            <a:r>
              <a:rPr lang="en-CA" sz="2200" dirty="0">
                <a:effectLst/>
                <a:latin typeface="Arial" panose="020B0604020202020204" pitchFamily="34" charset="0"/>
                <a:ea typeface="Calibri" panose="020F0502020204030204" pitchFamily="34" charset="0"/>
                <a:cs typeface="Times New Roman" panose="02020603050405020304" pitchFamily="18" charset="0"/>
              </a:rPr>
              <a:t>To develop proposals in support of OHT initiatives</a:t>
            </a:r>
            <a:endParaRPr lang="en-CA"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6538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Funding the OHT</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25</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85" y="178633"/>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80085" y="1163224"/>
            <a:ext cx="10515600" cy="5558251"/>
          </a:xfrm>
        </p:spPr>
        <p:txBody>
          <a:bodyPr>
            <a:normAutofit fontScale="70000" lnSpcReduction="20000"/>
          </a:bodyPr>
          <a:lstStyle/>
          <a:p>
            <a:pPr marL="0" indent="0">
              <a:buNone/>
            </a:pPr>
            <a:r>
              <a:rPr lang="en-CA" sz="2900" b="1" dirty="0"/>
              <a:t>Where resources will come from </a:t>
            </a:r>
          </a:p>
          <a:p>
            <a:pPr marL="342900" lvl="0" indent="-342900">
              <a:lnSpc>
                <a:spcPct val="107000"/>
              </a:lnSpc>
              <a:spcAft>
                <a:spcPts val="0"/>
              </a:spcAft>
              <a:buFont typeface="+mj-lt"/>
              <a:buAutoNum type="arabicPeriod"/>
            </a:pPr>
            <a:r>
              <a:rPr lang="en-CA" dirty="0">
                <a:latin typeface="Arial" panose="020B0604020202020204" pitchFamily="34" charset="0"/>
                <a:ea typeface="Calibri" panose="020F0502020204030204" pitchFamily="34" charset="0"/>
                <a:cs typeface="Times New Roman" panose="02020603050405020304" pitchFamily="18" charset="0"/>
              </a:rPr>
              <a:t>In kind services of Members – actively developing work products for the OHT</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a:latin typeface="Arial" panose="020B0604020202020204" pitchFamily="34" charset="0"/>
                <a:ea typeface="Calibri" panose="020F0502020204030204" pitchFamily="34" charset="0"/>
                <a:cs typeface="Times New Roman" panose="02020603050405020304" pitchFamily="18" charset="0"/>
              </a:rPr>
              <a:t>Leveraging capabilities of Members to reduce or eliminate “net new” spend</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a:latin typeface="Arial" panose="020B0604020202020204" pitchFamily="34" charset="0"/>
                <a:ea typeface="Calibri" panose="020F0502020204030204" pitchFamily="34" charset="0"/>
                <a:cs typeface="Times New Roman" panose="02020603050405020304" pitchFamily="18" charset="0"/>
              </a:rPr>
              <a:t>MOH start up funding</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CA" sz="2800" dirty="0">
                <a:latin typeface="Arial" panose="020B0604020202020204" pitchFamily="34" charset="0"/>
                <a:ea typeface="Calibri" panose="020F0502020204030204" pitchFamily="34" charset="0"/>
                <a:cs typeface="Times New Roman" panose="02020603050405020304" pitchFamily="18" charset="0"/>
              </a:rPr>
              <a:t>Up to $375,000 in 20/21 – likely eligible for 4/6 of this funding (would advocate for full given that we have incurred costs prior to executing the CDMA)</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CA" sz="2800" dirty="0">
                <a:latin typeface="Arial" panose="020B0604020202020204" pitchFamily="34" charset="0"/>
                <a:ea typeface="Calibri" panose="020F0502020204030204" pitchFamily="34" charset="0"/>
                <a:cs typeface="Times New Roman" panose="02020603050405020304" pitchFamily="18" charset="0"/>
              </a:rPr>
              <a:t>Up to $750,000 in 21/22</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a:latin typeface="Arial" panose="020B0604020202020204" pitchFamily="34" charset="0"/>
                <a:ea typeface="Calibri" panose="020F0502020204030204" pitchFamily="34" charset="0"/>
                <a:cs typeface="Times New Roman" panose="02020603050405020304" pitchFamily="18" charset="0"/>
              </a:rPr>
              <a:t>Donations</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CA" sz="2800" dirty="0">
                <a:latin typeface="Arial" panose="020B0604020202020204" pitchFamily="34" charset="0"/>
                <a:ea typeface="Calibri" panose="020F0502020204030204" pitchFamily="34" charset="0"/>
                <a:cs typeface="Times New Roman" panose="02020603050405020304" pitchFamily="18" charset="0"/>
              </a:rPr>
              <a:t>To support “base” OHT functions</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CA" sz="2800" dirty="0">
                <a:latin typeface="Arial" panose="020B0604020202020204" pitchFamily="34" charset="0"/>
                <a:ea typeface="Calibri" panose="020F0502020204030204" pitchFamily="34" charset="0"/>
                <a:cs typeface="Times New Roman" panose="02020603050405020304" pitchFamily="18" charset="0"/>
              </a:rPr>
              <a:t>To support acquisition of “tools”</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mj-lt"/>
              <a:buAutoNum type="alphaLcPeriod"/>
            </a:pPr>
            <a:r>
              <a:rPr lang="en-CA" sz="2800" dirty="0">
                <a:latin typeface="Arial" panose="020B0604020202020204" pitchFamily="34" charset="0"/>
                <a:ea typeface="Calibri" panose="020F0502020204030204" pitchFamily="34" charset="0"/>
                <a:cs typeface="Times New Roman" panose="02020603050405020304" pitchFamily="18" charset="0"/>
              </a:rPr>
              <a:t>To support specific projects</a:t>
            </a:r>
            <a:endParaRPr lang="en-CA"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a:latin typeface="Arial" panose="020B0604020202020204" pitchFamily="34" charset="0"/>
                <a:ea typeface="Calibri" panose="020F0502020204030204" pitchFamily="34" charset="0"/>
                <a:cs typeface="Times New Roman" panose="02020603050405020304" pitchFamily="18" charset="0"/>
              </a:rPr>
              <a:t>Contributions of Partner Members</a:t>
            </a:r>
            <a:endParaRPr lang="en-C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CA" dirty="0">
                <a:latin typeface="Arial" panose="020B0604020202020204" pitchFamily="34" charset="0"/>
                <a:ea typeface="Calibri" panose="020F0502020204030204" pitchFamily="34" charset="0"/>
                <a:cs typeface="Times New Roman" panose="02020603050405020304" pitchFamily="18" charset="0"/>
              </a:rPr>
              <a:t>Reallocation of funds between members as a result of successful projects – example: GRH reallocates some of the funding it puts toward operation of Palliative Care beds to support community investment that reduces the need for beds and improves the care experience.</a:t>
            </a:r>
            <a:endParaRPr lang="en-C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04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Funding the OHT</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26</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85" y="178633"/>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80085" y="1163224"/>
            <a:ext cx="10515600" cy="5558251"/>
          </a:xfrm>
        </p:spPr>
        <p:txBody>
          <a:bodyPr>
            <a:normAutofit/>
          </a:bodyPr>
          <a:lstStyle/>
          <a:p>
            <a:pPr marL="0" indent="0">
              <a:buNone/>
            </a:pPr>
            <a:r>
              <a:rPr lang="en-CA" sz="2900" b="1" dirty="0"/>
              <a:t>Individual partner member contribution</a:t>
            </a:r>
          </a:p>
          <a:p>
            <a:pPr marL="342900" lvl="0" indent="-342900">
              <a:lnSpc>
                <a:spcPct val="107000"/>
              </a:lnSpc>
              <a:spcAft>
                <a:spcPts val="0"/>
              </a:spcAft>
              <a:buFont typeface="+mj-lt"/>
              <a:buAutoNum type="arabicPeriod"/>
            </a:pPr>
            <a:r>
              <a:rPr lang="en-CA" sz="2000" dirty="0">
                <a:latin typeface="Arial" panose="020B0604020202020204" pitchFamily="34" charset="0"/>
                <a:ea typeface="Calibri" panose="020F0502020204030204" pitchFamily="34" charset="0"/>
                <a:cs typeface="Times New Roman" panose="02020603050405020304" pitchFamily="18" charset="0"/>
              </a:rPr>
              <a:t>Total contribution consists of a “base” amount (6 tiers based on revenue) plus a “tax” based on member revenue.</a:t>
            </a:r>
          </a:p>
          <a:p>
            <a:pPr lvl="1">
              <a:lnSpc>
                <a:spcPct val="107000"/>
              </a:lnSpc>
            </a:pPr>
            <a:r>
              <a:rPr lang="en-CA" sz="2000" dirty="0">
                <a:latin typeface="Arial" panose="020B0604020202020204" pitchFamily="34" charset="0"/>
                <a:ea typeface="Calibri" panose="020F0502020204030204" pitchFamily="34" charset="0"/>
                <a:cs typeface="Times New Roman" panose="02020603050405020304" pitchFamily="18" charset="0"/>
              </a:rPr>
              <a:t>Approved in-kind contributions can reduce the cash contribution requirement</a:t>
            </a:r>
          </a:p>
          <a:p>
            <a:pPr lvl="1">
              <a:lnSpc>
                <a:spcPct val="107000"/>
              </a:lnSpc>
            </a:pPr>
            <a:r>
              <a:rPr lang="en-CA" sz="2000" dirty="0">
                <a:latin typeface="Arial" panose="020B0604020202020204" pitchFamily="34" charset="0"/>
                <a:ea typeface="Calibri" panose="020F0502020204030204" pitchFamily="34" charset="0"/>
                <a:cs typeface="Times New Roman" panose="02020603050405020304" pitchFamily="18" charset="0"/>
              </a:rPr>
              <a:t>Minimum annual </a:t>
            </a:r>
            <a:r>
              <a:rPr lang="en-CA" sz="2000" b="1" dirty="0">
                <a:latin typeface="Arial" panose="020B0604020202020204" pitchFamily="34" charset="0"/>
                <a:ea typeface="Calibri" panose="020F0502020204030204" pitchFamily="34" charset="0"/>
                <a:cs typeface="Times New Roman" panose="02020603050405020304" pitchFamily="18" charset="0"/>
              </a:rPr>
              <a:t>cash</a:t>
            </a:r>
            <a:r>
              <a:rPr lang="en-CA" sz="2000" dirty="0">
                <a:latin typeface="Arial" panose="020B0604020202020204" pitchFamily="34" charset="0"/>
                <a:ea typeface="Calibri" panose="020F0502020204030204" pitchFamily="34" charset="0"/>
                <a:cs typeface="Times New Roman" panose="02020603050405020304" pitchFamily="18" charset="0"/>
              </a:rPr>
              <a:t> contribution equals “base” amount (in-kind cannot reduce this amount)</a:t>
            </a:r>
          </a:p>
          <a:p>
            <a:pPr marL="342900" lvl="0" indent="-342900">
              <a:lnSpc>
                <a:spcPct val="107000"/>
              </a:lnSpc>
              <a:spcAft>
                <a:spcPts val="0"/>
              </a:spcAft>
              <a:buFont typeface="+mj-lt"/>
              <a:buAutoNum type="arabicPeriod"/>
            </a:pPr>
            <a:r>
              <a:rPr lang="en-CA" sz="2000" dirty="0">
                <a:latin typeface="Arial" panose="020B0604020202020204" pitchFamily="34" charset="0"/>
                <a:ea typeface="Calibri" panose="020F0502020204030204" pitchFamily="34" charset="0"/>
                <a:cs typeface="Times New Roman" panose="02020603050405020304" pitchFamily="18" charset="0"/>
              </a:rPr>
              <a:t>Use all partner revenue for calculations.  </a:t>
            </a:r>
          </a:p>
          <a:p>
            <a:pPr lvl="1">
              <a:lnSpc>
                <a:spcPct val="107000"/>
              </a:lnSpc>
            </a:pPr>
            <a:r>
              <a:rPr lang="en-CA" sz="2000" dirty="0">
                <a:latin typeface="Arial" panose="020B0604020202020204" pitchFamily="34" charset="0"/>
                <a:ea typeface="Calibri" panose="020F0502020204030204" pitchFamily="34" charset="0"/>
                <a:cs typeface="Times New Roman" panose="02020603050405020304" pitchFamily="18" charset="0"/>
              </a:rPr>
              <a:t>If making a cash contribution to other OHTs the KW4 specific revenue will be used.</a:t>
            </a:r>
          </a:p>
          <a:p>
            <a:pPr marL="514350" indent="-514350">
              <a:lnSpc>
                <a:spcPct val="107000"/>
              </a:lnSpc>
              <a:buFont typeface="+mj-lt"/>
              <a:buAutoNum type="arabicPeriod"/>
            </a:pPr>
            <a:r>
              <a:rPr lang="en-CA" sz="2000" dirty="0">
                <a:latin typeface="Arial" panose="020B0604020202020204" pitchFamily="34" charset="0"/>
                <a:ea typeface="Calibri" panose="020F0502020204030204" pitchFamily="34" charset="0"/>
                <a:cs typeface="Times New Roman" panose="02020603050405020304" pitchFamily="18" charset="0"/>
              </a:rPr>
              <a:t>First contribution covers May 2019 to March 2021.</a:t>
            </a:r>
          </a:p>
          <a:p>
            <a:pPr marL="514350" indent="-514350">
              <a:lnSpc>
                <a:spcPct val="107000"/>
              </a:lnSpc>
              <a:buFont typeface="+mj-lt"/>
              <a:buAutoNum type="arabicPeriod"/>
            </a:pPr>
            <a:r>
              <a:rPr lang="en-CA" sz="2000" dirty="0">
                <a:latin typeface="Arial" panose="020B0604020202020204" pitchFamily="34" charset="0"/>
                <a:ea typeface="Calibri" panose="020F0502020204030204" pitchFamily="34" charset="0"/>
                <a:cs typeface="Times New Roman" panose="02020603050405020304" pitchFamily="18" charset="0"/>
              </a:rPr>
              <a:t>First year of OHT operation is 2021/22.</a:t>
            </a:r>
          </a:p>
          <a:p>
            <a:pPr>
              <a:lnSpc>
                <a:spcPct val="107000"/>
              </a:lnSpc>
            </a:pPr>
            <a:endParaRPr lang="en-CA"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4"/>
          <a:stretch>
            <a:fillRect/>
          </a:stretch>
        </p:blipFill>
        <p:spPr>
          <a:xfrm>
            <a:off x="7130583" y="4619625"/>
            <a:ext cx="4367422" cy="1512234"/>
          </a:xfrm>
          <a:prstGeom prst="rect">
            <a:avLst/>
          </a:prstGeom>
          <a:ln>
            <a:solidFill>
              <a:schemeClr val="accent1"/>
            </a:solidFill>
          </a:ln>
        </p:spPr>
      </p:pic>
    </p:spTree>
    <p:extLst>
      <p:ext uri="{BB962C8B-B14F-4D97-AF65-F5344CB8AC3E}">
        <p14:creationId xmlns:p14="http://schemas.microsoft.com/office/powerpoint/2010/main" val="3695105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Funding Requirements of Partners</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27</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485" y="178633"/>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80085" y="1163225"/>
            <a:ext cx="10515600" cy="450422"/>
          </a:xfrm>
        </p:spPr>
        <p:txBody>
          <a:bodyPr>
            <a:normAutofit/>
          </a:bodyPr>
          <a:lstStyle/>
          <a:p>
            <a:pPr marL="0" indent="0">
              <a:buNone/>
            </a:pPr>
            <a:r>
              <a:rPr lang="en-CA" sz="2400" dirty="0"/>
              <a:t>Examples</a:t>
            </a:r>
          </a:p>
          <a:p>
            <a:pPr marL="0" indent="0">
              <a:buNone/>
            </a:pPr>
            <a:endParaRPr lang="en-CA" sz="2400" dirty="0"/>
          </a:p>
          <a:p>
            <a:pPr marL="0" indent="0">
              <a:buNone/>
            </a:pPr>
            <a:endParaRPr lang="en-CA" sz="2400" dirty="0"/>
          </a:p>
        </p:txBody>
      </p:sp>
      <p:pic>
        <p:nvPicPr>
          <p:cNvPr id="5" name="Picture 4"/>
          <p:cNvPicPr>
            <a:picLocks noChangeAspect="1"/>
          </p:cNvPicPr>
          <p:nvPr/>
        </p:nvPicPr>
        <p:blipFill>
          <a:blip r:embed="rId4"/>
          <a:stretch>
            <a:fillRect/>
          </a:stretch>
        </p:blipFill>
        <p:spPr>
          <a:xfrm>
            <a:off x="1632949" y="1555319"/>
            <a:ext cx="8495376" cy="4536423"/>
          </a:xfrm>
          <a:prstGeom prst="rect">
            <a:avLst/>
          </a:prstGeom>
          <a:ln>
            <a:solidFill>
              <a:schemeClr val="accent1"/>
            </a:solidFill>
          </a:ln>
        </p:spPr>
      </p:pic>
    </p:spTree>
    <p:extLst>
      <p:ext uri="{BB962C8B-B14F-4D97-AF65-F5344CB8AC3E}">
        <p14:creationId xmlns:p14="http://schemas.microsoft.com/office/powerpoint/2010/main" val="325886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Financial Management</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p:txBody>
          <a:bodyPr>
            <a:normAutofit/>
          </a:bodyPr>
          <a:lstStyle/>
          <a:p>
            <a:r>
              <a:rPr lang="en-CA" dirty="0"/>
              <a:t>Steering Committee receives reports on and monitors financial performance monthly</a:t>
            </a:r>
          </a:p>
          <a:p>
            <a:r>
              <a:rPr lang="en-CA" dirty="0"/>
              <a:t>Steering Committee minutes shared with all Members</a:t>
            </a:r>
          </a:p>
          <a:p>
            <a:r>
              <a:rPr lang="en-CA" dirty="0"/>
              <a:t>Quarterly financial reports provided to all Members</a:t>
            </a:r>
          </a:p>
          <a:p>
            <a:r>
              <a:rPr lang="en-CA" dirty="0"/>
              <a:t>Financial Management and other support functions outsourced to a Partner Member, willing to offer as in kind services to the OHT and selected through a clear transparent process by the Steering Committee and approved by the Partner Members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28</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Tree>
    <p:extLst>
      <p:ext uri="{BB962C8B-B14F-4D97-AF65-F5344CB8AC3E}">
        <p14:creationId xmlns:p14="http://schemas.microsoft.com/office/powerpoint/2010/main" val="522695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Qualified Entity to Receive MOH Funds</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29</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r>
              <a:rPr lang="en-CA" dirty="0"/>
              <a:t>One organization will be designated to: receive, hold, distribute and report on funding from all sources</a:t>
            </a:r>
          </a:p>
          <a:p>
            <a:r>
              <a:rPr lang="en-CA" dirty="0"/>
              <a:t>Fund holding organization selected using a clear transparent process for a 5 year appointment</a:t>
            </a:r>
          </a:p>
          <a:p>
            <a:r>
              <a:rPr lang="en-CA" dirty="0"/>
              <a:t>Not necessarily same organization as is selected for support functions</a:t>
            </a:r>
          </a:p>
          <a:p>
            <a:r>
              <a:rPr lang="en-CA" dirty="0"/>
              <a:t>Steering Committee will recommend selected organization for approval by Partner Members</a:t>
            </a:r>
          </a:p>
        </p:txBody>
      </p:sp>
    </p:spTree>
    <p:extLst>
      <p:ext uri="{BB962C8B-B14F-4D97-AF65-F5344CB8AC3E}">
        <p14:creationId xmlns:p14="http://schemas.microsoft.com/office/powerpoint/2010/main" val="3308096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2782955" y="298668"/>
            <a:ext cx="7136296" cy="860767"/>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Agenda</a:t>
            </a:r>
          </a:p>
        </p:txBody>
      </p:sp>
      <p:sp>
        <p:nvSpPr>
          <p:cNvPr id="3" name="Content Placeholder 2">
            <a:extLst>
              <a:ext uri="{FF2B5EF4-FFF2-40B4-BE49-F238E27FC236}">
                <a16:creationId xmlns:a16="http://schemas.microsoft.com/office/drawing/2014/main" id="{97706137-7628-4044-B146-6CF45C22AB45}"/>
              </a:ext>
            </a:extLst>
          </p:cNvPr>
          <p:cNvSpPr>
            <a:spLocks noGrp="1"/>
          </p:cNvSpPr>
          <p:nvPr>
            <p:ph idx="1"/>
          </p:nvPr>
        </p:nvSpPr>
        <p:spPr>
          <a:xfrm>
            <a:off x="987696" y="4552950"/>
            <a:ext cx="9035475" cy="3604590"/>
          </a:xfrm>
        </p:spPr>
        <p:txBody>
          <a:bodyPr>
            <a:normAutofit/>
          </a:bodyPr>
          <a:lstStyle/>
          <a:p>
            <a:pPr lvl="1"/>
            <a:endParaRPr lang="en-CA" baseline="30000" dirty="0"/>
          </a:p>
          <a:p>
            <a:pPr marL="0" indent="0" fontAlgn="t">
              <a:buNone/>
            </a:pPr>
            <a:endParaRPr lang="en-CA" sz="2000" dirty="0"/>
          </a:p>
          <a:p>
            <a:pPr lvl="1"/>
            <a:endParaRPr lang="en-CA" dirty="0"/>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2050" y="119895"/>
            <a:ext cx="1347101" cy="860766"/>
          </a:xfrm>
          <a:prstGeom prst="rect">
            <a:avLst/>
          </a:prstGeom>
        </p:spPr>
      </p:pic>
      <p:graphicFrame>
        <p:nvGraphicFramePr>
          <p:cNvPr id="5" name="Table 5">
            <a:extLst>
              <a:ext uri="{FF2B5EF4-FFF2-40B4-BE49-F238E27FC236}">
                <a16:creationId xmlns:a16="http://schemas.microsoft.com/office/drawing/2014/main" id="{5811065A-2728-4B49-8A79-469B342C4A1A}"/>
              </a:ext>
            </a:extLst>
          </p:cNvPr>
          <p:cNvGraphicFramePr>
            <a:graphicFrameLocks noGrp="1"/>
          </p:cNvGraphicFramePr>
          <p:nvPr>
            <p:extLst>
              <p:ext uri="{D42A27DB-BD31-4B8C-83A1-F6EECF244321}">
                <p14:modId xmlns:p14="http://schemas.microsoft.com/office/powerpoint/2010/main" val="439707120"/>
              </p:ext>
            </p:extLst>
          </p:nvPr>
        </p:nvGraphicFramePr>
        <p:xfrm>
          <a:off x="1829435" y="1338208"/>
          <a:ext cx="8727771" cy="2286000"/>
        </p:xfrm>
        <a:graphic>
          <a:graphicData uri="http://schemas.openxmlformats.org/drawingml/2006/table">
            <a:tbl>
              <a:tblPr firstRow="1" bandRow="1">
                <a:tableStyleId>{5A111915-BE36-4E01-A7E5-04B1672EAD32}</a:tableStyleId>
              </a:tblPr>
              <a:tblGrid>
                <a:gridCol w="1343025">
                  <a:extLst>
                    <a:ext uri="{9D8B030D-6E8A-4147-A177-3AD203B41FA5}">
                      <a16:colId xmlns:a16="http://schemas.microsoft.com/office/drawing/2014/main" val="1723977227"/>
                    </a:ext>
                  </a:extLst>
                </a:gridCol>
                <a:gridCol w="4286250">
                  <a:extLst>
                    <a:ext uri="{9D8B030D-6E8A-4147-A177-3AD203B41FA5}">
                      <a16:colId xmlns:a16="http://schemas.microsoft.com/office/drawing/2014/main" val="3945303023"/>
                    </a:ext>
                  </a:extLst>
                </a:gridCol>
                <a:gridCol w="3098496">
                  <a:extLst>
                    <a:ext uri="{9D8B030D-6E8A-4147-A177-3AD203B41FA5}">
                      <a16:colId xmlns:a16="http://schemas.microsoft.com/office/drawing/2014/main" val="1345016746"/>
                    </a:ext>
                  </a:extLst>
                </a:gridCol>
              </a:tblGrid>
              <a:tr h="370840">
                <a:tc>
                  <a:txBody>
                    <a:bodyPr/>
                    <a:lstStyle/>
                    <a:p>
                      <a:r>
                        <a:rPr lang="en-CA" sz="2000" dirty="0">
                          <a:solidFill>
                            <a:schemeClr val="tx1"/>
                          </a:solidFill>
                          <a:latin typeface="Arial" panose="020B0604020202020204" pitchFamily="34" charset="0"/>
                          <a:cs typeface="Arial" panose="020B0604020202020204" pitchFamily="34" charset="0"/>
                        </a:rPr>
                        <a:t>Time</a:t>
                      </a:r>
                    </a:p>
                  </a:txBody>
                  <a:tcPr/>
                </a:tc>
                <a:tc>
                  <a:txBody>
                    <a:bodyPr/>
                    <a:lstStyle/>
                    <a:p>
                      <a:r>
                        <a:rPr lang="en-CA" sz="2000" dirty="0">
                          <a:solidFill>
                            <a:schemeClr val="tx1"/>
                          </a:solidFill>
                          <a:latin typeface="Arial" panose="020B0604020202020204" pitchFamily="34" charset="0"/>
                          <a:cs typeface="Arial" panose="020B0604020202020204" pitchFamily="34" charset="0"/>
                        </a:rPr>
                        <a:t>Item</a:t>
                      </a:r>
                    </a:p>
                  </a:txBody>
                  <a:tcPr/>
                </a:tc>
                <a:tc>
                  <a:txBody>
                    <a:bodyPr/>
                    <a:lstStyle/>
                    <a:p>
                      <a:endParaRPr lang="en-CA" dirty="0"/>
                    </a:p>
                  </a:txBody>
                  <a:tcPr/>
                </a:tc>
                <a:extLst>
                  <a:ext uri="{0D108BD9-81ED-4DB2-BD59-A6C34878D82A}">
                    <a16:rowId xmlns:a16="http://schemas.microsoft.com/office/drawing/2014/main" val="307075271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Arial" panose="020B0604020202020204" pitchFamily="34" charset="0"/>
                          <a:cs typeface="Arial" panose="020B0604020202020204" pitchFamily="34" charset="0"/>
                        </a:rPr>
                        <a:t>7:00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Welcome</a:t>
                      </a:r>
                      <a:endParaRPr lang="en-CA" sz="2000" dirty="0">
                        <a:latin typeface="Arial" panose="020B0604020202020204" pitchFamily="34" charset="0"/>
                        <a:cs typeface="Arial" panose="020B0604020202020204" pitchFamily="34" charset="0"/>
                      </a:endParaRPr>
                    </a:p>
                  </a:txBody>
                  <a:tcPr/>
                </a:tc>
                <a:tc>
                  <a:txBody>
                    <a:bodyPr/>
                    <a:lstStyle/>
                    <a:p>
                      <a:r>
                        <a:rPr lang="en-CA" sz="2000" dirty="0">
                          <a:latin typeface="Arial" panose="020B0604020202020204" pitchFamily="34" charset="0"/>
                          <a:cs typeface="Arial" panose="020B0604020202020204" pitchFamily="34" charset="0"/>
                        </a:rPr>
                        <a:t>Joe Lee</a:t>
                      </a:r>
                    </a:p>
                  </a:txBody>
                  <a:tcPr/>
                </a:tc>
                <a:extLst>
                  <a:ext uri="{0D108BD9-81ED-4DB2-BD59-A6C34878D82A}">
                    <a16:rowId xmlns:a16="http://schemas.microsoft.com/office/drawing/2014/main" val="372781244"/>
                  </a:ext>
                </a:extLst>
              </a:tr>
              <a:tr h="56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Arial" panose="020B0604020202020204" pitchFamily="34" charset="0"/>
                          <a:cs typeface="Arial" panose="020B0604020202020204" pitchFamily="34" charset="0"/>
                        </a:rPr>
                        <a:t>7:10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Arial" panose="020B0604020202020204" pitchFamily="34" charset="0"/>
                          <a:cs typeface="Arial" panose="020B0604020202020204" pitchFamily="34" charset="0"/>
                        </a:rPr>
                        <a:t>CDMA Essential Concepts</a:t>
                      </a:r>
                    </a:p>
                  </a:txBody>
                  <a:tcPr/>
                </a:tc>
                <a:tc>
                  <a:txBody>
                    <a:bodyPr/>
                    <a:lstStyle/>
                    <a:p>
                      <a:r>
                        <a:rPr lang="en-CA" sz="2000" dirty="0">
                          <a:latin typeface="Arial" panose="020B0604020202020204" pitchFamily="34" charset="0"/>
                          <a:cs typeface="Arial" panose="020B0604020202020204" pitchFamily="34" charset="0"/>
                        </a:rPr>
                        <a:t>Ingrid Pregel and Ron Gagnon</a:t>
                      </a:r>
                    </a:p>
                  </a:txBody>
                  <a:tcPr/>
                </a:tc>
                <a:extLst>
                  <a:ext uri="{0D108BD9-81ED-4DB2-BD59-A6C34878D82A}">
                    <a16:rowId xmlns:a16="http://schemas.microsoft.com/office/drawing/2014/main" val="2234667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Arial" panose="020B0604020202020204" pitchFamily="34" charset="0"/>
                          <a:cs typeface="Arial" panose="020B0604020202020204" pitchFamily="34" charset="0"/>
                        </a:rPr>
                        <a:t>8:00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Arial" panose="020B0604020202020204" pitchFamily="34" charset="0"/>
                          <a:cs typeface="Arial" panose="020B0604020202020204" pitchFamily="34" charset="0"/>
                        </a:rPr>
                        <a:t>Discussion</a:t>
                      </a:r>
                    </a:p>
                  </a:txBody>
                  <a:tcPr/>
                </a:tc>
                <a:tc>
                  <a:txBody>
                    <a:bodyPr/>
                    <a:lstStyle/>
                    <a:p>
                      <a:r>
                        <a:rPr lang="en-CA" sz="2000" dirty="0">
                          <a:latin typeface="Arial" panose="020B0604020202020204" pitchFamily="34" charset="0"/>
                          <a:cs typeface="Arial" panose="020B0604020202020204" pitchFamily="34" charset="0"/>
                        </a:rPr>
                        <a:t>All</a:t>
                      </a:r>
                    </a:p>
                  </a:txBody>
                  <a:tcPr/>
                </a:tc>
                <a:extLst>
                  <a:ext uri="{0D108BD9-81ED-4DB2-BD59-A6C34878D82A}">
                    <a16:rowId xmlns:a16="http://schemas.microsoft.com/office/drawing/2014/main" val="3999639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000" dirty="0">
                          <a:latin typeface="Arial" panose="020B0604020202020204" pitchFamily="34" charset="0"/>
                          <a:cs typeface="Arial" panose="020B0604020202020204" pitchFamily="34" charset="0"/>
                        </a:rPr>
                        <a:t>9:00 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Adjourn</a:t>
                      </a:r>
                      <a:endParaRPr lang="en-CA" sz="2000" dirty="0">
                        <a:latin typeface="Arial" panose="020B0604020202020204" pitchFamily="34" charset="0"/>
                        <a:cs typeface="Arial" panose="020B0604020202020204" pitchFamily="34" charset="0"/>
                      </a:endParaRPr>
                    </a:p>
                  </a:txBody>
                  <a:tcPr/>
                </a:tc>
                <a:tc>
                  <a:txBody>
                    <a:bodyPr/>
                    <a:lstStyle/>
                    <a:p>
                      <a:r>
                        <a:rPr lang="en-CA" sz="2000" dirty="0">
                          <a:latin typeface="Arial" panose="020B0604020202020204" pitchFamily="34" charset="0"/>
                          <a:cs typeface="Arial" panose="020B0604020202020204" pitchFamily="34" charset="0"/>
                        </a:rPr>
                        <a:t>All</a:t>
                      </a:r>
                    </a:p>
                  </a:txBody>
                  <a:tcPr/>
                </a:tc>
                <a:extLst>
                  <a:ext uri="{0D108BD9-81ED-4DB2-BD59-A6C34878D82A}">
                    <a16:rowId xmlns:a16="http://schemas.microsoft.com/office/drawing/2014/main" val="2305713452"/>
                  </a:ext>
                </a:extLst>
              </a:tr>
            </a:tbl>
          </a:graphicData>
        </a:graphic>
      </p:graphicFrame>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a:t>
            </a:fld>
            <a:endParaRPr lang="en-CA"/>
          </a:p>
        </p:txBody>
      </p:sp>
    </p:spTree>
    <p:extLst>
      <p:ext uri="{BB962C8B-B14F-4D97-AF65-F5344CB8AC3E}">
        <p14:creationId xmlns:p14="http://schemas.microsoft.com/office/powerpoint/2010/main" val="3439231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315976" y="11320"/>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Inter Team Performance  Discussions</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30</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1163075" y="626856"/>
            <a:ext cx="10515600" cy="6018957"/>
          </a:xfrm>
        </p:spPr>
        <p:txBody>
          <a:bodyPr>
            <a:normAutofit lnSpcReduction="10000"/>
          </a:bodyPr>
          <a:lstStyle/>
          <a:p>
            <a:pPr marL="0" indent="0">
              <a:buNone/>
            </a:pPr>
            <a:r>
              <a:rPr lang="en-CA" sz="2200" dirty="0"/>
              <a:t>	All members accept and agree to live to OHT standards of relationship/behaviour:</a:t>
            </a:r>
          </a:p>
          <a:p>
            <a:pPr marL="0" indent="0">
              <a:lnSpc>
                <a:spcPct val="107000"/>
              </a:lnSpc>
              <a:spcAft>
                <a:spcPts val="800"/>
              </a:spcAft>
              <a:buNone/>
            </a:pPr>
            <a:r>
              <a:rPr lang="en-CA" sz="2200" dirty="0">
                <a:effectLst/>
                <a:ea typeface="Calibri" panose="020F0502020204030204" pitchFamily="34" charset="0"/>
                <a:cs typeface="Times New Roman" panose="02020603050405020304" pitchFamily="18" charset="0"/>
              </a:rPr>
              <a:t>Members of the KW4 OHT believe that we can deliver a better health and wellness system (measured by the Quadruple Aim) for residents of KW4 by working together.   We are relentlessly focused on this in our decision making and we agree to live and uphold the following standards of behaviour within ourselves and throughout our organizations:</a:t>
            </a:r>
          </a:p>
          <a:p>
            <a:pPr marL="342900" lvl="0" indent="-342900">
              <a:lnSpc>
                <a:spcPct val="107000"/>
              </a:lnSpc>
              <a:buFont typeface="Symbol" panose="05050102010706020507" pitchFamily="18" charset="2"/>
              <a:buChar char=""/>
            </a:pPr>
            <a:r>
              <a:rPr lang="en-CA" sz="2200" dirty="0">
                <a:effectLst/>
                <a:ea typeface="Calibri" panose="020F0502020204030204" pitchFamily="34" charset="0"/>
                <a:cs typeface="Times New Roman" panose="02020603050405020304" pitchFamily="18" charset="0"/>
              </a:rPr>
              <a:t>We make difficult decisions to improve the health and wellness of our population – We focus on the system, not on our organizations and we rely on data, research, and resident experiences to guide our decisions.</a:t>
            </a:r>
          </a:p>
          <a:p>
            <a:pPr marL="342900" lvl="0" indent="-342900">
              <a:lnSpc>
                <a:spcPct val="107000"/>
              </a:lnSpc>
              <a:buFont typeface="Symbol" panose="05050102010706020507" pitchFamily="18" charset="2"/>
              <a:buChar char=""/>
            </a:pPr>
            <a:r>
              <a:rPr lang="en-CA" sz="2200" dirty="0">
                <a:effectLst/>
                <a:ea typeface="Calibri" panose="020F0502020204030204" pitchFamily="34" charset="0"/>
                <a:cs typeface="Times New Roman" panose="02020603050405020304" pitchFamily="18" charset="0"/>
              </a:rPr>
              <a:t>We are trusting – We believe members act with best intentions. We actively listen and we ask questions to clarify.</a:t>
            </a:r>
          </a:p>
          <a:p>
            <a:pPr marL="342900" lvl="0" indent="-342900">
              <a:lnSpc>
                <a:spcPct val="107000"/>
              </a:lnSpc>
              <a:buFont typeface="Symbol" panose="05050102010706020507" pitchFamily="18" charset="2"/>
              <a:buChar char=""/>
            </a:pPr>
            <a:r>
              <a:rPr lang="en-CA" sz="2200" dirty="0">
                <a:effectLst/>
                <a:ea typeface="Calibri" panose="020F0502020204030204" pitchFamily="34" charset="0"/>
                <a:cs typeface="Times New Roman" panose="02020603050405020304" pitchFamily="18" charset="0"/>
              </a:rPr>
              <a:t>We are trustworthy – We freely share knowledge whenever we can, we name our biases and we keep our commitments to each other.</a:t>
            </a:r>
          </a:p>
          <a:p>
            <a:pPr marL="342900" lvl="0" indent="-342900">
              <a:lnSpc>
                <a:spcPct val="107000"/>
              </a:lnSpc>
              <a:buFont typeface="Symbol" panose="05050102010706020507" pitchFamily="18" charset="2"/>
              <a:buChar char=""/>
            </a:pPr>
            <a:r>
              <a:rPr lang="en-CA" sz="2200" dirty="0">
                <a:effectLst/>
                <a:ea typeface="Calibri" panose="020F0502020204030204" pitchFamily="34" charset="0"/>
                <a:cs typeface="Times New Roman" panose="02020603050405020304" pitchFamily="18" charset="0"/>
              </a:rPr>
              <a:t>We are open to possibilities – We are open to new approaches, value diversity of thought and believe in continuous and ongoing improvements</a:t>
            </a:r>
          </a:p>
          <a:p>
            <a:pPr marL="342900" lvl="0" indent="-342900">
              <a:lnSpc>
                <a:spcPct val="107000"/>
              </a:lnSpc>
              <a:spcAft>
                <a:spcPts val="800"/>
              </a:spcAft>
              <a:buFont typeface="Symbol" panose="05050102010706020507" pitchFamily="18" charset="2"/>
              <a:buChar char=""/>
            </a:pPr>
            <a:r>
              <a:rPr lang="en-CA" sz="2200" dirty="0">
                <a:effectLst/>
                <a:ea typeface="Calibri" panose="020F0502020204030204" pitchFamily="34" charset="0"/>
                <a:cs typeface="Times New Roman" panose="02020603050405020304" pitchFamily="18" charset="0"/>
              </a:rPr>
              <a:t>We speak with one voice – We collectively support decisions made by the KW4 OHT.</a:t>
            </a:r>
          </a:p>
          <a:p>
            <a:pPr marL="0" indent="0">
              <a:buNone/>
            </a:pPr>
            <a:endParaRPr lang="en-CA" sz="2000" dirty="0"/>
          </a:p>
        </p:txBody>
      </p:sp>
    </p:spTree>
    <p:extLst>
      <p:ext uri="{BB962C8B-B14F-4D97-AF65-F5344CB8AC3E}">
        <p14:creationId xmlns:p14="http://schemas.microsoft.com/office/powerpoint/2010/main" val="2535926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65176" y="471964"/>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Inter Team Performance  Discussions</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31</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680085" y="1270000"/>
            <a:ext cx="10515600" cy="5665152"/>
          </a:xfrm>
        </p:spPr>
        <p:txBody>
          <a:bodyPr>
            <a:normAutofit/>
          </a:bodyPr>
          <a:lstStyle/>
          <a:p>
            <a:r>
              <a:rPr lang="en-CA" dirty="0"/>
              <a:t>Accountabilities are clearly defined in Collaborative Project Agreements, including a mix of lead and lag indicators</a:t>
            </a:r>
          </a:p>
          <a:p>
            <a:r>
              <a:rPr lang="en-CA" dirty="0"/>
              <a:t>Metrics are monitored and reported on monthly at Steering Committee and at Member meetings </a:t>
            </a:r>
          </a:p>
          <a:p>
            <a:r>
              <a:rPr lang="en-CA" dirty="0"/>
              <a:t>Members approach performance from a learning and continuous improvement perspective, avoiding shame and blame</a:t>
            </a:r>
          </a:p>
          <a:p>
            <a:r>
              <a:rPr lang="en-CA" dirty="0"/>
              <a:t>Issue resolution approach from a knowledge/awareness and coaching standpoint</a:t>
            </a:r>
          </a:p>
          <a:p>
            <a:r>
              <a:rPr lang="en-CA" dirty="0"/>
              <a:t>Continued poor behaviour could lead to expulsion (there will be a clear process outlined for this that includes board level discussions)</a:t>
            </a:r>
          </a:p>
          <a:p>
            <a:endParaRPr lang="en-CA" sz="2000" dirty="0"/>
          </a:p>
        </p:txBody>
      </p:sp>
    </p:spTree>
    <p:extLst>
      <p:ext uri="{BB962C8B-B14F-4D97-AF65-F5344CB8AC3E}">
        <p14:creationId xmlns:p14="http://schemas.microsoft.com/office/powerpoint/2010/main" val="3827269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Dispute Resolution</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32</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pPr marL="342900" lvl="0" indent="-342900">
              <a:lnSpc>
                <a:spcPct val="107000"/>
              </a:lnSpc>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Times New Roman" panose="02020603050405020304" pitchFamily="18" charset="0"/>
              </a:rPr>
              <a:t>Strength of ongoing relationship is paramount</a:t>
            </a:r>
          </a:p>
          <a:p>
            <a:pPr marL="342900" lvl="0" indent="-342900">
              <a:lnSpc>
                <a:spcPct val="107000"/>
              </a:lnSpc>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Times New Roman" panose="02020603050405020304" pitchFamily="18" charset="0"/>
              </a:rPr>
              <a:t>Opportunity to remedy</a:t>
            </a:r>
          </a:p>
          <a:p>
            <a:pPr marL="342900" lvl="0" indent="-342900">
              <a:lnSpc>
                <a:spcPct val="107000"/>
              </a:lnSpc>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Times New Roman" panose="02020603050405020304" pitchFamily="18" charset="0"/>
              </a:rPr>
              <a:t>Steering committee neutral involvement</a:t>
            </a:r>
          </a:p>
          <a:p>
            <a:pPr marL="342900" lvl="0" indent="-342900">
              <a:lnSpc>
                <a:spcPct val="107000"/>
              </a:lnSpc>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Times New Roman" panose="02020603050405020304" pitchFamily="18" charset="0"/>
              </a:rPr>
              <a:t>Mediation mind set</a:t>
            </a:r>
          </a:p>
          <a:p>
            <a:pPr marL="342900" lvl="0" indent="-342900">
              <a:lnSpc>
                <a:spcPct val="107000"/>
              </a:lnSpc>
              <a:spcAft>
                <a:spcPts val="800"/>
              </a:spcAft>
              <a:buFont typeface="Symbol" panose="05050102010706020507" pitchFamily="18" charset="2"/>
              <a:buChar char=""/>
            </a:pPr>
            <a:r>
              <a:rPr lang="en-CA" dirty="0">
                <a:effectLst/>
                <a:latin typeface="Calibri" panose="020F0502020204030204" pitchFamily="34" charset="0"/>
                <a:ea typeface="Calibri" panose="020F0502020204030204" pitchFamily="34" charset="0"/>
                <a:cs typeface="Times New Roman" panose="02020603050405020304" pitchFamily="18" charset="0"/>
              </a:rPr>
              <a:t>Starting from a place of trust</a:t>
            </a:r>
          </a:p>
          <a:p>
            <a:pPr marL="342900" lvl="0" indent="-342900">
              <a:lnSpc>
                <a:spcPct val="107000"/>
              </a:lnSpc>
              <a:spcAft>
                <a:spcPts val="800"/>
              </a:spcAft>
              <a:buFont typeface="Symbol" panose="05050102010706020507" pitchFamily="18" charset="2"/>
              <a:buChar char=""/>
            </a:pPr>
            <a:r>
              <a:rPr lang="en-CA" dirty="0">
                <a:latin typeface="Calibri" panose="020F0502020204030204" pitchFamily="34" charset="0"/>
                <a:ea typeface="Calibri" panose="020F0502020204030204" pitchFamily="34" charset="0"/>
                <a:cs typeface="Times New Roman" panose="02020603050405020304" pitchFamily="18" charset="0"/>
              </a:rPr>
              <a:t>Process to be documented by Steering Committee for approval by the Partner Members</a:t>
            </a:r>
            <a:endParaRPr lang="en-CA"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spTree>
    <p:extLst>
      <p:ext uri="{BB962C8B-B14F-4D97-AF65-F5344CB8AC3E}">
        <p14:creationId xmlns:p14="http://schemas.microsoft.com/office/powerpoint/2010/main" val="3072843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316990" y="136525"/>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Conflicts of Interest</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33</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097280"/>
            <a:ext cx="10515600" cy="5441632"/>
          </a:xfrm>
        </p:spPr>
        <p:txBody>
          <a:bodyPr>
            <a:normAutofit/>
          </a:bodyPr>
          <a:lstStyle/>
          <a:p>
            <a:r>
              <a:rPr lang="en-CA" sz="2400" dirty="0"/>
              <a:t>Conflicts of interest are inherent in the nature of this collaboration of organizations; the approach is to disclose and minimize not eliminate or exclude</a:t>
            </a:r>
          </a:p>
          <a:p>
            <a:r>
              <a:rPr lang="en-CA" sz="2400" dirty="0"/>
              <a:t>Conflicts of interest occur when business, financial or personal interest might impact ability to make objective decisions in best interest of OHT</a:t>
            </a:r>
          </a:p>
          <a:p>
            <a:r>
              <a:rPr lang="en-CA" sz="2400" dirty="0"/>
              <a:t>There will be a clear process for dealing with conflicts</a:t>
            </a:r>
          </a:p>
          <a:p>
            <a:r>
              <a:rPr lang="en-CA" sz="2400" dirty="0"/>
              <a:t>Real or perceived conflicts will be disclosed as soon as they are recognized</a:t>
            </a:r>
          </a:p>
          <a:p>
            <a:r>
              <a:rPr lang="en-CA" sz="2400" dirty="0"/>
              <a:t>Conflicts will be managed at the project level if possible</a:t>
            </a:r>
          </a:p>
          <a:p>
            <a:r>
              <a:rPr lang="en-CA" sz="2400" dirty="0"/>
              <a:t>Steering Committee will explicitly discuss potential conflicts of interest and manage those not resolved at the project level</a:t>
            </a:r>
          </a:p>
          <a:p>
            <a:r>
              <a:rPr lang="en-CA" sz="2400" dirty="0"/>
              <a:t>Members will try to eliminate, minimize or mitigate any conflict between the OHT and its contractual or service obligations and relationships outside the OHT</a:t>
            </a:r>
          </a:p>
          <a:p>
            <a:r>
              <a:rPr lang="en-CA" sz="2400" dirty="0"/>
              <a:t>Members will sign a Conflict of Interest agreement</a:t>
            </a:r>
          </a:p>
        </p:txBody>
      </p:sp>
    </p:spTree>
    <p:extLst>
      <p:ext uri="{BB962C8B-B14F-4D97-AF65-F5344CB8AC3E}">
        <p14:creationId xmlns:p14="http://schemas.microsoft.com/office/powerpoint/2010/main" val="457104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316990" y="136525"/>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Retained Joint Legal Counsel</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34</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097280"/>
            <a:ext cx="10515600" cy="5441632"/>
          </a:xfrm>
        </p:spPr>
        <p:txBody>
          <a:bodyPr>
            <a:normAutofit fontScale="92500" lnSpcReduction="10000"/>
          </a:bodyPr>
          <a:lstStyle/>
          <a:p>
            <a:r>
              <a:rPr lang="en-CA" sz="2400" dirty="0"/>
              <a:t>OHT has retained Miller Thompson as joint legal counsel to provide advice to us collectively</a:t>
            </a:r>
          </a:p>
          <a:p>
            <a:pPr marL="0" indent="0">
              <a:buNone/>
            </a:pPr>
            <a:r>
              <a:rPr lang="en-CA" sz="1800" b="0" i="0" u="none" strike="noStrike" baseline="0" dirty="0">
                <a:solidFill>
                  <a:srgbClr val="000000"/>
                </a:solidFill>
                <a:latin typeface="Arial" panose="020B0604020202020204" pitchFamily="34" charset="0"/>
              </a:rPr>
              <a:t>“We are writing to confirm the terms on which we are permitted to act jointly for the OHT Members. We are permitted to act jointly for clients when their interests are not in conflict, and we believe the interests of the OHT Members are currently not in conflict in the joint development and implementation of the collaboration framework and agreements for the KW4 Ontario Health Team. It is possible that the interests of the OHT Members could diverge or even conflict in the future. Therefore, the Law Society of Ontario requires that we raise certain issues to the attention of the OHT Members in the event that a conflict arises in the future, as follows: </a:t>
            </a:r>
          </a:p>
          <a:p>
            <a:r>
              <a:rPr lang="en-CA" sz="1800" b="0" i="0" u="none" strike="noStrike" baseline="0" dirty="0">
                <a:solidFill>
                  <a:srgbClr val="000000"/>
                </a:solidFill>
                <a:latin typeface="Arial" panose="020B0604020202020204" pitchFamily="34" charset="0"/>
              </a:rPr>
              <a:t>(a) We owe each OHT Member a duty of undivided loyalty. This means that we must act in the best interests of the KW4 Ontario Health Team at all times and must not favour the interests of one OHT Member over the interests of another, or allow anything to interfere with our loyalty to each OHT Member or our judgment on behalf of the KW4 Ontario Health Team. If we are unable to fulfil this duty of undivided loyalty, we will have to withdraw. </a:t>
            </a:r>
          </a:p>
          <a:p>
            <a:r>
              <a:rPr lang="en-CA" sz="1800" b="0" i="0" u="none" strike="noStrike" baseline="0" dirty="0">
                <a:solidFill>
                  <a:srgbClr val="000000"/>
                </a:solidFill>
                <a:latin typeface="Arial" panose="020B0604020202020204" pitchFamily="34" charset="0"/>
              </a:rPr>
              <a:t>(b) No information we receive from any OHT Member or from any other source with respect to this matter can be treated as confidential from the other OHT Members. This means that, as long as the joint retainer continues, we must disclose relevant information to all OHT Members. </a:t>
            </a:r>
          </a:p>
          <a:p>
            <a:r>
              <a:rPr lang="en-CA" sz="1800" b="0" i="0" u="none" strike="noStrike" baseline="0" dirty="0">
                <a:solidFill>
                  <a:srgbClr val="000000"/>
                </a:solidFill>
                <a:latin typeface="Arial" panose="020B0604020202020204" pitchFamily="34" charset="0"/>
              </a:rPr>
              <a:t>(c) If we act for one of the OHT Members in a matter separate from this one, and we receive confidential information from that separate matter that is relevant to this matter, we will have to withdraw from this matter unless we receive the consent of the client in the separate matter to disclose that information. </a:t>
            </a:r>
          </a:p>
          <a:p>
            <a:r>
              <a:rPr lang="en-CA" sz="1800" b="0" i="0" u="none" strike="noStrike" baseline="0" dirty="0">
                <a:solidFill>
                  <a:srgbClr val="000000"/>
                </a:solidFill>
                <a:latin typeface="Arial" panose="020B0604020202020204" pitchFamily="34" charset="0"/>
              </a:rPr>
              <a:t>(d) If a conflict arises between OHT Members, we may be permitted to assist in attempting to resolve the conflict if so desired. If it is resolved, we may continue to represent the KW4 Ontario Health Team. “</a:t>
            </a:r>
          </a:p>
        </p:txBody>
      </p:sp>
    </p:spTree>
    <p:extLst>
      <p:ext uri="{BB962C8B-B14F-4D97-AF65-F5344CB8AC3E}">
        <p14:creationId xmlns:p14="http://schemas.microsoft.com/office/powerpoint/2010/main" val="2464798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316990" y="136525"/>
            <a:ext cx="10515600" cy="615536"/>
          </a:xfrm>
        </p:spPr>
        <p:txBody>
          <a:bodyPr>
            <a:normAutofit/>
          </a:bodyPr>
          <a:lstStyle/>
          <a:p>
            <a:pPr algn="ctr"/>
            <a:r>
              <a:rPr lang="en-CA" sz="3400" b="1" dirty="0">
                <a:solidFill>
                  <a:srgbClr val="00B0F0"/>
                </a:solidFill>
                <a:latin typeface="Candara" panose="020E0502030303020204" pitchFamily="34" charset="0"/>
                <a:ea typeface="Segoe UI" panose="020B0502040204020203" pitchFamily="34" charset="0"/>
                <a:cs typeface="Segoe UI" panose="020B0502040204020203" pitchFamily="34" charset="0"/>
              </a:rPr>
              <a:t>Retained Joint Legal Counsel</a:t>
            </a:r>
            <a:endPar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endParaRP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35</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097280"/>
            <a:ext cx="10515600" cy="5441632"/>
          </a:xfrm>
        </p:spPr>
        <p:txBody>
          <a:bodyPr>
            <a:normAutofit/>
          </a:bodyPr>
          <a:lstStyle/>
          <a:p>
            <a:r>
              <a:rPr lang="en-CA" sz="2400" dirty="0"/>
              <a:t>Miller Thompson is using the BLG template documents (Ministry of Health sponsored resource RISE) and the draft documents created by our CDMA task group to develop a draft agreement</a:t>
            </a:r>
          </a:p>
          <a:p>
            <a:r>
              <a:rPr lang="en-CA" sz="2400" dirty="0"/>
              <a:t>Task Group includes:</a:t>
            </a:r>
          </a:p>
          <a:p>
            <a:pPr lvl="1"/>
            <a:r>
              <a:rPr lang="en-CA" sz="2000" dirty="0"/>
              <a:t>Carl Cadogan, Julie Corey, Tracy Elop, Lee Fairclough, Ron Gagnon, Cathy Harrington, Steve Keczem, Joe Lee, Ingrid Pregel, Brenda Vollmer</a:t>
            </a:r>
          </a:p>
        </p:txBody>
      </p:sp>
    </p:spTree>
    <p:extLst>
      <p:ext uri="{BB962C8B-B14F-4D97-AF65-F5344CB8AC3E}">
        <p14:creationId xmlns:p14="http://schemas.microsoft.com/office/powerpoint/2010/main" val="3951617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1EBC-E3D7-480F-A6CD-952657E470DB}"/>
              </a:ext>
            </a:extLst>
          </p:cNvPr>
          <p:cNvSpPr>
            <a:spLocks noGrp="1"/>
          </p:cNvSpPr>
          <p:nvPr>
            <p:ph type="title"/>
          </p:nvPr>
        </p:nvSpPr>
        <p:spPr>
          <a:xfrm>
            <a:off x="746760" y="-276017"/>
            <a:ext cx="10515600" cy="1140669"/>
          </a:xfrm>
        </p:spPr>
        <p:txBody>
          <a:bodyPr>
            <a:noAutofit/>
          </a:bodyPr>
          <a:lstStyle/>
          <a:p>
            <a:pPr algn="ctr"/>
            <a:r>
              <a:rPr lang="en-CA" sz="3600" b="1" dirty="0">
                <a:solidFill>
                  <a:srgbClr val="00B0F0"/>
                </a:solidFill>
                <a:latin typeface="Candara" panose="020E0502030303020204" pitchFamily="34" charset="0"/>
                <a:ea typeface="Segoe UI" panose="020B0502040204020203" pitchFamily="34" charset="0"/>
                <a:cs typeface="Segoe UI" panose="020B0502040204020203" pitchFamily="34" charset="0"/>
              </a:rPr>
              <a:t>CDMA Process </a:t>
            </a:r>
            <a:r>
              <a:rPr lang="en-CA" sz="3600" b="1">
                <a:solidFill>
                  <a:srgbClr val="00B0F0"/>
                </a:solidFill>
                <a:latin typeface="Candara" panose="020E0502030303020204" pitchFamily="34" charset="0"/>
                <a:ea typeface="Segoe UI" panose="020B0502040204020203" pitchFamily="34" charset="0"/>
                <a:cs typeface="Segoe UI" panose="020B0502040204020203" pitchFamily="34" charset="0"/>
              </a:rPr>
              <a:t>Moving Forward v2.0</a:t>
            </a:r>
            <a:endParaRPr lang="en-CA" sz="3600" b="1" dirty="0">
              <a:solidFill>
                <a:srgbClr val="00B0F0"/>
              </a:solidFill>
              <a:latin typeface="Candara" panose="020E0502030303020204" pitchFamily="34" charset="0"/>
              <a:ea typeface="Segoe UI" panose="020B0502040204020203" pitchFamily="34" charset="0"/>
              <a:cs typeface="Segoe UI" panose="020B0502040204020203" pitchFamily="34" charset="0"/>
            </a:endParaRPr>
          </a:p>
        </p:txBody>
      </p:sp>
      <p:graphicFrame>
        <p:nvGraphicFramePr>
          <p:cNvPr id="3" name="Table 4">
            <a:extLst>
              <a:ext uri="{FF2B5EF4-FFF2-40B4-BE49-F238E27FC236}">
                <a16:creationId xmlns:a16="http://schemas.microsoft.com/office/drawing/2014/main" id="{EF8A35FE-181A-41B9-AFC7-6B28CE2744C3}"/>
              </a:ext>
            </a:extLst>
          </p:cNvPr>
          <p:cNvGraphicFramePr>
            <a:graphicFrameLocks noGrp="1"/>
          </p:cNvGraphicFramePr>
          <p:nvPr>
            <p:ph idx="1"/>
          </p:nvPr>
        </p:nvGraphicFramePr>
        <p:xfrm>
          <a:off x="1195073" y="727760"/>
          <a:ext cx="10410822" cy="5557520"/>
        </p:xfrm>
        <a:graphic>
          <a:graphicData uri="http://schemas.openxmlformats.org/drawingml/2006/table">
            <a:tbl>
              <a:tblPr firstRow="1" bandRow="1">
                <a:tableStyleId>{5C22544A-7EE6-4342-B048-85BDC9FD1C3A}</a:tableStyleId>
              </a:tblPr>
              <a:tblGrid>
                <a:gridCol w="1476375">
                  <a:extLst>
                    <a:ext uri="{9D8B030D-6E8A-4147-A177-3AD203B41FA5}">
                      <a16:colId xmlns:a16="http://schemas.microsoft.com/office/drawing/2014/main" val="2436422596"/>
                    </a:ext>
                  </a:extLst>
                </a:gridCol>
                <a:gridCol w="5429248">
                  <a:extLst>
                    <a:ext uri="{9D8B030D-6E8A-4147-A177-3AD203B41FA5}">
                      <a16:colId xmlns:a16="http://schemas.microsoft.com/office/drawing/2014/main" val="3760401870"/>
                    </a:ext>
                  </a:extLst>
                </a:gridCol>
                <a:gridCol w="3505199">
                  <a:extLst>
                    <a:ext uri="{9D8B030D-6E8A-4147-A177-3AD203B41FA5}">
                      <a16:colId xmlns:a16="http://schemas.microsoft.com/office/drawing/2014/main" val="3164855401"/>
                    </a:ext>
                  </a:extLst>
                </a:gridCol>
              </a:tblGrid>
              <a:tr h="370840">
                <a:tc>
                  <a:txBody>
                    <a:bodyPr/>
                    <a:lstStyle/>
                    <a:p>
                      <a:r>
                        <a:rPr lang="en-CA" b="0" dirty="0">
                          <a:solidFill>
                            <a:schemeClr val="tx1"/>
                          </a:solidFill>
                        </a:rPr>
                        <a:t>Date:</a:t>
                      </a:r>
                    </a:p>
                  </a:txBody>
                  <a:tcPr/>
                </a:tc>
                <a:tc>
                  <a:txBody>
                    <a:bodyPr/>
                    <a:lstStyle/>
                    <a:p>
                      <a:r>
                        <a:rPr lang="en-CA" b="0" dirty="0">
                          <a:solidFill>
                            <a:schemeClr val="tx1"/>
                          </a:solidFill>
                        </a:rPr>
                        <a:t>Task:</a:t>
                      </a:r>
                    </a:p>
                  </a:txBody>
                  <a:tcPr/>
                </a:tc>
                <a:tc>
                  <a:txBody>
                    <a:bodyPr/>
                    <a:lstStyle/>
                    <a:p>
                      <a:r>
                        <a:rPr lang="en-CA" b="0" dirty="0">
                          <a:solidFill>
                            <a:schemeClr val="tx1"/>
                          </a:solidFill>
                        </a:rPr>
                        <a:t>Participants:</a:t>
                      </a:r>
                    </a:p>
                  </a:txBody>
                  <a:tcPr/>
                </a:tc>
                <a:extLst>
                  <a:ext uri="{0D108BD9-81ED-4DB2-BD59-A6C34878D82A}">
                    <a16:rowId xmlns:a16="http://schemas.microsoft.com/office/drawing/2014/main" val="3482823352"/>
                  </a:ext>
                </a:extLst>
              </a:tr>
              <a:tr h="356235">
                <a:tc>
                  <a:txBody>
                    <a:bodyPr/>
                    <a:lstStyle/>
                    <a:p>
                      <a:r>
                        <a:rPr lang="en-CA" dirty="0"/>
                        <a:t>Sept 25</a:t>
                      </a:r>
                    </a:p>
                  </a:txBody>
                  <a:tcPr/>
                </a:tc>
                <a:tc>
                  <a:txBody>
                    <a:bodyPr/>
                    <a:lstStyle/>
                    <a:p>
                      <a:r>
                        <a:rPr lang="en-CA" dirty="0"/>
                        <a:t>Draft work products to date distributed to Task Group</a:t>
                      </a:r>
                    </a:p>
                  </a:txBody>
                  <a:tcPr/>
                </a:tc>
                <a:tc>
                  <a:txBody>
                    <a:bodyPr/>
                    <a:lstStyle/>
                    <a:p>
                      <a:r>
                        <a:rPr lang="en-CA" dirty="0"/>
                        <a:t>Two sub teams</a:t>
                      </a:r>
                    </a:p>
                  </a:txBody>
                  <a:tcPr/>
                </a:tc>
                <a:extLst>
                  <a:ext uri="{0D108BD9-81ED-4DB2-BD59-A6C34878D82A}">
                    <a16:rowId xmlns:a16="http://schemas.microsoft.com/office/drawing/2014/main" val="3664337318"/>
                  </a:ext>
                </a:extLst>
              </a:tr>
              <a:tr h="370840">
                <a:tc>
                  <a:txBody>
                    <a:bodyPr/>
                    <a:lstStyle/>
                    <a:p>
                      <a:r>
                        <a:rPr lang="en-CA" dirty="0"/>
                        <a:t>Sept 30</a:t>
                      </a:r>
                    </a:p>
                  </a:txBody>
                  <a:tcPr/>
                </a:tc>
                <a:tc>
                  <a:txBody>
                    <a:bodyPr/>
                    <a:lstStyle/>
                    <a:p>
                      <a:r>
                        <a:rPr lang="en-CA" dirty="0"/>
                        <a:t>Work products discussed; any final go forward to “pen”</a:t>
                      </a:r>
                    </a:p>
                  </a:txBody>
                  <a:tcPr/>
                </a:tc>
                <a:tc>
                  <a:txBody>
                    <a:bodyPr/>
                    <a:lstStyle/>
                    <a:p>
                      <a:r>
                        <a:rPr lang="en-CA" dirty="0"/>
                        <a:t>CDMA Task group</a:t>
                      </a:r>
                    </a:p>
                  </a:txBody>
                  <a:tcPr/>
                </a:tc>
                <a:extLst>
                  <a:ext uri="{0D108BD9-81ED-4DB2-BD59-A6C34878D82A}">
                    <a16:rowId xmlns:a16="http://schemas.microsoft.com/office/drawing/2014/main" val="2030531310"/>
                  </a:ext>
                </a:extLst>
              </a:tr>
              <a:tr h="370840">
                <a:tc>
                  <a:txBody>
                    <a:bodyPr/>
                    <a:lstStyle/>
                    <a:p>
                      <a:r>
                        <a:rPr lang="en-CA" dirty="0"/>
                        <a:t>Week Oct 5</a:t>
                      </a:r>
                    </a:p>
                  </a:txBody>
                  <a:tcPr/>
                </a:tc>
                <a:tc>
                  <a:txBody>
                    <a:bodyPr/>
                    <a:lstStyle/>
                    <a:p>
                      <a:r>
                        <a:rPr lang="en-CA" dirty="0"/>
                        <a:t>Work continues; Financial model draft</a:t>
                      </a:r>
                    </a:p>
                  </a:txBody>
                  <a:tcPr/>
                </a:tc>
                <a:tc>
                  <a:txBody>
                    <a:bodyPr/>
                    <a:lstStyle/>
                    <a:p>
                      <a:r>
                        <a:rPr lang="en-CA" dirty="0"/>
                        <a:t>Two sub teams</a:t>
                      </a:r>
                    </a:p>
                  </a:txBody>
                  <a:tcPr/>
                </a:tc>
                <a:extLst>
                  <a:ext uri="{0D108BD9-81ED-4DB2-BD59-A6C34878D82A}">
                    <a16:rowId xmlns:a16="http://schemas.microsoft.com/office/drawing/2014/main" val="1958584225"/>
                  </a:ext>
                </a:extLst>
              </a:tr>
              <a:tr h="370840">
                <a:tc>
                  <a:txBody>
                    <a:bodyPr/>
                    <a:lstStyle/>
                    <a:p>
                      <a:r>
                        <a:rPr lang="en-CA" dirty="0"/>
                        <a:t>Oct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Draft ppts &amp; agreement – circulate to CDMA task group</a:t>
                      </a:r>
                    </a:p>
                  </a:txBody>
                  <a:tcPr/>
                </a:tc>
                <a:tc>
                  <a:txBody>
                    <a:bodyPr/>
                    <a:lstStyle/>
                    <a:p>
                      <a:r>
                        <a:rPr lang="en-CA" dirty="0"/>
                        <a:t>Ingrid</a:t>
                      </a:r>
                    </a:p>
                  </a:txBody>
                  <a:tcPr/>
                </a:tc>
                <a:extLst>
                  <a:ext uri="{0D108BD9-81ED-4DB2-BD59-A6C34878D82A}">
                    <a16:rowId xmlns:a16="http://schemas.microsoft.com/office/drawing/2014/main" val="1984134223"/>
                  </a:ext>
                </a:extLst>
              </a:tr>
              <a:tr h="370840">
                <a:tc>
                  <a:txBody>
                    <a:bodyPr/>
                    <a:lstStyle/>
                    <a:p>
                      <a:r>
                        <a:rPr lang="en-CA" dirty="0"/>
                        <a:t>Oct 13</a:t>
                      </a:r>
                    </a:p>
                  </a:txBody>
                  <a:tcPr/>
                </a:tc>
                <a:tc>
                  <a:txBody>
                    <a:bodyPr/>
                    <a:lstStyle/>
                    <a:p>
                      <a:r>
                        <a:rPr lang="en-CA" dirty="0"/>
                        <a:t>Steering Committee</a:t>
                      </a:r>
                    </a:p>
                  </a:txBody>
                  <a:tcPr/>
                </a:tc>
                <a:tc>
                  <a:txBody>
                    <a:bodyPr/>
                    <a:lstStyle/>
                    <a:p>
                      <a:r>
                        <a:rPr lang="en-CA" dirty="0"/>
                        <a:t>CDMA Task group</a:t>
                      </a:r>
                    </a:p>
                  </a:txBody>
                  <a:tcPr/>
                </a:tc>
                <a:extLst>
                  <a:ext uri="{0D108BD9-81ED-4DB2-BD59-A6C34878D82A}">
                    <a16:rowId xmlns:a16="http://schemas.microsoft.com/office/drawing/2014/main" val="2316114883"/>
                  </a:ext>
                </a:extLst>
              </a:tr>
              <a:tr h="370840">
                <a:tc>
                  <a:txBody>
                    <a:bodyPr/>
                    <a:lstStyle/>
                    <a:p>
                      <a:r>
                        <a:rPr lang="en-CA" dirty="0"/>
                        <a:t>Oct 14</a:t>
                      </a:r>
                    </a:p>
                  </a:txBody>
                  <a:tcPr/>
                </a:tc>
                <a:tc>
                  <a:txBody>
                    <a:bodyPr/>
                    <a:lstStyle/>
                    <a:p>
                      <a:r>
                        <a:rPr lang="en-CA" dirty="0"/>
                        <a:t>Signatories</a:t>
                      </a:r>
                    </a:p>
                  </a:txBody>
                  <a:tcPr/>
                </a:tc>
                <a:tc>
                  <a:txBody>
                    <a:bodyPr/>
                    <a:lstStyle/>
                    <a:p>
                      <a:r>
                        <a:rPr lang="en-CA" dirty="0"/>
                        <a:t>Steering Committee</a:t>
                      </a:r>
                    </a:p>
                  </a:txBody>
                  <a:tcPr/>
                </a:tc>
                <a:extLst>
                  <a:ext uri="{0D108BD9-81ED-4DB2-BD59-A6C34878D82A}">
                    <a16:rowId xmlns:a16="http://schemas.microsoft.com/office/drawing/2014/main" val="3754918950"/>
                  </a:ext>
                </a:extLst>
              </a:tr>
              <a:tr h="370840">
                <a:tc>
                  <a:txBody>
                    <a:bodyPr/>
                    <a:lstStyle/>
                    <a:p>
                      <a:r>
                        <a:rPr lang="en-CA" dirty="0"/>
                        <a:t>Oct 15</a:t>
                      </a:r>
                    </a:p>
                  </a:txBody>
                  <a:tcPr/>
                </a:tc>
                <a:tc>
                  <a:txBody>
                    <a:bodyPr/>
                    <a:lstStyle/>
                    <a:p>
                      <a:r>
                        <a:rPr lang="en-CA" dirty="0"/>
                        <a:t>Touch point meeting with Board/ED/CEO</a:t>
                      </a:r>
                    </a:p>
                  </a:txBody>
                  <a:tcPr/>
                </a:tc>
                <a:tc>
                  <a:txBody>
                    <a:bodyPr/>
                    <a:lstStyle/>
                    <a:p>
                      <a:r>
                        <a:rPr lang="en-CA" dirty="0"/>
                        <a:t>Steering Committee</a:t>
                      </a:r>
                    </a:p>
                  </a:txBody>
                  <a:tcPr/>
                </a:tc>
                <a:extLst>
                  <a:ext uri="{0D108BD9-81ED-4DB2-BD59-A6C34878D82A}">
                    <a16:rowId xmlns:a16="http://schemas.microsoft.com/office/drawing/2014/main" val="2309603223"/>
                  </a:ext>
                </a:extLst>
              </a:tr>
              <a:tr h="370840">
                <a:tc>
                  <a:txBody>
                    <a:bodyPr/>
                    <a:lstStyle/>
                    <a:p>
                      <a:r>
                        <a:rPr lang="en-CA" dirty="0"/>
                        <a:t>Oct 19 week</a:t>
                      </a:r>
                    </a:p>
                  </a:txBody>
                  <a:tcPr/>
                </a:tc>
                <a:tc>
                  <a:txBody>
                    <a:bodyPr/>
                    <a:lstStyle/>
                    <a:p>
                      <a:r>
                        <a:rPr lang="en-CA" dirty="0"/>
                        <a:t>Revisions/regroup as needed; Version 2.0 created</a:t>
                      </a:r>
                    </a:p>
                  </a:txBody>
                  <a:tcPr/>
                </a:tc>
                <a:tc>
                  <a:txBody>
                    <a:bodyPr/>
                    <a:lstStyle/>
                    <a:p>
                      <a:r>
                        <a:rPr lang="en-CA" dirty="0"/>
                        <a:t>CDMA Sub teams</a:t>
                      </a:r>
                    </a:p>
                  </a:txBody>
                  <a:tcPr/>
                </a:tc>
                <a:extLst>
                  <a:ext uri="{0D108BD9-81ED-4DB2-BD59-A6C34878D82A}">
                    <a16:rowId xmlns:a16="http://schemas.microsoft.com/office/drawing/2014/main" val="3406416187"/>
                  </a:ext>
                </a:extLst>
              </a:tr>
              <a:tr h="370840">
                <a:tc>
                  <a:txBody>
                    <a:bodyPr/>
                    <a:lstStyle/>
                    <a:p>
                      <a:r>
                        <a:rPr lang="en-CA" dirty="0"/>
                        <a:t>Oct 26 week</a:t>
                      </a:r>
                    </a:p>
                  </a:txBody>
                  <a:tcPr/>
                </a:tc>
                <a:tc>
                  <a:txBody>
                    <a:bodyPr/>
                    <a:lstStyle/>
                    <a:p>
                      <a:r>
                        <a:rPr lang="en-CA" dirty="0"/>
                        <a:t>Finalize draft agreement – circulate to CDMA task group</a:t>
                      </a:r>
                    </a:p>
                  </a:txBody>
                  <a:tcPr/>
                </a:tc>
                <a:tc>
                  <a:txBody>
                    <a:bodyPr/>
                    <a:lstStyle/>
                    <a:p>
                      <a:r>
                        <a:rPr lang="en-CA" dirty="0"/>
                        <a:t>Ingrid</a:t>
                      </a:r>
                    </a:p>
                  </a:txBody>
                  <a:tcPr/>
                </a:tc>
                <a:extLst>
                  <a:ext uri="{0D108BD9-81ED-4DB2-BD59-A6C34878D82A}">
                    <a16:rowId xmlns:a16="http://schemas.microsoft.com/office/drawing/2014/main" val="786866055"/>
                  </a:ext>
                </a:extLst>
              </a:tr>
              <a:tr h="370840">
                <a:tc>
                  <a:txBody>
                    <a:bodyPr/>
                    <a:lstStyle/>
                    <a:p>
                      <a:r>
                        <a:rPr lang="en-CA" dirty="0"/>
                        <a:t>Nov 3</a:t>
                      </a:r>
                    </a:p>
                  </a:txBody>
                  <a:tcPr/>
                </a:tc>
                <a:tc>
                  <a:txBody>
                    <a:bodyPr/>
                    <a:lstStyle/>
                    <a:p>
                      <a:r>
                        <a:rPr lang="en-CA" dirty="0"/>
                        <a:t>Steering Committee</a:t>
                      </a:r>
                    </a:p>
                  </a:txBody>
                  <a:tcPr/>
                </a:tc>
                <a:tc>
                  <a:txBody>
                    <a:bodyPr/>
                    <a:lstStyle/>
                    <a:p>
                      <a:r>
                        <a:rPr lang="en-CA" dirty="0"/>
                        <a:t>CDMA Task Group</a:t>
                      </a:r>
                    </a:p>
                  </a:txBody>
                  <a:tcPr/>
                </a:tc>
                <a:extLst>
                  <a:ext uri="{0D108BD9-81ED-4DB2-BD59-A6C34878D82A}">
                    <a16:rowId xmlns:a16="http://schemas.microsoft.com/office/drawing/2014/main" val="3278078356"/>
                  </a:ext>
                </a:extLst>
              </a:tr>
              <a:tr h="370840">
                <a:tc>
                  <a:txBody>
                    <a:bodyPr/>
                    <a:lstStyle/>
                    <a:p>
                      <a:r>
                        <a:rPr lang="en-CA" dirty="0"/>
                        <a:t>Nov 4</a:t>
                      </a:r>
                    </a:p>
                  </a:txBody>
                  <a:tcPr/>
                </a:tc>
                <a:tc>
                  <a:txBody>
                    <a:bodyPr/>
                    <a:lstStyle/>
                    <a:p>
                      <a:r>
                        <a:rPr lang="en-CA" dirty="0"/>
                        <a:t>Signatories</a:t>
                      </a:r>
                    </a:p>
                  </a:txBody>
                  <a:tcPr/>
                </a:tc>
                <a:tc>
                  <a:txBody>
                    <a:bodyPr/>
                    <a:lstStyle/>
                    <a:p>
                      <a:r>
                        <a:rPr lang="en-CA" dirty="0"/>
                        <a:t>Steering Committee</a:t>
                      </a:r>
                    </a:p>
                  </a:txBody>
                  <a:tcPr/>
                </a:tc>
                <a:extLst>
                  <a:ext uri="{0D108BD9-81ED-4DB2-BD59-A6C34878D82A}">
                    <a16:rowId xmlns:a16="http://schemas.microsoft.com/office/drawing/2014/main" val="251784755"/>
                  </a:ext>
                </a:extLst>
              </a:tr>
              <a:tr h="370840">
                <a:tc>
                  <a:txBody>
                    <a:bodyPr/>
                    <a:lstStyle/>
                    <a:p>
                      <a:r>
                        <a:rPr lang="en-CA" dirty="0"/>
                        <a:t>Nov 6</a:t>
                      </a:r>
                    </a:p>
                  </a:txBody>
                  <a:tcPr/>
                </a:tc>
                <a:tc>
                  <a:txBody>
                    <a:bodyPr/>
                    <a:lstStyle/>
                    <a:p>
                      <a:r>
                        <a:rPr lang="en-CA" dirty="0"/>
                        <a:t>Distribute to Board/ED/CEOs</a:t>
                      </a:r>
                    </a:p>
                  </a:txBody>
                  <a:tcPr/>
                </a:tc>
                <a:tc>
                  <a:txBody>
                    <a:bodyPr/>
                    <a:lstStyle/>
                    <a:p>
                      <a:r>
                        <a:rPr lang="en-CA" dirty="0"/>
                        <a:t>Steering Committee</a:t>
                      </a:r>
                    </a:p>
                  </a:txBody>
                  <a:tcPr/>
                </a:tc>
                <a:extLst>
                  <a:ext uri="{0D108BD9-81ED-4DB2-BD59-A6C34878D82A}">
                    <a16:rowId xmlns:a16="http://schemas.microsoft.com/office/drawing/2014/main" val="1975776522"/>
                  </a:ext>
                </a:extLst>
              </a:tr>
              <a:tr h="370840">
                <a:tc>
                  <a:txBody>
                    <a:bodyPr/>
                    <a:lstStyle/>
                    <a:p>
                      <a:r>
                        <a:rPr lang="en-CA" dirty="0"/>
                        <a:t>Nov 11</a:t>
                      </a:r>
                    </a:p>
                  </a:txBody>
                  <a:tcPr/>
                </a:tc>
                <a:tc>
                  <a:txBody>
                    <a:bodyPr/>
                    <a:lstStyle/>
                    <a:p>
                      <a:r>
                        <a:rPr lang="en-CA" dirty="0"/>
                        <a:t>Meeting of Board/ED/CEOs</a:t>
                      </a:r>
                    </a:p>
                  </a:txBody>
                  <a:tcPr/>
                </a:tc>
                <a:tc>
                  <a:txBody>
                    <a:bodyPr/>
                    <a:lstStyle/>
                    <a:p>
                      <a:r>
                        <a:rPr lang="en-CA" dirty="0"/>
                        <a:t>All</a:t>
                      </a:r>
                    </a:p>
                  </a:txBody>
                  <a:tcPr/>
                </a:tc>
                <a:extLst>
                  <a:ext uri="{0D108BD9-81ED-4DB2-BD59-A6C34878D82A}">
                    <a16:rowId xmlns:a16="http://schemas.microsoft.com/office/drawing/2014/main" val="410352362"/>
                  </a:ext>
                </a:extLst>
              </a:tr>
              <a:tr h="370840">
                <a:tc>
                  <a:txBody>
                    <a:bodyPr/>
                    <a:lstStyle/>
                    <a:p>
                      <a:r>
                        <a:rPr lang="en-CA" dirty="0"/>
                        <a:t>Nov 30</a:t>
                      </a:r>
                      <a:r>
                        <a:rPr lang="en-CA" baseline="30000" dirty="0"/>
                        <a:t>th</a:t>
                      </a:r>
                      <a:endParaRPr lang="en-CA" dirty="0"/>
                    </a:p>
                  </a:txBody>
                  <a:tcPr/>
                </a:tc>
                <a:tc>
                  <a:txBody>
                    <a:bodyPr/>
                    <a:lstStyle/>
                    <a:p>
                      <a:r>
                        <a:rPr lang="en-CA" dirty="0"/>
                        <a:t>CDMA Agreements Signed</a:t>
                      </a:r>
                    </a:p>
                  </a:txBody>
                  <a:tcPr/>
                </a:tc>
                <a:tc>
                  <a:txBody>
                    <a:bodyPr/>
                    <a:lstStyle/>
                    <a:p>
                      <a:r>
                        <a:rPr lang="en-CA" dirty="0"/>
                        <a:t>All Members</a:t>
                      </a:r>
                    </a:p>
                  </a:txBody>
                  <a:tcPr/>
                </a:tc>
                <a:extLst>
                  <a:ext uri="{0D108BD9-81ED-4DB2-BD59-A6C34878D82A}">
                    <a16:rowId xmlns:a16="http://schemas.microsoft.com/office/drawing/2014/main" val="2301251697"/>
                  </a:ext>
                </a:extLst>
              </a:tr>
            </a:tbl>
          </a:graphicData>
        </a:graphic>
      </p:graphicFrame>
      <p:pic>
        <p:nvPicPr>
          <p:cNvPr id="7" name="Picture 6">
            <a:extLst>
              <a:ext uri="{FF2B5EF4-FFF2-40B4-BE49-F238E27FC236}">
                <a16:creationId xmlns:a16="http://schemas.microsoft.com/office/drawing/2014/main" id="{FE3987A6-6C2E-4E29-BD76-67590EFA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39" y="45767"/>
            <a:ext cx="1067321" cy="681993"/>
          </a:xfrm>
          <a:prstGeom prst="rect">
            <a:avLst/>
          </a:prstGeom>
        </p:spPr>
      </p:pic>
    </p:spTree>
    <p:extLst>
      <p:ext uri="{BB962C8B-B14F-4D97-AF65-F5344CB8AC3E}">
        <p14:creationId xmlns:p14="http://schemas.microsoft.com/office/powerpoint/2010/main" val="1505585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Q&amp;A?</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37</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771525" y="1375948"/>
            <a:ext cx="10515600" cy="5162964"/>
          </a:xfrm>
        </p:spPr>
        <p:txBody>
          <a:bodyPr>
            <a:normAutofit/>
          </a:bodyPr>
          <a:lstStyle/>
          <a:p>
            <a:pPr marL="0" indent="0">
              <a:buNone/>
            </a:pPr>
            <a:r>
              <a:rPr lang="en-CA" b="1" dirty="0">
                <a:solidFill>
                  <a:schemeClr val="accent1">
                    <a:lumMod val="50000"/>
                  </a:schemeClr>
                </a:solidFill>
              </a:rPr>
              <a:t>Discussion:</a:t>
            </a:r>
          </a:p>
          <a:p>
            <a:pPr marL="0" indent="0">
              <a:buNone/>
            </a:pPr>
            <a:endParaRPr lang="en-CA" dirty="0"/>
          </a:p>
        </p:txBody>
      </p:sp>
    </p:spTree>
    <p:extLst>
      <p:ext uri="{BB962C8B-B14F-4D97-AF65-F5344CB8AC3E}">
        <p14:creationId xmlns:p14="http://schemas.microsoft.com/office/powerpoint/2010/main" val="608617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730411" y="949088"/>
            <a:ext cx="8649695" cy="0"/>
          </a:xfrm>
          <a:prstGeom prst="line">
            <a:avLst/>
          </a:prstGeom>
          <a:ln w="28575">
            <a:solidFill>
              <a:srgbClr val="00A0DC"/>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8407836-FDAC-4546-A128-5C64A35E4AE2}"/>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3544" r="-4604"/>
          <a:stretch/>
        </p:blipFill>
        <p:spPr>
          <a:xfrm>
            <a:off x="5244974" y="191985"/>
            <a:ext cx="1702052" cy="1005620"/>
          </a:xfrm>
          <a:prstGeom prst="rect">
            <a:avLst/>
          </a:prstGeom>
          <a:solidFill>
            <a:schemeClr val="bg1"/>
          </a:solidFill>
        </p:spPr>
      </p:pic>
      <p:cxnSp>
        <p:nvCxnSpPr>
          <p:cNvPr id="4" name="Straight Connector 3"/>
          <p:cNvCxnSpPr/>
          <p:nvPr/>
        </p:nvCxnSpPr>
        <p:spPr>
          <a:xfrm>
            <a:off x="1771152" y="6211981"/>
            <a:ext cx="8649695" cy="0"/>
          </a:xfrm>
          <a:prstGeom prst="line">
            <a:avLst/>
          </a:prstGeom>
          <a:ln w="28575">
            <a:solidFill>
              <a:srgbClr val="00A0DC"/>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653613"/>
            <a:ext cx="12364278" cy="3144111"/>
          </a:xfrm>
          <a:prstGeom prst="rect">
            <a:avLst/>
          </a:prstGeom>
          <a:noFill/>
        </p:spPr>
        <p:txBody>
          <a:bodyPr wrap="square" lIns="360000" rIns="360000" rtlCol="0" anchor="ctr" anchorCtr="0">
            <a:noAutofit/>
          </a:bodyPr>
          <a:lstStyle/>
          <a:p>
            <a:pPr algn="ctr">
              <a:lnSpc>
                <a:spcPct val="90000"/>
              </a:lnSpc>
            </a:pPr>
            <a:r>
              <a:rPr lang="en-CA" sz="4000" b="1" dirty="0">
                <a:solidFill>
                  <a:srgbClr val="00A0DC"/>
                </a:solidFill>
                <a:latin typeface="Candara" panose="020E0502030303020204" pitchFamily="34" charset="0"/>
                <a:cs typeface="Segoe UI" pitchFamily="34" charset="0"/>
              </a:rPr>
              <a:t>CDMA Essential Concepts</a:t>
            </a:r>
          </a:p>
          <a:p>
            <a:pPr algn="ctr">
              <a:lnSpc>
                <a:spcPct val="90000"/>
              </a:lnSpc>
            </a:pPr>
            <a:endParaRPr lang="en-CA" sz="2800" b="1" dirty="0">
              <a:solidFill>
                <a:srgbClr val="00A0DC"/>
              </a:solidFill>
              <a:cs typeface="Segoe UI" pitchFamily="34" charset="0"/>
            </a:endParaRPr>
          </a:p>
          <a:p>
            <a:pPr algn="ctr">
              <a:lnSpc>
                <a:spcPct val="90000"/>
              </a:lnSpc>
            </a:pPr>
            <a:endParaRPr lang="en-CA" sz="5400" b="1" dirty="0">
              <a:solidFill>
                <a:srgbClr val="00A0DC"/>
              </a:solidFill>
              <a:latin typeface="Candara" panose="020E0502030303020204" pitchFamily="34" charset="0"/>
              <a:cs typeface="Segoe UI" pitchFamily="34" charset="0"/>
            </a:endParaRPr>
          </a:p>
        </p:txBody>
      </p:sp>
    </p:spTree>
    <p:extLst>
      <p:ext uri="{BB962C8B-B14F-4D97-AF65-F5344CB8AC3E}">
        <p14:creationId xmlns:p14="http://schemas.microsoft.com/office/powerpoint/2010/main" val="222130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68AC-0BA6-4F4E-9C65-058EE6A311E8}"/>
              </a:ext>
            </a:extLst>
          </p:cNvPr>
          <p:cNvSpPr>
            <a:spLocks noGrp="1"/>
          </p:cNvSpPr>
          <p:nvPr>
            <p:ph type="title"/>
          </p:nvPr>
        </p:nvSpPr>
        <p:spPr>
          <a:xfrm>
            <a:off x="1276350" y="423863"/>
            <a:ext cx="10515600" cy="615536"/>
          </a:xfrm>
        </p:spPr>
        <p:txBody>
          <a:bodyPr>
            <a:normAutofit/>
          </a:bodyPr>
          <a:lstStyle/>
          <a:p>
            <a:pPr algn="ctr"/>
            <a:r>
              <a:rPr lang="en-CA" sz="3400" b="1" dirty="0">
                <a:solidFill>
                  <a:srgbClr val="0096C8"/>
                </a:solidFill>
                <a:latin typeface="Candara" panose="020E0502030303020204" pitchFamily="34" charset="0"/>
                <a:ea typeface="Segoe UI" panose="020B0502040204020203" pitchFamily="34" charset="0"/>
                <a:cs typeface="Segoe UI" panose="020B0502040204020203" pitchFamily="34" charset="0"/>
              </a:rPr>
              <a:t>Members: Partners &amp; Affiliates</a:t>
            </a:r>
          </a:p>
        </p:txBody>
      </p:sp>
      <p:sp>
        <p:nvSpPr>
          <p:cNvPr id="7" name="Footer Placeholder 6">
            <a:extLst>
              <a:ext uri="{FF2B5EF4-FFF2-40B4-BE49-F238E27FC236}">
                <a16:creationId xmlns:a16="http://schemas.microsoft.com/office/drawing/2014/main" id="{8FD6547B-EF44-4B45-B088-0CFF354D2349}"/>
              </a:ext>
            </a:extLst>
          </p:cNvPr>
          <p:cNvSpPr>
            <a:spLocks noGrp="1"/>
          </p:cNvSpPr>
          <p:nvPr>
            <p:ph type="ftr" sz="quarter" idx="11"/>
          </p:nvPr>
        </p:nvSpPr>
        <p:spPr/>
        <p:txBody>
          <a:bodyPr/>
          <a:lstStyle/>
          <a:p>
            <a:r>
              <a:rPr lang="en-CA"/>
              <a:t>KW4 OHT Signatory Organizations</a:t>
            </a:r>
          </a:p>
        </p:txBody>
      </p:sp>
      <p:sp>
        <p:nvSpPr>
          <p:cNvPr id="8" name="Slide Number Placeholder 7">
            <a:extLst>
              <a:ext uri="{FF2B5EF4-FFF2-40B4-BE49-F238E27FC236}">
                <a16:creationId xmlns:a16="http://schemas.microsoft.com/office/drawing/2014/main" id="{70116583-67FE-4AAC-8427-1EE977E69336}"/>
              </a:ext>
            </a:extLst>
          </p:cNvPr>
          <p:cNvSpPr>
            <a:spLocks noGrp="1"/>
          </p:cNvSpPr>
          <p:nvPr>
            <p:ph type="sldNum" sz="quarter" idx="12"/>
          </p:nvPr>
        </p:nvSpPr>
        <p:spPr/>
        <p:txBody>
          <a:bodyPr/>
          <a:lstStyle/>
          <a:p>
            <a:fld id="{609AEEF8-87E6-47ED-8CFE-56360C2224A5}" type="slidenum">
              <a:rPr lang="en-CA" smtClean="0"/>
              <a:t>5</a:t>
            </a:fld>
            <a:endParaRPr lang="en-CA"/>
          </a:p>
        </p:txBody>
      </p:sp>
      <p:pic>
        <p:nvPicPr>
          <p:cNvPr id="4" name="Picture 3">
            <a:extLst>
              <a:ext uri="{FF2B5EF4-FFF2-40B4-BE49-F238E27FC236}">
                <a16:creationId xmlns:a16="http://schemas.microsoft.com/office/drawing/2014/main" id="{1460257C-BCD7-4CDB-BBED-1DC3A42417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325" y="119895"/>
            <a:ext cx="1347101" cy="860766"/>
          </a:xfrm>
          <a:prstGeom prst="rect">
            <a:avLst/>
          </a:prstGeom>
        </p:spPr>
      </p:pic>
      <p:sp>
        <p:nvSpPr>
          <p:cNvPr id="6" name="Content Placeholder 5">
            <a:extLst>
              <a:ext uri="{FF2B5EF4-FFF2-40B4-BE49-F238E27FC236}">
                <a16:creationId xmlns:a16="http://schemas.microsoft.com/office/drawing/2014/main" id="{114AEC3B-28B9-4BB1-AC19-DAF335901511}"/>
              </a:ext>
            </a:extLst>
          </p:cNvPr>
          <p:cNvSpPr>
            <a:spLocks noGrp="1"/>
          </p:cNvSpPr>
          <p:nvPr>
            <p:ph idx="1"/>
          </p:nvPr>
        </p:nvSpPr>
        <p:spPr>
          <a:xfrm>
            <a:off x="838200" y="1231072"/>
            <a:ext cx="10515600" cy="5162964"/>
          </a:xfrm>
        </p:spPr>
        <p:txBody>
          <a:bodyPr>
            <a:normAutofit fontScale="92500" lnSpcReduction="20000"/>
          </a:bodyPr>
          <a:lstStyle/>
          <a:p>
            <a:r>
              <a:rPr lang="en-CA" dirty="0"/>
              <a:t>All signatories will become members of the OHT (if they agree to sign the CDMA)</a:t>
            </a:r>
          </a:p>
          <a:p>
            <a:r>
              <a:rPr lang="en-CA" dirty="0"/>
              <a:t>Membership is open to others to join at any time during the year if they agree to follow the requirements of members – approved by Partner members</a:t>
            </a:r>
          </a:p>
          <a:p>
            <a:r>
              <a:rPr lang="en-CA" dirty="0"/>
              <a:t>Requirements of Members: All members agree:</a:t>
            </a:r>
          </a:p>
          <a:p>
            <a:pPr lvl="1"/>
            <a:r>
              <a:rPr lang="en-CA" dirty="0"/>
              <a:t>They wish to join and support an interconnected seamless set of health and wellness services for the benefit of 395,000 people in KW4</a:t>
            </a:r>
          </a:p>
          <a:p>
            <a:pPr lvl="1"/>
            <a:r>
              <a:rPr lang="en-CA" dirty="0"/>
              <a:t>They support the quadruple aim of the Ministry of Health</a:t>
            </a:r>
          </a:p>
          <a:p>
            <a:pPr lvl="1"/>
            <a:r>
              <a:rPr lang="en-CA" dirty="0"/>
              <a:t>They support the Design Framework and My Health and Wellness Journey in KW4</a:t>
            </a:r>
          </a:p>
          <a:p>
            <a:pPr lvl="1"/>
            <a:r>
              <a:rPr lang="en-CA" dirty="0"/>
              <a:t>They will receive information regularly and provide input to decisions through participation in working groups and active participation in meetings of Members</a:t>
            </a:r>
          </a:p>
          <a:p>
            <a:pPr lvl="1"/>
            <a:r>
              <a:rPr lang="en-CA" dirty="0"/>
              <a:t>They will  freely offer information and advice on the various subjects that are put before the Members by the Steering Committee</a:t>
            </a:r>
          </a:p>
          <a:p>
            <a:pPr lvl="1"/>
            <a:r>
              <a:rPr lang="en-US" dirty="0">
                <a:ea typeface="Times New Roman" panose="02020603050405020304" pitchFamily="18" charset="0"/>
                <a:cs typeface="Times New Roman" panose="02020603050405020304" pitchFamily="18" charset="0"/>
              </a:rPr>
              <a:t>They will </a:t>
            </a:r>
            <a:r>
              <a:rPr lang="en-US" sz="2400" dirty="0">
                <a:effectLst/>
                <a:ea typeface="Times New Roman" panose="02020603050405020304" pitchFamily="18" charset="0"/>
                <a:cs typeface="Times New Roman" panose="02020603050405020304" pitchFamily="18" charset="0"/>
              </a:rPr>
              <a:t>actively support the goals and objectives of the OHT as ambassadors in the community</a:t>
            </a:r>
          </a:p>
        </p:txBody>
      </p:sp>
    </p:spTree>
    <p:extLst>
      <p:ext uri="{BB962C8B-B14F-4D97-AF65-F5344CB8AC3E}">
        <p14:creationId xmlns:p14="http://schemas.microsoft.com/office/powerpoint/2010/main" val="688921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1EBC-E3D7-480F-A6CD-952657E470DB}"/>
              </a:ext>
            </a:extLst>
          </p:cNvPr>
          <p:cNvSpPr>
            <a:spLocks noGrp="1"/>
          </p:cNvSpPr>
          <p:nvPr>
            <p:ph type="title"/>
          </p:nvPr>
        </p:nvSpPr>
        <p:spPr>
          <a:xfrm>
            <a:off x="2433151" y="560041"/>
            <a:ext cx="8229600" cy="1143000"/>
          </a:xfrm>
        </p:spPr>
        <p:txBody>
          <a:bodyPr>
            <a:normAutofit fontScale="90000"/>
          </a:bodyPr>
          <a:lstStyle/>
          <a:p>
            <a:pPr algn="ctr"/>
            <a:r>
              <a:rPr lang="en-CA" sz="3600" b="1" dirty="0">
                <a:solidFill>
                  <a:srgbClr val="00B0F0"/>
                </a:solidFill>
                <a:latin typeface="Candara" panose="020E0502030303020204" pitchFamily="34" charset="0"/>
                <a:ea typeface="Segoe UI" panose="020B0502040204020203" pitchFamily="34" charset="0"/>
                <a:cs typeface="Segoe UI" panose="020B0502040204020203" pitchFamily="34" charset="0"/>
              </a:rPr>
              <a:t>Recent Restructuring of our Health System</a:t>
            </a:r>
            <a:br>
              <a:rPr lang="en-CA" sz="3600" dirty="0">
                <a:latin typeface="Arial" panose="020B0604020202020204" pitchFamily="34" charset="0"/>
                <a:cs typeface="Arial" panose="020B0604020202020204" pitchFamily="34" charset="0"/>
              </a:rPr>
            </a:br>
            <a:r>
              <a:rPr lang="en-CA" sz="3600" b="1" dirty="0">
                <a:solidFill>
                  <a:srgbClr val="00B0F0"/>
                </a:solidFill>
                <a:latin typeface="Candara" panose="020E0502030303020204" pitchFamily="34" charset="0"/>
                <a:ea typeface="Segoe UI" panose="020B0502040204020203" pitchFamily="34" charset="0"/>
                <a:cs typeface="Segoe UI" panose="020B0502040204020203" pitchFamily="34" charset="0"/>
              </a:rPr>
              <a:t>OHT: Overview and Goals</a:t>
            </a:r>
          </a:p>
        </p:txBody>
      </p:sp>
      <p:pic>
        <p:nvPicPr>
          <p:cNvPr id="4" name="Picture 3">
            <a:extLst>
              <a:ext uri="{FF2B5EF4-FFF2-40B4-BE49-F238E27FC236}">
                <a16:creationId xmlns:a16="http://schemas.microsoft.com/office/drawing/2014/main" id="{A3661FA5-0DF9-4DAF-9184-A4709CA09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3343" y="154730"/>
            <a:ext cx="1119808" cy="715531"/>
          </a:xfrm>
          <a:prstGeom prst="rect">
            <a:avLst/>
          </a:prstGeom>
        </p:spPr>
      </p:pic>
      <p:sp>
        <p:nvSpPr>
          <p:cNvPr id="10" name="TextBox 9">
            <a:extLst>
              <a:ext uri="{FF2B5EF4-FFF2-40B4-BE49-F238E27FC236}">
                <a16:creationId xmlns:a16="http://schemas.microsoft.com/office/drawing/2014/main" id="{FEE4B7A0-3EE0-4E5A-958A-B88BD6E8E9EF}"/>
              </a:ext>
            </a:extLst>
          </p:cNvPr>
          <p:cNvSpPr txBox="1"/>
          <p:nvPr/>
        </p:nvSpPr>
        <p:spPr>
          <a:xfrm>
            <a:off x="9779429" y="1954273"/>
            <a:ext cx="2163247" cy="37856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en-CA" sz="2000" i="0" u="none" strike="noStrike" kern="1200" cap="none" spc="0" normalizeH="0" baseline="0" noProof="0" dirty="0">
                <a:ln>
                  <a:noFill/>
                </a:ln>
                <a:effectLst/>
                <a:uLnTx/>
                <a:uFillTx/>
                <a:latin typeface="Calibri" panose="020F0502020204030204"/>
                <a:ea typeface="+mn-ea"/>
                <a:cs typeface="+mn-cs"/>
              </a:rPr>
              <a:t>An Ontario Health Team is a group of providers that are clinically and fiscally accountable for delivering a full continuum of care to an attributed population within a specific geographic area. </a:t>
            </a:r>
          </a:p>
        </p:txBody>
      </p:sp>
      <p:pic>
        <p:nvPicPr>
          <p:cNvPr id="11" name="Picture 10"/>
          <p:cNvPicPr>
            <a:picLocks noChangeAspect="1"/>
          </p:cNvPicPr>
          <p:nvPr/>
        </p:nvPicPr>
        <p:blipFill rotWithShape="1">
          <a:blip r:embed="rId4"/>
          <a:srcRect t="12390"/>
          <a:stretch/>
        </p:blipFill>
        <p:spPr>
          <a:xfrm>
            <a:off x="564134" y="1851110"/>
            <a:ext cx="8974453" cy="3681558"/>
          </a:xfrm>
          <a:prstGeom prst="rect">
            <a:avLst/>
          </a:prstGeom>
        </p:spPr>
      </p:pic>
      <p:sp>
        <p:nvSpPr>
          <p:cNvPr id="3" name="Slide Number Placeholder 2">
            <a:extLst>
              <a:ext uri="{FF2B5EF4-FFF2-40B4-BE49-F238E27FC236}">
                <a16:creationId xmlns:a16="http://schemas.microsoft.com/office/drawing/2014/main" id="{4DF518C8-4029-470A-B5C3-1D38DB58BBFC}"/>
              </a:ext>
            </a:extLst>
          </p:cNvPr>
          <p:cNvSpPr>
            <a:spLocks noGrp="1"/>
          </p:cNvSpPr>
          <p:nvPr>
            <p:ph type="sldNum" sz="quarter" idx="12"/>
          </p:nvPr>
        </p:nvSpPr>
        <p:spPr/>
        <p:txBody>
          <a:bodyPr/>
          <a:lstStyle/>
          <a:p>
            <a:fld id="{609AEEF8-87E6-47ED-8CFE-56360C2224A5}" type="slidenum">
              <a:rPr lang="en-CA" smtClean="0"/>
              <a:t>6</a:t>
            </a:fld>
            <a:endParaRPr lang="en-CA"/>
          </a:p>
        </p:txBody>
      </p:sp>
    </p:spTree>
    <p:extLst>
      <p:ext uri="{BB962C8B-B14F-4D97-AF65-F5344CB8AC3E}">
        <p14:creationId xmlns:p14="http://schemas.microsoft.com/office/powerpoint/2010/main" val="168365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D4DA-1FB9-4ED5-8955-CA3C5D4FF91F}"/>
              </a:ext>
            </a:extLst>
          </p:cNvPr>
          <p:cNvSpPr>
            <a:spLocks noGrp="1"/>
          </p:cNvSpPr>
          <p:nvPr>
            <p:ph type="title"/>
          </p:nvPr>
        </p:nvSpPr>
        <p:spPr>
          <a:xfrm>
            <a:off x="1971676" y="-53310"/>
            <a:ext cx="9725024" cy="1143000"/>
          </a:xfrm>
        </p:spPr>
        <p:txBody>
          <a:bodyPr>
            <a:normAutofit fontScale="90000"/>
          </a:bodyPr>
          <a:lstStyle/>
          <a:p>
            <a:pPr algn="ctr">
              <a:lnSpc>
                <a:spcPct val="115000"/>
              </a:lnSpc>
              <a:spcAft>
                <a:spcPts val="800"/>
              </a:spcAft>
            </a:pPr>
            <a:r>
              <a:rPr lang="en-CA" sz="3200" b="1" dirty="0">
                <a:effectLst/>
                <a:latin typeface="Arial" panose="020B0604020202020204" pitchFamily="34" charset="0"/>
                <a:ea typeface="Calibri" panose="020F0502020204030204" pitchFamily="34" charset="0"/>
                <a:cs typeface="Times New Roman" panose="02020603050405020304" pitchFamily="18" charset="0"/>
              </a:rPr>
              <a:t>KW4 OHT In Development Design Framework V 12.0</a:t>
            </a:r>
            <a:endParaRPr lang="en-CA"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8AEFB2-7478-42B5-BB21-09D69A8BEDC2}"/>
              </a:ext>
            </a:extLst>
          </p:cNvPr>
          <p:cNvSpPr>
            <a:spLocks noGrp="1"/>
          </p:cNvSpPr>
          <p:nvPr>
            <p:ph idx="1"/>
          </p:nvPr>
        </p:nvSpPr>
        <p:spPr>
          <a:xfrm>
            <a:off x="342900" y="907671"/>
            <a:ext cx="11849100" cy="5813804"/>
          </a:xfrm>
          <a:solidFill>
            <a:schemeClr val="bg1"/>
          </a:solidFill>
        </p:spPr>
        <p:txBody>
          <a:bodyPr>
            <a:normAutofit fontScale="55000" lnSpcReduction="20000"/>
          </a:bodyPr>
          <a:lstStyle/>
          <a:p>
            <a:pPr marL="0" indent="0">
              <a:lnSpc>
                <a:spcPct val="115000"/>
              </a:lnSpc>
              <a:spcAft>
                <a:spcPts val="800"/>
              </a:spcAft>
              <a:buNone/>
            </a:pPr>
            <a:r>
              <a:rPr lang="en-CA" sz="4400" b="1" dirty="0">
                <a:effectLst/>
                <a:ea typeface="Calibri" panose="020F0502020204030204" pitchFamily="34" charset="0"/>
                <a:cs typeface="Arial" panose="020B0604020202020204" pitchFamily="34" charset="0"/>
              </a:rPr>
              <a:t>We exist to support our community’s vision</a:t>
            </a:r>
            <a:r>
              <a:rPr lang="en-CA" sz="3800" b="1" dirty="0">
                <a:effectLst/>
                <a:ea typeface="Calibri" panose="020F0502020204030204" pitchFamily="34" charset="0"/>
                <a:cs typeface="Arial" panose="020B0604020202020204" pitchFamily="34" charset="0"/>
              </a:rPr>
              <a:t>.</a:t>
            </a:r>
            <a:endParaRPr lang="en-CA" sz="3800" dirty="0">
              <a:effectLst/>
              <a:ea typeface="Calibri" panose="020F0502020204030204" pitchFamily="34" charset="0"/>
              <a:cs typeface="Arial" panose="020B0604020202020204" pitchFamily="34" charset="0"/>
            </a:endParaRPr>
          </a:p>
          <a:p>
            <a:pPr marL="0" indent="0">
              <a:lnSpc>
                <a:spcPct val="115000"/>
              </a:lnSpc>
              <a:spcAft>
                <a:spcPts val="800"/>
              </a:spcAft>
              <a:buNone/>
            </a:pPr>
            <a:r>
              <a:rPr lang="en-CA" sz="3600" dirty="0">
                <a:effectLst/>
                <a:ea typeface="Calibri" panose="020F0502020204030204" pitchFamily="34" charset="0"/>
                <a:cs typeface="Times New Roman" panose="02020603050405020304" pitchFamily="18" charset="0"/>
              </a:rPr>
              <a:t>“A Community where everyone thrives, and no one is left behind” (</a:t>
            </a:r>
            <a:r>
              <a:rPr lang="en-CA" sz="3600" i="1" dirty="0">
                <a:effectLst/>
                <a:ea typeface="Calibri" panose="020F0502020204030204" pitchFamily="34" charset="0"/>
                <a:cs typeface="Times New Roman" panose="02020603050405020304" pitchFamily="18" charset="0"/>
              </a:rPr>
              <a:t>Wellbeing Waterloo Region’s Community Aspiration)</a:t>
            </a:r>
          </a:p>
          <a:p>
            <a:pPr marL="0" indent="0">
              <a:lnSpc>
                <a:spcPct val="115000"/>
              </a:lnSpc>
              <a:spcAft>
                <a:spcPts val="800"/>
              </a:spcAft>
              <a:buNone/>
            </a:pPr>
            <a:r>
              <a:rPr lang="en-CA" sz="4400" b="1" dirty="0">
                <a:effectLst/>
                <a:ea typeface="Calibri" panose="020F0502020204030204" pitchFamily="34" charset="0"/>
                <a:cs typeface="Arial" panose="020B0604020202020204" pitchFamily="34" charset="0"/>
              </a:rPr>
              <a:t>Our team’s purpose: </a:t>
            </a:r>
            <a:r>
              <a:rPr lang="en-CA" sz="3600" dirty="0">
                <a:effectLst/>
                <a:ea typeface="Calibri" panose="020F0502020204030204" pitchFamily="34" charset="0"/>
                <a:cs typeface="Times New Roman" panose="02020603050405020304" pitchFamily="18" charset="0"/>
              </a:rPr>
              <a:t>We enable collaborative health care relationships. All people are empowered to achieve health and well being.</a:t>
            </a:r>
          </a:p>
          <a:p>
            <a:pPr marL="0" indent="0">
              <a:lnSpc>
                <a:spcPct val="115000"/>
              </a:lnSpc>
              <a:spcAft>
                <a:spcPts val="800"/>
              </a:spcAft>
              <a:buNone/>
            </a:pPr>
            <a:r>
              <a:rPr lang="en-CA" sz="4400" b="1" i="1" dirty="0">
                <a:effectLst/>
                <a:ea typeface="Calibri" panose="020F0502020204030204" pitchFamily="34" charset="0"/>
                <a:cs typeface="Arial" panose="020B0604020202020204" pitchFamily="34" charset="0"/>
              </a:rPr>
              <a:t>We Promise:</a:t>
            </a:r>
            <a:endParaRPr lang="en-CA" sz="4400" b="1" dirty="0">
              <a:effectLst/>
              <a:ea typeface="Calibri" panose="020F0502020204030204" pitchFamily="34" charset="0"/>
              <a:cs typeface="Arial" panose="020B0604020202020204" pitchFamily="34" charset="0"/>
            </a:endParaRPr>
          </a:p>
          <a:p>
            <a:pPr marL="0" lvl="0" indent="0">
              <a:lnSpc>
                <a:spcPct val="120000"/>
              </a:lnSpc>
              <a:buNone/>
            </a:pPr>
            <a:r>
              <a:rPr lang="en-US" sz="3800" b="1" dirty="0">
                <a:effectLst/>
                <a:ea typeface="Times New Roman" panose="02020603050405020304" pitchFamily="18" charset="0"/>
                <a:cs typeface="Times New Roman" panose="02020603050405020304" pitchFamily="18" charset="0"/>
              </a:rPr>
              <a:t>We will be partners. </a:t>
            </a:r>
            <a:r>
              <a:rPr lang="en-US" sz="3800" dirty="0">
                <a:effectLst/>
                <a:ea typeface="Times New Roman" panose="02020603050405020304" pitchFamily="18" charset="0"/>
                <a:cs typeface="Times New Roman" panose="02020603050405020304" pitchFamily="18" charset="0"/>
              </a:rPr>
              <a:t>Our team includes patients, families, caregivers and the community in partnership with health and social service providers</a:t>
            </a:r>
          </a:p>
          <a:p>
            <a:pPr marL="0" lvl="0" indent="0">
              <a:lnSpc>
                <a:spcPct val="120000"/>
              </a:lnSpc>
              <a:buNone/>
            </a:pPr>
            <a:r>
              <a:rPr lang="en-US" sz="3800" b="1" dirty="0">
                <a:effectLst/>
                <a:ea typeface="Times New Roman" panose="02020603050405020304" pitchFamily="18" charset="0"/>
                <a:cs typeface="Times New Roman" panose="02020603050405020304" pitchFamily="18" charset="0"/>
              </a:rPr>
              <a:t>We will be inclusive. </a:t>
            </a:r>
            <a:r>
              <a:rPr lang="en-US" sz="3800" dirty="0">
                <a:effectLst/>
                <a:ea typeface="Times New Roman" panose="02020603050405020304" pitchFamily="18" charset="0"/>
                <a:cs typeface="Times New Roman" panose="02020603050405020304" pitchFamily="18" charset="0"/>
              </a:rPr>
              <a:t>We work with diverse populations and urban and rural communities</a:t>
            </a:r>
            <a:endParaRPr lang="en-CA" sz="3800" dirty="0">
              <a:effectLst/>
              <a:ea typeface="Times New Roman" panose="02020603050405020304" pitchFamily="18" charset="0"/>
              <a:cs typeface="Times New Roman" panose="02020603050405020304" pitchFamily="18" charset="0"/>
            </a:endParaRPr>
          </a:p>
          <a:p>
            <a:pPr marL="0" lvl="0" indent="0">
              <a:lnSpc>
                <a:spcPct val="120000"/>
              </a:lnSpc>
              <a:buNone/>
            </a:pPr>
            <a:r>
              <a:rPr lang="en-US" sz="3800" b="1" dirty="0">
                <a:effectLst/>
                <a:ea typeface="Times New Roman" panose="02020603050405020304" pitchFamily="18" charset="0"/>
                <a:cs typeface="Times New Roman" panose="02020603050405020304" pitchFamily="18" charset="0"/>
              </a:rPr>
              <a:t>We will pay attention to the social determinants of health. </a:t>
            </a:r>
            <a:r>
              <a:rPr lang="en-US" sz="3800" dirty="0">
                <a:effectLst/>
                <a:ea typeface="Times New Roman" panose="02020603050405020304" pitchFamily="18" charset="0"/>
                <a:cs typeface="Times New Roman" panose="02020603050405020304" pitchFamily="18" charset="0"/>
              </a:rPr>
              <a:t>A focus on them</a:t>
            </a:r>
            <a:r>
              <a:rPr lang="en-US" sz="3800" b="1" dirty="0">
                <a:effectLst/>
                <a:ea typeface="Times New Roman" panose="02020603050405020304" pitchFamily="18" charset="0"/>
                <a:cs typeface="Times New Roman" panose="02020603050405020304" pitchFamily="18" charset="0"/>
              </a:rPr>
              <a:t> </a:t>
            </a:r>
            <a:r>
              <a:rPr lang="en-US" sz="3800" dirty="0">
                <a:effectLst/>
                <a:ea typeface="Times New Roman" panose="02020603050405020304" pitchFamily="18" charset="0"/>
                <a:cs typeface="Times New Roman" panose="02020603050405020304" pitchFamily="18" charset="0"/>
              </a:rPr>
              <a:t>begins in infancy to prevent illness and promote health</a:t>
            </a:r>
            <a:endParaRPr lang="en-CA" sz="3800" dirty="0">
              <a:effectLst/>
              <a:ea typeface="Times New Roman" panose="02020603050405020304" pitchFamily="18" charset="0"/>
              <a:cs typeface="Times New Roman" panose="02020603050405020304" pitchFamily="18" charset="0"/>
            </a:endParaRPr>
          </a:p>
          <a:p>
            <a:pPr marL="0" indent="0">
              <a:lnSpc>
                <a:spcPct val="120000"/>
              </a:lnSpc>
              <a:buNone/>
            </a:pPr>
            <a:r>
              <a:rPr lang="en-US" sz="3800" b="1" dirty="0">
                <a:effectLst/>
                <a:ea typeface="Times New Roman" panose="02020603050405020304" pitchFamily="18" charset="0"/>
                <a:cs typeface="Times New Roman" panose="02020603050405020304" pitchFamily="18" charset="0"/>
              </a:rPr>
              <a:t>We </a:t>
            </a:r>
            <a:r>
              <a:rPr lang="en-CA" sz="3800" b="1" dirty="0">
                <a:ea typeface="Calibri" panose="020F0502020204030204" pitchFamily="34" charset="0"/>
                <a:cs typeface="Times New Roman" panose="02020603050405020304" pitchFamily="18" charset="0"/>
              </a:rPr>
              <a:t> </a:t>
            </a:r>
            <a:r>
              <a:rPr lang="en-US" sz="3800" b="1" dirty="0">
                <a:effectLst/>
                <a:ea typeface="Times New Roman" panose="02020603050405020304" pitchFamily="18" charset="0"/>
                <a:cs typeface="Times New Roman" panose="02020603050405020304" pitchFamily="18" charset="0"/>
              </a:rPr>
              <a:t>will achieve excellence. </a:t>
            </a:r>
            <a:r>
              <a:rPr lang="en-US" sz="3800" dirty="0">
                <a:effectLst/>
                <a:ea typeface="Times New Roman" panose="02020603050405020304" pitchFamily="18" charset="0"/>
                <a:cs typeface="Times New Roman" panose="02020603050405020304" pitchFamily="18" charset="0"/>
              </a:rPr>
              <a:t>We are nimble, courageous and innovative</a:t>
            </a:r>
            <a:endParaRPr lang="en-CA" sz="3800" dirty="0">
              <a:effectLst/>
              <a:ea typeface="Times New Roman" panose="02020603050405020304" pitchFamily="18" charset="0"/>
              <a:cs typeface="Times New Roman" panose="02020603050405020304" pitchFamily="18" charset="0"/>
            </a:endParaRPr>
          </a:p>
          <a:p>
            <a:pPr marL="0" lvl="0" indent="0">
              <a:lnSpc>
                <a:spcPct val="120000"/>
              </a:lnSpc>
              <a:buNone/>
            </a:pPr>
            <a:r>
              <a:rPr lang="en-US" sz="3800" b="1" dirty="0">
                <a:effectLst/>
                <a:ea typeface="Times New Roman" panose="02020603050405020304" pitchFamily="18" charset="0"/>
                <a:cs typeface="Times New Roman" panose="02020603050405020304" pitchFamily="18" charset="0"/>
              </a:rPr>
              <a:t>We will value relationships. </a:t>
            </a:r>
            <a:r>
              <a:rPr lang="en-US" sz="3800" dirty="0">
                <a:effectLst/>
                <a:ea typeface="Times New Roman" panose="02020603050405020304" pitchFamily="18" charset="0"/>
                <a:cs typeface="Times New Roman" panose="02020603050405020304" pitchFamily="18" charset="0"/>
              </a:rPr>
              <a:t>Our culture is built on empathy and trust</a:t>
            </a:r>
            <a:endParaRPr lang="en-CA" sz="3800" dirty="0">
              <a:effectLst/>
              <a:ea typeface="Times New Roman" panose="02020603050405020304" pitchFamily="18" charset="0"/>
              <a:cs typeface="Times New Roman" panose="02020603050405020304" pitchFamily="18" charset="0"/>
            </a:endParaRPr>
          </a:p>
          <a:p>
            <a:pPr marL="0" indent="0">
              <a:buNone/>
            </a:pPr>
            <a:endParaRPr lang="en-CA" dirty="0"/>
          </a:p>
          <a:p>
            <a:pPr marL="0" indent="0">
              <a:buNone/>
            </a:pPr>
            <a:endParaRPr lang="en-CA" sz="2200" dirty="0"/>
          </a:p>
        </p:txBody>
      </p:sp>
      <p:pic>
        <p:nvPicPr>
          <p:cNvPr id="4" name="Picture 3">
            <a:extLst>
              <a:ext uri="{FF2B5EF4-FFF2-40B4-BE49-F238E27FC236}">
                <a16:creationId xmlns:a16="http://schemas.microsoft.com/office/drawing/2014/main" id="{70C5E9C3-46F0-4462-B210-A26E8A064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15" y="273460"/>
            <a:ext cx="1051058" cy="671602"/>
          </a:xfrm>
          <a:prstGeom prst="rect">
            <a:avLst/>
          </a:prstGeom>
        </p:spPr>
      </p:pic>
      <p:sp>
        <p:nvSpPr>
          <p:cNvPr id="5" name="Slide Number Placeholder 4">
            <a:extLst>
              <a:ext uri="{FF2B5EF4-FFF2-40B4-BE49-F238E27FC236}">
                <a16:creationId xmlns:a16="http://schemas.microsoft.com/office/drawing/2014/main" id="{E0958BC0-58E2-4A5B-AA20-2F6EF3B03647}"/>
              </a:ext>
            </a:extLst>
          </p:cNvPr>
          <p:cNvSpPr>
            <a:spLocks noGrp="1"/>
          </p:cNvSpPr>
          <p:nvPr>
            <p:ph type="sldNum" sz="quarter" idx="12"/>
          </p:nvPr>
        </p:nvSpPr>
        <p:spPr/>
        <p:txBody>
          <a:bodyPr/>
          <a:lstStyle/>
          <a:p>
            <a:fld id="{609AEEF8-87E6-47ED-8CFE-56360C2224A5}" type="slidenum">
              <a:rPr lang="en-CA" smtClean="0"/>
              <a:t>7</a:t>
            </a:fld>
            <a:endParaRPr lang="en-CA"/>
          </a:p>
        </p:txBody>
      </p:sp>
    </p:spTree>
    <p:extLst>
      <p:ext uri="{BB962C8B-B14F-4D97-AF65-F5344CB8AC3E}">
        <p14:creationId xmlns:p14="http://schemas.microsoft.com/office/powerpoint/2010/main" val="3533970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CD4DA-1FB9-4ED5-8955-CA3C5D4FF91F}"/>
              </a:ext>
            </a:extLst>
          </p:cNvPr>
          <p:cNvSpPr>
            <a:spLocks noGrp="1"/>
          </p:cNvSpPr>
          <p:nvPr>
            <p:ph type="title"/>
          </p:nvPr>
        </p:nvSpPr>
        <p:spPr>
          <a:xfrm>
            <a:off x="1494736" y="-201372"/>
            <a:ext cx="10439399" cy="1143000"/>
          </a:xfrm>
        </p:spPr>
        <p:txBody>
          <a:bodyPr>
            <a:normAutofit/>
          </a:bodyPr>
          <a:lstStyle/>
          <a:p>
            <a:pPr algn="ctr">
              <a:lnSpc>
                <a:spcPct val="115000"/>
              </a:lnSpc>
              <a:spcAft>
                <a:spcPts val="800"/>
              </a:spcAft>
            </a:pPr>
            <a:r>
              <a:rPr lang="en-CA" sz="2400" b="1" dirty="0">
                <a:effectLst/>
                <a:latin typeface="Arial" panose="020B0604020202020204" pitchFamily="34" charset="0"/>
                <a:ea typeface="Calibri" panose="020F0502020204030204" pitchFamily="34" charset="0"/>
              </a:rPr>
              <a:t>We are accountable to the Ministry of Health, through Ontario Health</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8AEFB2-7478-42B5-BB21-09D69A8BEDC2}"/>
              </a:ext>
            </a:extLst>
          </p:cNvPr>
          <p:cNvSpPr>
            <a:spLocks noGrp="1"/>
          </p:cNvSpPr>
          <p:nvPr>
            <p:ph idx="1"/>
          </p:nvPr>
        </p:nvSpPr>
        <p:spPr>
          <a:xfrm>
            <a:off x="342900" y="907671"/>
            <a:ext cx="11849100" cy="5813804"/>
          </a:xfrm>
          <a:solidFill>
            <a:schemeClr val="bg1"/>
          </a:solidFill>
        </p:spPr>
        <p:txBody>
          <a:bodyPr>
            <a:normAutofit/>
          </a:bodyPr>
          <a:lstStyle/>
          <a:p>
            <a:pPr marL="0" indent="0">
              <a:lnSpc>
                <a:spcPct val="115000"/>
              </a:lnSpc>
              <a:spcAft>
                <a:spcPts val="800"/>
              </a:spcAft>
              <a:buNone/>
            </a:pPr>
            <a:r>
              <a:rPr lang="en-CA" sz="2400" b="1" i="1" dirty="0">
                <a:effectLst/>
                <a:ea typeface="Calibri" panose="020F0502020204030204" pitchFamily="34" charset="0"/>
                <a:cs typeface="Times New Roman" panose="02020603050405020304" pitchFamily="18" charset="0"/>
              </a:rPr>
              <a:t>The Ministry’s Intention for the Ontario Health Team model:</a:t>
            </a:r>
            <a:endParaRPr lang="en-CA" sz="2400" b="1" dirty="0">
              <a:effectLst/>
              <a:ea typeface="Calibri" panose="020F0502020204030204" pitchFamily="34" charset="0"/>
              <a:cs typeface="Times New Roman" panose="02020603050405020304" pitchFamily="18" charset="0"/>
            </a:endParaRPr>
          </a:p>
          <a:p>
            <a:pPr marL="457200" lvl="1" indent="0">
              <a:lnSpc>
                <a:spcPct val="115000"/>
              </a:lnSpc>
              <a:spcAft>
                <a:spcPts val="800"/>
              </a:spcAft>
              <a:buNone/>
            </a:pPr>
            <a:r>
              <a:rPr lang="en-CA" sz="2000" dirty="0">
                <a:effectLst/>
                <a:ea typeface="Calibri" panose="020F0502020204030204" pitchFamily="34" charset="0"/>
                <a:cs typeface="Times New Roman" panose="02020603050405020304" pitchFamily="18" charset="0"/>
              </a:rPr>
              <a:t>Allow providers to deliver better, faster, more coordinated and patient-centred care to achieve improved health outcomes, patient and provider experience and value</a:t>
            </a:r>
          </a:p>
          <a:p>
            <a:pPr lvl="1">
              <a:lnSpc>
                <a:spcPct val="115000"/>
              </a:lnSpc>
              <a:spcAft>
                <a:spcPts val="800"/>
              </a:spcAft>
            </a:pPr>
            <a:r>
              <a:rPr lang="en-CA" sz="2000" dirty="0">
                <a:ea typeface="Calibri" panose="020F0502020204030204" pitchFamily="34" charset="0"/>
                <a:cs typeface="Times New Roman" panose="02020603050405020304" pitchFamily="18" charset="0"/>
              </a:rPr>
              <a:t>Full, coordinated continuum of care</a:t>
            </a:r>
          </a:p>
          <a:p>
            <a:pPr lvl="1">
              <a:lnSpc>
                <a:spcPct val="115000"/>
              </a:lnSpc>
              <a:spcAft>
                <a:spcPts val="800"/>
              </a:spcAft>
            </a:pPr>
            <a:r>
              <a:rPr lang="en-CA" sz="2000" dirty="0">
                <a:effectLst/>
                <a:ea typeface="Calibri" panose="020F0502020204030204" pitchFamily="34" charset="0"/>
                <a:cs typeface="Times New Roman" panose="02020603050405020304" pitchFamily="18" charset="0"/>
              </a:rPr>
              <a:t>24/7 system navigation; care coordination supporting seamless transitions</a:t>
            </a:r>
          </a:p>
          <a:p>
            <a:pPr lvl="1">
              <a:lnSpc>
                <a:spcPct val="115000"/>
              </a:lnSpc>
              <a:spcAft>
                <a:spcPts val="800"/>
              </a:spcAft>
            </a:pPr>
            <a:r>
              <a:rPr lang="en-CA" sz="2000" dirty="0">
                <a:ea typeface="Calibri" panose="020F0502020204030204" pitchFamily="34" charset="0"/>
                <a:cs typeface="Times New Roman" panose="02020603050405020304" pitchFamily="18" charset="0"/>
              </a:rPr>
              <a:t>Performance outcomes on metrics supporting quadruple (quintuple?) aim</a:t>
            </a:r>
          </a:p>
          <a:p>
            <a:pPr lvl="1">
              <a:lnSpc>
                <a:spcPct val="115000"/>
              </a:lnSpc>
              <a:spcAft>
                <a:spcPts val="800"/>
              </a:spcAft>
            </a:pPr>
            <a:r>
              <a:rPr lang="en-CA" sz="2000" dirty="0">
                <a:ea typeface="Calibri" panose="020F0502020204030204" pitchFamily="34" charset="0"/>
                <a:cs typeface="Times New Roman" panose="02020603050405020304" pitchFamily="18" charset="0"/>
              </a:rPr>
              <a:t>Clear clinical and financial accountability framework</a:t>
            </a:r>
          </a:p>
          <a:p>
            <a:pPr lvl="1">
              <a:lnSpc>
                <a:spcPct val="115000"/>
              </a:lnSpc>
              <a:spcAft>
                <a:spcPts val="800"/>
              </a:spcAft>
            </a:pPr>
            <a:r>
              <a:rPr lang="en-CA" sz="2000" dirty="0">
                <a:ea typeface="Calibri" panose="020F0502020204030204" pitchFamily="34" charset="0"/>
                <a:cs typeface="Times New Roman" panose="02020603050405020304" pitchFamily="18" charset="0"/>
              </a:rPr>
              <a:t>Integrated funding envelope at maturity</a:t>
            </a:r>
          </a:p>
          <a:p>
            <a:pPr lvl="1">
              <a:lnSpc>
                <a:spcPct val="115000"/>
              </a:lnSpc>
              <a:spcAft>
                <a:spcPts val="800"/>
              </a:spcAft>
            </a:pPr>
            <a:r>
              <a:rPr lang="en-CA" sz="2000" dirty="0">
                <a:ea typeface="Calibri" panose="020F0502020204030204" pitchFamily="34" charset="0"/>
                <a:cs typeface="Times New Roman" panose="02020603050405020304" pitchFamily="18" charset="0"/>
              </a:rPr>
              <a:t>Reinvestment in front line care</a:t>
            </a:r>
          </a:p>
          <a:p>
            <a:pPr lvl="1">
              <a:lnSpc>
                <a:spcPct val="115000"/>
              </a:lnSpc>
              <a:spcAft>
                <a:spcPts val="800"/>
              </a:spcAft>
            </a:pPr>
            <a:r>
              <a:rPr lang="en-CA" sz="2000" dirty="0">
                <a:ea typeface="Calibri" panose="020F0502020204030204" pitchFamily="34" charset="0"/>
                <a:cs typeface="Times New Roman" panose="02020603050405020304" pitchFamily="18" charset="0"/>
              </a:rPr>
              <a:t>Digital first approach</a:t>
            </a:r>
          </a:p>
          <a:p>
            <a:pPr>
              <a:lnSpc>
                <a:spcPct val="115000"/>
              </a:lnSpc>
              <a:spcAft>
                <a:spcPts val="800"/>
              </a:spcAft>
            </a:pPr>
            <a:endParaRPr lang="en-CA" sz="2400" dirty="0">
              <a:effectLs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C5E9C3-46F0-4462-B210-A26E8A064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865" y="136525"/>
            <a:ext cx="1051058" cy="671602"/>
          </a:xfrm>
          <a:prstGeom prst="rect">
            <a:avLst/>
          </a:prstGeom>
        </p:spPr>
      </p:pic>
      <p:sp>
        <p:nvSpPr>
          <p:cNvPr id="5" name="Slide Number Placeholder 4">
            <a:extLst>
              <a:ext uri="{FF2B5EF4-FFF2-40B4-BE49-F238E27FC236}">
                <a16:creationId xmlns:a16="http://schemas.microsoft.com/office/drawing/2014/main" id="{E0958BC0-58E2-4A5B-AA20-2F6EF3B03647}"/>
              </a:ext>
            </a:extLst>
          </p:cNvPr>
          <p:cNvSpPr>
            <a:spLocks noGrp="1"/>
          </p:cNvSpPr>
          <p:nvPr>
            <p:ph type="sldNum" sz="quarter" idx="12"/>
          </p:nvPr>
        </p:nvSpPr>
        <p:spPr/>
        <p:txBody>
          <a:bodyPr/>
          <a:lstStyle/>
          <a:p>
            <a:fld id="{609AEEF8-87E6-47ED-8CFE-56360C2224A5}" type="slidenum">
              <a:rPr lang="en-CA" smtClean="0"/>
              <a:t>8</a:t>
            </a:fld>
            <a:endParaRPr lang="en-CA"/>
          </a:p>
        </p:txBody>
      </p:sp>
      <p:sp>
        <p:nvSpPr>
          <p:cNvPr id="6" name="TextBox 5">
            <a:extLst>
              <a:ext uri="{FF2B5EF4-FFF2-40B4-BE49-F238E27FC236}">
                <a16:creationId xmlns:a16="http://schemas.microsoft.com/office/drawing/2014/main" id="{E21E3AF3-8DD2-4089-8721-6216AD06613E}"/>
              </a:ext>
            </a:extLst>
          </p:cNvPr>
          <p:cNvSpPr txBox="1"/>
          <p:nvPr/>
        </p:nvSpPr>
        <p:spPr>
          <a:xfrm>
            <a:off x="5972175" y="4381500"/>
            <a:ext cx="5619750" cy="2062103"/>
          </a:xfrm>
          <a:prstGeom prst="rect">
            <a:avLst/>
          </a:prstGeom>
          <a:noFill/>
          <a:ln>
            <a:solidFill>
              <a:schemeClr val="tx1"/>
            </a:solidFill>
          </a:ln>
        </p:spPr>
        <p:txBody>
          <a:bodyPr wrap="square" rtlCol="0">
            <a:spAutoFit/>
          </a:bodyPr>
          <a:lstStyle/>
          <a:p>
            <a:r>
              <a:rPr lang="en-CA" sz="3200" dirty="0"/>
              <a:t>We are more than only MOH/LHIN funded agencies, but as a collaborative we are accountable to MOH</a:t>
            </a:r>
          </a:p>
        </p:txBody>
      </p:sp>
    </p:spTree>
    <p:extLst>
      <p:ext uri="{BB962C8B-B14F-4D97-AF65-F5344CB8AC3E}">
        <p14:creationId xmlns:p14="http://schemas.microsoft.com/office/powerpoint/2010/main" val="3900845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a map&#10;&#10;Description automatically generated">
            <a:extLst>
              <a:ext uri="{FF2B5EF4-FFF2-40B4-BE49-F238E27FC236}">
                <a16:creationId xmlns:a16="http://schemas.microsoft.com/office/drawing/2014/main" id="{4C449B18-E5D1-4D64-A0A5-544E37BE8B57}"/>
              </a:ext>
            </a:extLst>
          </p:cNvPr>
          <p:cNvPicPr>
            <a:picLocks noChangeAspect="1"/>
          </p:cNvPicPr>
          <p:nvPr/>
        </p:nvPicPr>
        <p:blipFill>
          <a:blip r:embed="rId3"/>
          <a:stretch>
            <a:fillRect/>
          </a:stretch>
        </p:blipFill>
        <p:spPr>
          <a:xfrm>
            <a:off x="1585014" y="643467"/>
            <a:ext cx="9021971" cy="5571066"/>
          </a:xfrm>
          <a:prstGeom prst="rect">
            <a:avLst/>
          </a:prstGeom>
        </p:spPr>
      </p:pic>
      <p:sp>
        <p:nvSpPr>
          <p:cNvPr id="3" name="Slide Number Placeholder 2">
            <a:extLst>
              <a:ext uri="{FF2B5EF4-FFF2-40B4-BE49-F238E27FC236}">
                <a16:creationId xmlns:a16="http://schemas.microsoft.com/office/drawing/2014/main" id="{39B4329A-9D96-4E0A-B338-18B3481FF3DA}"/>
              </a:ext>
            </a:extLst>
          </p:cNvPr>
          <p:cNvSpPr>
            <a:spLocks noGrp="1"/>
          </p:cNvSpPr>
          <p:nvPr>
            <p:ph type="sldNum" sz="quarter" idx="12"/>
          </p:nvPr>
        </p:nvSpPr>
        <p:spPr/>
        <p:txBody>
          <a:bodyPr/>
          <a:lstStyle/>
          <a:p>
            <a:fld id="{609AEEF8-87E6-47ED-8CFE-56360C2224A5}" type="slidenum">
              <a:rPr lang="en-CA" smtClean="0"/>
              <a:t>9</a:t>
            </a:fld>
            <a:endParaRPr lang="en-CA"/>
          </a:p>
        </p:txBody>
      </p:sp>
      <p:pic>
        <p:nvPicPr>
          <p:cNvPr id="5" name="Picture 4">
            <a:extLst>
              <a:ext uri="{FF2B5EF4-FFF2-40B4-BE49-F238E27FC236}">
                <a16:creationId xmlns:a16="http://schemas.microsoft.com/office/drawing/2014/main" id="{FD9FA3A0-B264-4DBB-9D66-CECFBF418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6636" y="0"/>
            <a:ext cx="10598727" cy="6858000"/>
          </a:xfrm>
          <a:prstGeom prst="rect">
            <a:avLst/>
          </a:prstGeom>
        </p:spPr>
      </p:pic>
    </p:spTree>
    <p:extLst>
      <p:ext uri="{BB962C8B-B14F-4D97-AF65-F5344CB8AC3E}">
        <p14:creationId xmlns:p14="http://schemas.microsoft.com/office/powerpoint/2010/main" val="2522627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4317</Words>
  <Application>Microsoft Office PowerPoint</Application>
  <PresentationFormat>Widescreen</PresentationFormat>
  <Paragraphs>416</Paragraphs>
  <Slides>37</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Candara</vt:lpstr>
      <vt:lpstr>Segoe UI</vt:lpstr>
      <vt:lpstr>Symbol</vt:lpstr>
      <vt:lpstr>Times New Roman</vt:lpstr>
      <vt:lpstr>Office Theme</vt:lpstr>
      <vt:lpstr>PowerPoint Presentation</vt:lpstr>
      <vt:lpstr>Welcome!</vt:lpstr>
      <vt:lpstr>Agenda</vt:lpstr>
      <vt:lpstr>PowerPoint Presentation</vt:lpstr>
      <vt:lpstr>Members: Partners &amp; Affiliates</vt:lpstr>
      <vt:lpstr>Recent Restructuring of our Health System OHT: Overview and Goals</vt:lpstr>
      <vt:lpstr>KW4 OHT In Development Design Framework V 12.0</vt:lpstr>
      <vt:lpstr>We are accountable to the Ministry of Health, through Ontario Health</vt:lpstr>
      <vt:lpstr>PowerPoint Presentation</vt:lpstr>
      <vt:lpstr>Members: Partners &amp; Affiliates</vt:lpstr>
      <vt:lpstr>Members: Partners &amp; Affiliates (cont’d)</vt:lpstr>
      <vt:lpstr>Roles and Responsibilities</vt:lpstr>
      <vt:lpstr>Roles and Responsibilities</vt:lpstr>
      <vt:lpstr>Roles and Responsibilities</vt:lpstr>
      <vt:lpstr>Information Sharing &amp; Transparency</vt:lpstr>
      <vt:lpstr>Information Sharing and Transparency</vt:lpstr>
      <vt:lpstr>Information Sharing and Transparency</vt:lpstr>
      <vt:lpstr>Identifying and Measuring Impacts on  Priority Populations</vt:lpstr>
      <vt:lpstr>Expansion to More Populations, Services  and Providers</vt:lpstr>
      <vt:lpstr>Expansion to More Populations, Services  and Providers</vt:lpstr>
      <vt:lpstr>Quality Monitoring and Improvement</vt:lpstr>
      <vt:lpstr>Resource Allocation</vt:lpstr>
      <vt:lpstr>Funding the OHT</vt:lpstr>
      <vt:lpstr>Funding the OHT</vt:lpstr>
      <vt:lpstr>Funding the OHT</vt:lpstr>
      <vt:lpstr>Funding the OHT</vt:lpstr>
      <vt:lpstr>Funding Requirements of Partners</vt:lpstr>
      <vt:lpstr>Financial Management</vt:lpstr>
      <vt:lpstr>Qualified Entity to Receive MOH Funds</vt:lpstr>
      <vt:lpstr>Inter Team Performance  Discussions</vt:lpstr>
      <vt:lpstr>Inter Team Performance  Discussions</vt:lpstr>
      <vt:lpstr>Dispute Resolution</vt:lpstr>
      <vt:lpstr>Conflicts of Interest</vt:lpstr>
      <vt:lpstr>Retained Joint Legal Counsel</vt:lpstr>
      <vt:lpstr>Retained Joint Legal Counsel</vt:lpstr>
      <vt:lpstr>CDMA Process Moving Forward v2.0</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Ingrid Pregel</dc:creator>
  <cp:lastModifiedBy>Elaine Shantz</cp:lastModifiedBy>
  <cp:revision>19</cp:revision>
  <cp:lastPrinted>2020-09-08T22:45:54Z</cp:lastPrinted>
  <dcterms:created xsi:type="dcterms:W3CDTF">2020-09-08T15:03:59Z</dcterms:created>
  <dcterms:modified xsi:type="dcterms:W3CDTF">2020-10-16T11:57:19Z</dcterms:modified>
</cp:coreProperties>
</file>