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430" r:id="rId2"/>
    <p:sldId id="440" r:id="rId3"/>
    <p:sldId id="435" r:id="rId4"/>
    <p:sldId id="43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4953C1-ABD7-4CFB-969C-2937D7E55DE6}">
          <p14:sldIdLst>
            <p14:sldId id="430"/>
            <p14:sldId id="440"/>
            <p14:sldId id="435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croix" initials="C" lastIdx="9" clrIdx="0">
    <p:extLst>
      <p:ext uri="{19B8F6BF-5375-455C-9EA6-DF929625EA0E}">
        <p15:presenceInfo xmlns:p15="http://schemas.microsoft.com/office/powerpoint/2012/main" userId="CLacroi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BF76"/>
    <a:srgbClr val="82BDDD"/>
    <a:srgbClr val="82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4249" autoAdjust="0"/>
  </p:normalViewPr>
  <p:slideViewPr>
    <p:cSldViewPr snapToGrid="0" snapToObjects="1">
      <p:cViewPr varScale="1">
        <p:scale>
          <a:sx n="110" d="100"/>
          <a:sy n="110" d="100"/>
        </p:scale>
        <p:origin x="15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1206" y="-21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866" tIns="46433" rIns="92866" bIns="4643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866" tIns="46433" rIns="92866" bIns="46433" rtlCol="0"/>
          <a:lstStyle>
            <a:lvl1pPr algn="r">
              <a:defRPr sz="1200"/>
            </a:lvl1pPr>
          </a:lstStyle>
          <a:p>
            <a:fld id="{1BC3CF8A-E23D-4CF0-9C2B-8BA70584F05D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66" tIns="46433" rIns="92866" bIns="464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89"/>
            <a:ext cx="5608320" cy="4183380"/>
          </a:xfrm>
          <a:prstGeom prst="rect">
            <a:avLst/>
          </a:prstGeom>
        </p:spPr>
        <p:txBody>
          <a:bodyPr vert="horz" lIns="92866" tIns="46433" rIns="92866" bIns="464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866" tIns="46433" rIns="92866" bIns="4643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866" tIns="46433" rIns="92866" bIns="46433" rtlCol="0" anchor="b"/>
          <a:lstStyle>
            <a:lvl1pPr algn="r">
              <a:defRPr sz="1200"/>
            </a:lvl1pPr>
          </a:lstStyle>
          <a:p>
            <a:fld id="{B3B3A78B-94FC-4EBC-8089-9E74DEEF7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CAB72B6-9B53-4F63-8EF3-D0D2DA6E8FF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80" y="180299"/>
            <a:ext cx="2343945" cy="636527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006936" y="2264341"/>
            <a:ext cx="6567055" cy="2843934"/>
          </a:xfrm>
        </p:spPr>
        <p:txBody>
          <a:bodyPr lIns="0" tIns="0" rIns="0" bIns="0">
            <a:noAutofit/>
          </a:bodyPr>
          <a:lstStyle>
            <a:lvl1pPr marL="0" indent="0" algn="l">
              <a:buFont typeface="Arial" pitchFamily="34" charset="0"/>
              <a:buNone/>
              <a:defRPr sz="2800" b="1">
                <a:solidFill>
                  <a:schemeClr val="accent4"/>
                </a:solidFill>
              </a:defRPr>
            </a:lvl1pPr>
            <a:lvl2pPr marL="631825" indent="-268288" algn="l">
              <a:buFont typeface="Courier New" pitchFamily="49" charset="0"/>
              <a:buChar char="o"/>
              <a:defRPr>
                <a:solidFill>
                  <a:schemeClr val="accent4"/>
                </a:solidFill>
              </a:defRPr>
            </a:lvl2pPr>
            <a:lvl3pPr marL="914400" indent="-282575" algn="l">
              <a:buFont typeface="Gill Sans MT" pitchFamily="34" charset="0"/>
              <a:buChar char="–"/>
              <a:defRPr>
                <a:solidFill>
                  <a:schemeClr val="accent4"/>
                </a:solidFill>
              </a:defRPr>
            </a:lvl3pPr>
            <a:lvl4pPr marL="13716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7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0"/>
          </a:gradFill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119744" y="2566266"/>
            <a:ext cx="6567055" cy="2843934"/>
          </a:xfrm>
        </p:spPr>
        <p:txBody>
          <a:bodyPr lIns="0" tIns="0" rIns="0" bIns="0">
            <a:noAutofit/>
          </a:bodyPr>
          <a:lstStyle>
            <a:lvl1pPr marL="0" indent="0" algn="l">
              <a:buFont typeface="Arial" pitchFamily="34" charset="0"/>
              <a:buNone/>
              <a:defRPr sz="2800" b="1">
                <a:solidFill>
                  <a:schemeClr val="accent4"/>
                </a:solidFill>
              </a:defRPr>
            </a:lvl1pPr>
            <a:lvl2pPr marL="631825" indent="-268288" algn="l">
              <a:buFont typeface="Courier New" pitchFamily="49" charset="0"/>
              <a:buChar char="o"/>
              <a:defRPr>
                <a:solidFill>
                  <a:schemeClr val="accent4"/>
                </a:solidFill>
              </a:defRPr>
            </a:lvl2pPr>
            <a:lvl3pPr marL="914400" indent="-282575" algn="l">
              <a:buFont typeface="Gill Sans MT" pitchFamily="34" charset="0"/>
              <a:buChar char="–"/>
              <a:defRPr>
                <a:solidFill>
                  <a:schemeClr val="accent4"/>
                </a:solidFill>
              </a:defRPr>
            </a:lvl3pPr>
            <a:lvl4pPr marL="13716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C7F964-885C-4902-A138-4679FBDD75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6269"/>
            <a:ext cx="3657600" cy="10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5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085850"/>
            <a:ext cx="8229600" cy="4324350"/>
          </a:xfrm>
        </p:spPr>
        <p:txBody>
          <a:bodyPr/>
          <a:lstStyle>
            <a:lvl1pPr marL="363538" indent="-363538" algn="l">
              <a:buFont typeface="Arial" pitchFamily="34" charset="0"/>
              <a:buChar char="•"/>
              <a:defRPr>
                <a:solidFill>
                  <a:schemeClr val="accent4"/>
                </a:solidFill>
              </a:defRPr>
            </a:lvl1pPr>
            <a:lvl2pPr marL="631825" indent="-268288" algn="l">
              <a:buFont typeface="Courier New" pitchFamily="49" charset="0"/>
              <a:buChar char="o"/>
              <a:defRPr>
                <a:solidFill>
                  <a:schemeClr val="accent4"/>
                </a:solidFill>
              </a:defRPr>
            </a:lvl2pPr>
            <a:lvl3pPr marL="914400" indent="-282575" algn="l">
              <a:buFont typeface="Gill Sans MT" pitchFamily="34" charset="0"/>
              <a:buChar char="–"/>
              <a:defRPr>
                <a:solidFill>
                  <a:schemeClr val="accent4"/>
                </a:solidFill>
              </a:defRPr>
            </a:lvl3pPr>
            <a:lvl4pPr marL="13716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756"/>
            <a:ext cx="8229600" cy="484038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4FB1C1-EC84-410A-AB4B-EDFCAE10A8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635" y="6107397"/>
            <a:ext cx="2052165" cy="5572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C7F964-885C-4902-A138-4679FBDD75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5572"/>
            <a:ext cx="1985966" cy="560484"/>
          </a:xfrm>
          <a:prstGeom prst="rect">
            <a:avLst/>
          </a:prstGeom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AEC5C15-79EA-40CE-9D3C-475150D9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9CD38EA4-8A41-7F4F-9455-93DA50595F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1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4FB1C1-EC84-410A-AB4B-EDFCAE10A8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635" y="6107397"/>
            <a:ext cx="2052165" cy="5572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C7F964-885C-4902-A138-4679FBDD75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5572"/>
            <a:ext cx="1985966" cy="560484"/>
          </a:xfrm>
          <a:prstGeom prst="rect">
            <a:avLst/>
          </a:prstGeom>
        </p:spPr>
      </p:pic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0AEC5C15-79EA-40CE-9D3C-475150D9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9CD38EA4-8A41-7F4F-9455-93DA50595F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1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4FB1C1-EC84-410A-AB4B-EDFCAE10A8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107" y="550300"/>
            <a:ext cx="3273692" cy="8890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C7F964-885C-4902-A138-4679FBDD75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9" y="525785"/>
            <a:ext cx="3168089" cy="894105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3A44EBF8-D51D-47CC-8D9F-E540C2BE54BE}"/>
              </a:ext>
            </a:extLst>
          </p:cNvPr>
          <p:cNvSpPr txBox="1">
            <a:spLocks/>
          </p:cNvSpPr>
          <p:nvPr userDrawn="1"/>
        </p:nvSpPr>
        <p:spPr>
          <a:xfrm>
            <a:off x="1925782" y="2566266"/>
            <a:ext cx="6761017" cy="28439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31825" indent="-268288" algn="l" defTabSz="4572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-282575" algn="l" defTabSz="457200" rtl="0" eaLnBrk="1" latinLnBrk="0" hangingPunct="1">
              <a:spcBef>
                <a:spcPct val="20000"/>
              </a:spcBef>
              <a:buFont typeface="Gill Sans MT" pitchFamily="34" charset="0"/>
              <a:buChar char="–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807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D38EA4-8A41-7F4F-9455-93DA50595F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8925"/>
            <a:ext cx="8229600" cy="4840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2891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  <p:sldLayoutId id="2147483671" r:id="rId3"/>
    <p:sldLayoutId id="2147483678" r:id="rId4"/>
    <p:sldLayoutId id="2147483674" r:id="rId5"/>
    <p:sldLayoutId id="2147483662" r:id="rId6"/>
    <p:sldLayoutId id="2147483650" r:id="rId7"/>
    <p:sldLayoutId id="2147483655" r:id="rId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cap="none" baseline="0">
          <a:solidFill>
            <a:schemeClr val="accent4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3F6F2-C748-40F9-B310-6C6A421289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153989" y="6354174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Page </a:t>
            </a:r>
            <a:fld id="{9CD38EA4-8A41-7F4F-9455-93DA50595FFF}" type="slidenum">
              <a:rPr lang="en-US" smtClean="0">
                <a:solidFill>
                  <a:schemeClr val="accent5"/>
                </a:solidFill>
              </a:rPr>
              <a:pPr/>
              <a:t>1</a:t>
            </a:fld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B06B63-7A91-4D74-8226-898E3ABF377E}"/>
              </a:ext>
            </a:extLst>
          </p:cNvPr>
          <p:cNvSpPr/>
          <p:nvPr/>
        </p:nvSpPr>
        <p:spPr>
          <a:xfrm>
            <a:off x="1489165" y="1033482"/>
            <a:ext cx="6374675" cy="523220"/>
          </a:xfrm>
          <a:prstGeom prst="rect">
            <a:avLst/>
          </a:prstGeom>
          <a:ln>
            <a:solidFill>
              <a:srgbClr val="AFBF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Parkwood LTC Indicators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CFB8FD2-1536-433B-9875-FD7AED2B9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185551"/>
              </p:ext>
            </p:extLst>
          </p:nvPr>
        </p:nvGraphicFramePr>
        <p:xfrm>
          <a:off x="387532" y="1966285"/>
          <a:ext cx="8338457" cy="3599997"/>
        </p:xfrm>
        <a:graphic>
          <a:graphicData uri="http://schemas.openxmlformats.org/drawingml/2006/table">
            <a:tbl>
              <a:tblPr/>
              <a:tblGrid>
                <a:gridCol w="2104646">
                  <a:extLst>
                    <a:ext uri="{9D8B030D-6E8A-4147-A177-3AD203B41FA5}">
                      <a16:colId xmlns:a16="http://schemas.microsoft.com/office/drawing/2014/main" val="3816200058"/>
                    </a:ext>
                  </a:extLst>
                </a:gridCol>
                <a:gridCol w="450376">
                  <a:extLst>
                    <a:ext uri="{9D8B030D-6E8A-4147-A177-3AD203B41FA5}">
                      <a16:colId xmlns:a16="http://schemas.microsoft.com/office/drawing/2014/main" val="3278228396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2362632150"/>
                    </a:ext>
                  </a:extLst>
                </a:gridCol>
                <a:gridCol w="427280">
                  <a:extLst>
                    <a:ext uri="{9D8B030D-6E8A-4147-A177-3AD203B41FA5}">
                      <a16:colId xmlns:a16="http://schemas.microsoft.com/office/drawing/2014/main" val="3790287274"/>
                    </a:ext>
                  </a:extLst>
                </a:gridCol>
                <a:gridCol w="473473">
                  <a:extLst>
                    <a:ext uri="{9D8B030D-6E8A-4147-A177-3AD203B41FA5}">
                      <a16:colId xmlns:a16="http://schemas.microsoft.com/office/drawing/2014/main" val="622738132"/>
                    </a:ext>
                  </a:extLst>
                </a:gridCol>
                <a:gridCol w="485022">
                  <a:extLst>
                    <a:ext uri="{9D8B030D-6E8A-4147-A177-3AD203B41FA5}">
                      <a16:colId xmlns:a16="http://schemas.microsoft.com/office/drawing/2014/main" val="2650533502"/>
                    </a:ext>
                  </a:extLst>
                </a:gridCol>
                <a:gridCol w="441716">
                  <a:extLst>
                    <a:ext uri="{9D8B030D-6E8A-4147-A177-3AD203B41FA5}">
                      <a16:colId xmlns:a16="http://schemas.microsoft.com/office/drawing/2014/main" val="1313604880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1437384865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3091647569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3546776072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4069577313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912440106"/>
                    </a:ext>
                  </a:extLst>
                </a:gridCol>
                <a:gridCol w="473473">
                  <a:extLst>
                    <a:ext uri="{9D8B030D-6E8A-4147-A177-3AD203B41FA5}">
                      <a16:colId xmlns:a16="http://schemas.microsoft.com/office/drawing/2014/main" val="2020874014"/>
                    </a:ext>
                  </a:extLst>
                </a:gridCol>
                <a:gridCol w="508822">
                  <a:extLst>
                    <a:ext uri="{9D8B030D-6E8A-4147-A177-3AD203B41FA5}">
                      <a16:colId xmlns:a16="http://schemas.microsoft.com/office/drawing/2014/main" val="2644537063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236353007"/>
                    </a:ext>
                  </a:extLst>
                </a:gridCol>
              </a:tblGrid>
              <a:tr h="744829"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Long Term Care Indicators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Oct.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Dec.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Jan.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Feb.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Mar.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Apr.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Aug.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 Month 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Month 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237329"/>
                  </a:ext>
                </a:extLst>
              </a:tr>
              <a:tr h="24827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Monthly Occupancy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380546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Admissions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50413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Discharges / Deaths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31162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Complaints 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01231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Training 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codes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813988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Drills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59260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Incidents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393764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Legislative Inspections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043940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Non-Compliance 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10872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&gt; $25,000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683516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Complaints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78287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Hires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275165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Terminations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147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2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0748D7-97D4-4B15-92D6-7D5F4D19AA48}"/>
              </a:ext>
            </a:extLst>
          </p:cNvPr>
          <p:cNvSpPr/>
          <p:nvPr/>
        </p:nvSpPr>
        <p:spPr>
          <a:xfrm>
            <a:off x="1569118" y="882327"/>
            <a:ext cx="6312140" cy="523220"/>
          </a:xfrm>
          <a:prstGeom prst="rect">
            <a:avLst/>
          </a:prstGeom>
          <a:ln>
            <a:solidFill>
              <a:srgbClr val="AFBF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Parkwood LTC Indicators - Narrative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98C37-CA9C-4CD2-A63E-3B86A98E7AC4}"/>
              </a:ext>
            </a:extLst>
          </p:cNvPr>
          <p:cNvSpPr txBox="1">
            <a:spLocks/>
          </p:cNvSpPr>
          <p:nvPr/>
        </p:nvSpPr>
        <p:spPr>
          <a:xfrm>
            <a:off x="4153989" y="635417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/>
                </a:solidFill>
              </a:rPr>
              <a:t>Page </a:t>
            </a:r>
            <a:fld id="{9CD38EA4-8A41-7F4F-9455-93DA50595FFF}" type="slidenum">
              <a:rPr lang="en-US" smtClean="0">
                <a:solidFill>
                  <a:schemeClr val="accent5"/>
                </a:solidFill>
              </a:rPr>
              <a:pPr/>
              <a:t>2</a:t>
            </a:fld>
            <a:endParaRPr lang="en-US" dirty="0">
              <a:solidFill>
                <a:schemeClr val="accent5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9E9E74-E6FE-4365-9D74-1A8DB692C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011354"/>
              </p:ext>
            </p:extLst>
          </p:nvPr>
        </p:nvGraphicFramePr>
        <p:xfrm>
          <a:off x="335280" y="1501552"/>
          <a:ext cx="8460000" cy="4751996"/>
        </p:xfrm>
        <a:graphic>
          <a:graphicData uri="http://schemas.openxmlformats.org/drawingml/2006/table">
            <a:tbl>
              <a:tblPr/>
              <a:tblGrid>
                <a:gridCol w="2050869">
                  <a:extLst>
                    <a:ext uri="{9D8B030D-6E8A-4147-A177-3AD203B41FA5}">
                      <a16:colId xmlns:a16="http://schemas.microsoft.com/office/drawing/2014/main" val="1607327502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val="917116187"/>
                    </a:ext>
                  </a:extLst>
                </a:gridCol>
                <a:gridCol w="5764697">
                  <a:extLst>
                    <a:ext uri="{9D8B030D-6E8A-4147-A177-3AD203B41FA5}">
                      <a16:colId xmlns:a16="http://schemas.microsoft.com/office/drawing/2014/main" val="1128735046"/>
                    </a:ext>
                  </a:extLst>
                </a:gridCol>
              </a:tblGrid>
              <a:tr h="56180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Long Term Care Indicators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August 2020 - Narrative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558110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Monthly Occupancy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374538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Admissions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441394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Discharges / Deaths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98513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Complaints 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087169"/>
                  </a:ext>
                </a:extLst>
              </a:tr>
              <a:tr h="37696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Training 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codes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Brown - Chemical Spill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784392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Drills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30569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Incidents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396068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Legislative Inspections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321014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Non-Compliance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compliance order, 7 written notices, 4 voluntary plans of action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6060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&gt; $25,000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028119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Complaints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75959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Hires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199606"/>
                  </a:ext>
                </a:extLst>
              </a:tr>
              <a:tr h="19211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Terminations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7616"/>
                  </a:ext>
                </a:extLst>
              </a:tr>
              <a:tr h="37696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Successes/Challenges/Events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332776"/>
                  </a:ext>
                </a:extLst>
              </a:tr>
              <a:tr h="376960">
                <a:tc>
                  <a:txBody>
                    <a:bodyPr/>
                    <a:lstStyle/>
                    <a:p>
                      <a:pPr algn="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contract was signed with Seasons Care for a new dietician. Melissa Brown will begin working in September,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744165"/>
                  </a:ext>
                </a:extLst>
              </a:tr>
              <a:tr h="376960">
                <a:tc>
                  <a:txBody>
                    <a:bodyPr/>
                    <a:lstStyle/>
                    <a:p>
                      <a:pPr algn="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Challenge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Visiting restrictions and changes to legislation, Compliance order, rolling out  online education software - Surge Learning.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109868"/>
                  </a:ext>
                </a:extLst>
              </a:tr>
              <a:tr h="376960">
                <a:tc>
                  <a:txBody>
                    <a:bodyPr/>
                    <a:lstStyle/>
                    <a:p>
                      <a:pPr algn="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Events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serving dietician Eileen Freeman retired to spend time with her family and new grandchild. Board supported car show was a great success on a beautiful summer day.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0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22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3F6F2-C748-40F9-B310-6C6A421289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153989" y="633271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Page </a:t>
            </a:r>
            <a:fld id="{9CD38EA4-8A41-7F4F-9455-93DA50595FFF}" type="slidenum">
              <a:rPr lang="en-US" smtClean="0">
                <a:solidFill>
                  <a:schemeClr val="accent5"/>
                </a:solidFill>
              </a:rPr>
              <a:pPr/>
              <a:t>3</a:t>
            </a:fld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0748D7-97D4-4B15-92D6-7D5F4D19AA48}"/>
              </a:ext>
            </a:extLst>
          </p:cNvPr>
          <p:cNvSpPr/>
          <p:nvPr/>
        </p:nvSpPr>
        <p:spPr>
          <a:xfrm>
            <a:off x="1489165" y="983731"/>
            <a:ext cx="6374675" cy="523220"/>
          </a:xfrm>
          <a:prstGeom prst="rect">
            <a:avLst/>
          </a:prstGeom>
          <a:ln>
            <a:solidFill>
              <a:srgbClr val="AFBF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Parkwood Suites Indicators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378E6E-A716-41EC-90E2-5B01A12A3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582430"/>
              </p:ext>
            </p:extLst>
          </p:nvPr>
        </p:nvGraphicFramePr>
        <p:xfrm>
          <a:off x="378822" y="2020213"/>
          <a:ext cx="8460000" cy="3599999"/>
        </p:xfrm>
        <a:graphic>
          <a:graphicData uri="http://schemas.openxmlformats.org/drawingml/2006/table">
            <a:tbl>
              <a:tblPr/>
              <a:tblGrid>
                <a:gridCol w="2150397">
                  <a:extLst>
                    <a:ext uri="{9D8B030D-6E8A-4147-A177-3AD203B41FA5}">
                      <a16:colId xmlns:a16="http://schemas.microsoft.com/office/drawing/2014/main" val="1188707690"/>
                    </a:ext>
                  </a:extLst>
                </a:gridCol>
                <a:gridCol w="460166">
                  <a:extLst>
                    <a:ext uri="{9D8B030D-6E8A-4147-A177-3AD203B41FA5}">
                      <a16:colId xmlns:a16="http://schemas.microsoft.com/office/drawing/2014/main" val="1031957936"/>
                    </a:ext>
                  </a:extLst>
                </a:gridCol>
                <a:gridCol w="415921">
                  <a:extLst>
                    <a:ext uri="{9D8B030D-6E8A-4147-A177-3AD203B41FA5}">
                      <a16:colId xmlns:a16="http://schemas.microsoft.com/office/drawing/2014/main" val="786580167"/>
                    </a:ext>
                  </a:extLst>
                </a:gridCol>
                <a:gridCol w="436570">
                  <a:extLst>
                    <a:ext uri="{9D8B030D-6E8A-4147-A177-3AD203B41FA5}">
                      <a16:colId xmlns:a16="http://schemas.microsoft.com/office/drawing/2014/main" val="3199325627"/>
                    </a:ext>
                  </a:extLst>
                </a:gridCol>
                <a:gridCol w="483765">
                  <a:extLst>
                    <a:ext uri="{9D8B030D-6E8A-4147-A177-3AD203B41FA5}">
                      <a16:colId xmlns:a16="http://schemas.microsoft.com/office/drawing/2014/main" val="4103403998"/>
                    </a:ext>
                  </a:extLst>
                </a:gridCol>
                <a:gridCol w="495567">
                  <a:extLst>
                    <a:ext uri="{9D8B030D-6E8A-4147-A177-3AD203B41FA5}">
                      <a16:colId xmlns:a16="http://schemas.microsoft.com/office/drawing/2014/main" val="122786105"/>
                    </a:ext>
                  </a:extLst>
                </a:gridCol>
                <a:gridCol w="451317">
                  <a:extLst>
                    <a:ext uri="{9D8B030D-6E8A-4147-A177-3AD203B41FA5}">
                      <a16:colId xmlns:a16="http://schemas.microsoft.com/office/drawing/2014/main" val="2801820609"/>
                    </a:ext>
                  </a:extLst>
                </a:gridCol>
                <a:gridCol w="415921">
                  <a:extLst>
                    <a:ext uri="{9D8B030D-6E8A-4147-A177-3AD203B41FA5}">
                      <a16:colId xmlns:a16="http://schemas.microsoft.com/office/drawing/2014/main" val="2104074801"/>
                    </a:ext>
                  </a:extLst>
                </a:gridCol>
                <a:gridCol w="415921">
                  <a:extLst>
                    <a:ext uri="{9D8B030D-6E8A-4147-A177-3AD203B41FA5}">
                      <a16:colId xmlns:a16="http://schemas.microsoft.com/office/drawing/2014/main" val="1597374404"/>
                    </a:ext>
                  </a:extLst>
                </a:gridCol>
                <a:gridCol w="415921">
                  <a:extLst>
                    <a:ext uri="{9D8B030D-6E8A-4147-A177-3AD203B41FA5}">
                      <a16:colId xmlns:a16="http://schemas.microsoft.com/office/drawing/2014/main" val="3938578830"/>
                    </a:ext>
                  </a:extLst>
                </a:gridCol>
                <a:gridCol w="415921">
                  <a:extLst>
                    <a:ext uri="{9D8B030D-6E8A-4147-A177-3AD203B41FA5}">
                      <a16:colId xmlns:a16="http://schemas.microsoft.com/office/drawing/2014/main" val="3024854134"/>
                    </a:ext>
                  </a:extLst>
                </a:gridCol>
                <a:gridCol w="415921">
                  <a:extLst>
                    <a:ext uri="{9D8B030D-6E8A-4147-A177-3AD203B41FA5}">
                      <a16:colId xmlns:a16="http://schemas.microsoft.com/office/drawing/2014/main" val="3792132703"/>
                    </a:ext>
                  </a:extLst>
                </a:gridCol>
                <a:gridCol w="483765">
                  <a:extLst>
                    <a:ext uri="{9D8B030D-6E8A-4147-A177-3AD203B41FA5}">
                      <a16:colId xmlns:a16="http://schemas.microsoft.com/office/drawing/2014/main" val="1388516105"/>
                    </a:ext>
                  </a:extLst>
                </a:gridCol>
                <a:gridCol w="460166">
                  <a:extLst>
                    <a:ext uri="{9D8B030D-6E8A-4147-A177-3AD203B41FA5}">
                      <a16:colId xmlns:a16="http://schemas.microsoft.com/office/drawing/2014/main" val="4158024389"/>
                    </a:ext>
                  </a:extLst>
                </a:gridCol>
                <a:gridCol w="542761">
                  <a:extLst>
                    <a:ext uri="{9D8B030D-6E8A-4147-A177-3AD203B41FA5}">
                      <a16:colId xmlns:a16="http://schemas.microsoft.com/office/drawing/2014/main" val="3467940641"/>
                    </a:ext>
                  </a:extLst>
                </a:gridCol>
              </a:tblGrid>
              <a:tr h="71027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Parkwood Suites Indicators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Oct.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Dec.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Jan.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Feb.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Mar.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Apr.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Aug.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 Month </a:t>
                      </a:r>
                      <a:b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Month </a:t>
                      </a:r>
                      <a:b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932837"/>
                  </a:ext>
                </a:extLst>
              </a:tr>
              <a:tr h="22378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Monthly Occupancy Suites (77)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00468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Monthly Occupancy GH (18)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49166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Admissions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679559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Discharges / Deaths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674342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Complaints 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402494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Training 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codes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22775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Drills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18884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Incidents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50671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Legislative Inspections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58922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Non-Compliance 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216024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&gt; $25,000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438402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Complaints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033133"/>
                  </a:ext>
                </a:extLst>
              </a:tr>
              <a:tr h="20432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Hires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640303"/>
                  </a:ext>
                </a:extLst>
              </a:tr>
              <a:tr h="214055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Terminations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34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97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3F6F2-C748-40F9-B310-6C6A421289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153989" y="6411096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Page </a:t>
            </a:r>
            <a:fld id="{9CD38EA4-8A41-7F4F-9455-93DA50595FFF}" type="slidenum">
              <a:rPr lang="en-US" smtClean="0">
                <a:solidFill>
                  <a:schemeClr val="accent5"/>
                </a:solidFill>
              </a:rPr>
              <a:pPr/>
              <a:t>4</a:t>
            </a:fld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0748D7-97D4-4B15-92D6-7D5F4D19AA48}"/>
              </a:ext>
            </a:extLst>
          </p:cNvPr>
          <p:cNvSpPr/>
          <p:nvPr/>
        </p:nvSpPr>
        <p:spPr>
          <a:xfrm>
            <a:off x="1489165" y="870519"/>
            <a:ext cx="6374675" cy="523220"/>
          </a:xfrm>
          <a:prstGeom prst="rect">
            <a:avLst/>
          </a:prstGeom>
          <a:ln>
            <a:solidFill>
              <a:srgbClr val="AFBF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Parkwood Suites Indicators - Narrative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8C0BA9-1AB3-4BF2-8682-A0266B1DC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1918"/>
              </p:ext>
            </p:extLst>
          </p:nvPr>
        </p:nvGraphicFramePr>
        <p:xfrm>
          <a:off x="300446" y="1597598"/>
          <a:ext cx="8459999" cy="4630618"/>
        </p:xfrm>
        <a:graphic>
          <a:graphicData uri="http://schemas.openxmlformats.org/drawingml/2006/table">
            <a:tbl>
              <a:tblPr/>
              <a:tblGrid>
                <a:gridCol w="2268582">
                  <a:extLst>
                    <a:ext uri="{9D8B030D-6E8A-4147-A177-3AD203B41FA5}">
                      <a16:colId xmlns:a16="http://schemas.microsoft.com/office/drawing/2014/main" val="927734624"/>
                    </a:ext>
                  </a:extLst>
                </a:gridCol>
                <a:gridCol w="557349">
                  <a:extLst>
                    <a:ext uri="{9D8B030D-6E8A-4147-A177-3AD203B41FA5}">
                      <a16:colId xmlns:a16="http://schemas.microsoft.com/office/drawing/2014/main" val="3092031446"/>
                    </a:ext>
                  </a:extLst>
                </a:gridCol>
                <a:gridCol w="5634068">
                  <a:extLst>
                    <a:ext uri="{9D8B030D-6E8A-4147-A177-3AD203B41FA5}">
                      <a16:colId xmlns:a16="http://schemas.microsoft.com/office/drawing/2014/main" val="4063392509"/>
                    </a:ext>
                  </a:extLst>
                </a:gridCol>
              </a:tblGrid>
              <a:tr h="37062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Parkwood Suites Indicators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Aug.</a:t>
                      </a:r>
                      <a:b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August 2020 - Narrative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261137"/>
                  </a:ext>
                </a:extLst>
              </a:tr>
              <a:tr h="24639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Monthly Occupancy Suites (77)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residents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23758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Monthly Occupancy GH (18)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tenants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015968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Admissions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575350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Discharges / Deaths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LTC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579916"/>
                  </a:ext>
                </a:extLst>
              </a:tr>
              <a:tr h="16690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Complaints 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93149"/>
                  </a:ext>
                </a:extLst>
              </a:tr>
              <a:tr h="16690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Training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codes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met for this year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727951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Drills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537391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Incidents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959960"/>
                  </a:ext>
                </a:extLst>
              </a:tr>
              <a:tr h="47689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Legislative Inspections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Anonymous neglect complaint for 5 residents - "concluded there are no findings of non-compliance as the evidence did not support the allegations. There are 2 non-compliances relating to the plans of care provided a warning for and that corrective action is required and falls prevention policy was not fully implemented for the residents."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104889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Non-Compliance 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See above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805069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over $25,000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700138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Complaints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681111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Hires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730348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Terminations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student role ended (tray delivery, deliveries and visits during pandemic).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103529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Successes/Challenges/Events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740580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r" fontAlgn="ctr"/>
                      <a:r>
                        <a:rPr lang="en-C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 &amp; Community launched Aug. 10, 2020.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818025"/>
                  </a:ext>
                </a:extLst>
              </a:tr>
              <a:tr h="476892">
                <a:tc>
                  <a:txBody>
                    <a:bodyPr/>
                    <a:lstStyle/>
                    <a:p>
                      <a:pPr algn="r" fontAlgn="ctr"/>
                      <a:r>
                        <a:rPr lang="en-C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Challenge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Transition to contracting Parkwood Suites staff to provide LHIN home care. Need to hire 5 staff (successfully hired 4 Sept. 4th). Need to redo master lines and  all routines. Filling student role until new lines launch Sept. 20.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611 roof leak in bedroom again - reoccurrence from last year. 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140492"/>
                  </a:ext>
                </a:extLst>
              </a:tr>
              <a:tr h="158962">
                <a:tc>
                  <a:txBody>
                    <a:bodyPr/>
                    <a:lstStyle/>
                    <a:p>
                      <a:pPr algn="r" fontAlgn="ctr"/>
                      <a:r>
                        <a:rPr lang="en-C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 staff annual performance reviews completed.</a:t>
                      </a:r>
                    </a:p>
                  </a:txBody>
                  <a:tcPr marL="7348" marR="7348" marT="7348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78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7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irview &amp; Parkwood Mennonite Homes">
      <a:dk1>
        <a:sysClr val="windowText" lastClr="000000"/>
      </a:dk1>
      <a:lt1>
        <a:sysClr val="window" lastClr="FFFFFF"/>
      </a:lt1>
      <a:dk2>
        <a:srgbClr val="444444"/>
      </a:dk2>
      <a:lt2>
        <a:srgbClr val="82BDDD"/>
      </a:lt2>
      <a:accent1>
        <a:srgbClr val="CF5A0B"/>
      </a:accent1>
      <a:accent2>
        <a:srgbClr val="AFBF76"/>
      </a:accent2>
      <a:accent3>
        <a:srgbClr val="82BDDD"/>
      </a:accent3>
      <a:accent4>
        <a:srgbClr val="444444"/>
      </a:accent4>
      <a:accent5>
        <a:srgbClr val="CF5A0B"/>
      </a:accent5>
      <a:accent6>
        <a:srgbClr val="AFBF76"/>
      </a:accent6>
      <a:hlink>
        <a:srgbClr val="444444"/>
      </a:hlink>
      <a:folHlink>
        <a:srgbClr val="CF5A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11887</TotalTime>
  <Words>1014</Words>
  <Application>Microsoft Office PowerPoint</Application>
  <PresentationFormat>On-screen Show (4:3)</PresentationFormat>
  <Paragraphs>554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MarsPh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Stella Ruza</dc:creator>
  <cp:lastModifiedBy>John Ruza</cp:lastModifiedBy>
  <cp:revision>411</cp:revision>
  <cp:lastPrinted>2020-02-18T20:24:00Z</cp:lastPrinted>
  <dcterms:created xsi:type="dcterms:W3CDTF">2013-03-14T15:42:44Z</dcterms:created>
  <dcterms:modified xsi:type="dcterms:W3CDTF">2020-09-18T22:41:13Z</dcterms:modified>
</cp:coreProperties>
</file>