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35" r:id="rId2"/>
    <p:sldId id="496" r:id="rId3"/>
    <p:sldId id="434" r:id="rId4"/>
    <p:sldId id="507" r:id="rId5"/>
    <p:sldId id="516" r:id="rId6"/>
    <p:sldId id="519" r:id="rId7"/>
    <p:sldId id="480" r:id="rId8"/>
    <p:sldId id="521" r:id="rId9"/>
    <p:sldId id="501" r:id="rId10"/>
    <p:sldId id="502" r:id="rId11"/>
    <p:sldId id="490" r:id="rId12"/>
    <p:sldId id="504" r:id="rId13"/>
    <p:sldId id="505" r:id="rId14"/>
    <p:sldId id="484" r:id="rId15"/>
    <p:sldId id="529" r:id="rId16"/>
    <p:sldId id="508" r:id="rId17"/>
    <p:sldId id="485" r:id="rId18"/>
    <p:sldId id="509" r:id="rId19"/>
    <p:sldId id="532" r:id="rId20"/>
    <p:sldId id="510" r:id="rId21"/>
    <p:sldId id="495" r:id="rId22"/>
    <p:sldId id="534" r:id="rId23"/>
    <p:sldId id="531" r:id="rId24"/>
    <p:sldId id="535" r:id="rId25"/>
    <p:sldId id="533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4953C1-ABD7-4CFB-969C-2937D7E55DE6}">
          <p14:sldIdLst>
            <p14:sldId id="435"/>
            <p14:sldId id="496"/>
            <p14:sldId id="434"/>
            <p14:sldId id="507"/>
            <p14:sldId id="516"/>
            <p14:sldId id="519"/>
            <p14:sldId id="480"/>
            <p14:sldId id="521"/>
            <p14:sldId id="501"/>
            <p14:sldId id="502"/>
            <p14:sldId id="490"/>
            <p14:sldId id="504"/>
            <p14:sldId id="505"/>
            <p14:sldId id="484"/>
            <p14:sldId id="529"/>
            <p14:sldId id="508"/>
            <p14:sldId id="485"/>
            <p14:sldId id="509"/>
            <p14:sldId id="532"/>
            <p14:sldId id="510"/>
            <p14:sldId id="495"/>
            <p14:sldId id="534"/>
            <p14:sldId id="531"/>
            <p14:sldId id="535"/>
            <p14:sldId id="5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croix" initials="C" lastIdx="9" clrIdx="0">
    <p:extLst>
      <p:ext uri="{19B8F6BF-5375-455C-9EA6-DF929625EA0E}">
        <p15:presenceInfo xmlns:p15="http://schemas.microsoft.com/office/powerpoint/2012/main" userId="CLacroix" providerId="None"/>
      </p:ext>
    </p:extLst>
  </p:cmAuthor>
  <p:cmAuthor id="2" name="John Ruza" initials="JR" lastIdx="2" clrIdx="1">
    <p:extLst>
      <p:ext uri="{19B8F6BF-5375-455C-9EA6-DF929625EA0E}">
        <p15:presenceInfo xmlns:p15="http://schemas.microsoft.com/office/powerpoint/2012/main" userId="0dbf83b5b08657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4444"/>
    <a:srgbClr val="FAD899"/>
    <a:srgbClr val="FDFCA5"/>
    <a:srgbClr val="82B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4176" autoAdjust="0"/>
  </p:normalViewPr>
  <p:slideViewPr>
    <p:cSldViewPr snapToGrid="0" snapToObjects="1">
      <p:cViewPr>
        <p:scale>
          <a:sx n="40" d="100"/>
          <a:sy n="40" d="100"/>
        </p:scale>
        <p:origin x="2064" y="4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68" y="44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507BE-D435-47FE-B963-90518828B0D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FAC31B9-6475-4AD0-93A6-7471DB680D3E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CEO</a:t>
          </a:r>
        </a:p>
        <a:p>
          <a:r>
            <a:rPr lang="en-CA" dirty="0"/>
            <a:t>(Elaine)</a:t>
          </a:r>
        </a:p>
      </dgm:t>
    </dgm:pt>
    <dgm:pt modelId="{71B7709B-F838-45B2-A5BD-36C2A3FF91A5}" type="parTrans" cxnId="{42349FE2-86F4-4B7E-8618-4FE3A0D3FD0D}">
      <dgm:prSet/>
      <dgm:spPr/>
      <dgm:t>
        <a:bodyPr/>
        <a:lstStyle/>
        <a:p>
          <a:endParaRPr lang="en-CA"/>
        </a:p>
      </dgm:t>
    </dgm:pt>
    <dgm:pt modelId="{0A821CBE-EE0E-497A-8816-FBD15D83126E}" type="sibTrans" cxnId="{42349FE2-86F4-4B7E-8618-4FE3A0D3FD0D}">
      <dgm:prSet/>
      <dgm:spPr/>
      <dgm:t>
        <a:bodyPr/>
        <a:lstStyle/>
        <a:p>
          <a:endParaRPr lang="en-CA"/>
        </a:p>
      </dgm:t>
    </dgm:pt>
    <dgm:pt modelId="{03626B21-91DF-4269-B31F-D7A1BC72DFAF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CFO</a:t>
          </a:r>
        </a:p>
        <a:p>
          <a:r>
            <a:rPr lang="en-CA" dirty="0"/>
            <a:t>(Brent)</a:t>
          </a:r>
        </a:p>
      </dgm:t>
    </dgm:pt>
    <dgm:pt modelId="{CF233D26-5662-4C2B-BD86-3E31F7EC1A80}" type="parTrans" cxnId="{5C2F2FCE-9CC4-462D-BDBC-AEFEC6CEB133}">
      <dgm:prSet/>
      <dgm:spPr/>
      <dgm:t>
        <a:bodyPr/>
        <a:lstStyle/>
        <a:p>
          <a:endParaRPr lang="en-CA"/>
        </a:p>
      </dgm:t>
    </dgm:pt>
    <dgm:pt modelId="{1E06E714-0925-4028-9615-83ED4F046C7F}" type="sibTrans" cxnId="{5C2F2FCE-9CC4-462D-BDBC-AEFEC6CEB133}">
      <dgm:prSet/>
      <dgm:spPr/>
      <dgm:t>
        <a:bodyPr/>
        <a:lstStyle/>
        <a:p>
          <a:endParaRPr lang="en-CA"/>
        </a:p>
      </dgm:t>
    </dgm:pt>
    <dgm:pt modelId="{F2484150-3A24-4F8D-BE6C-4A0A1BFB5159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Community</a:t>
          </a:r>
        </a:p>
        <a:p>
          <a:r>
            <a:rPr lang="en-CA" dirty="0"/>
            <a:t>(Christine)</a:t>
          </a:r>
        </a:p>
      </dgm:t>
    </dgm:pt>
    <dgm:pt modelId="{95539F71-7EFA-4BCA-B1F2-28011EE1E431}" type="parTrans" cxnId="{12AC5D56-B296-418F-B02B-43694261025C}">
      <dgm:prSet/>
      <dgm:spPr/>
      <dgm:t>
        <a:bodyPr/>
        <a:lstStyle/>
        <a:p>
          <a:endParaRPr lang="en-CA"/>
        </a:p>
      </dgm:t>
    </dgm:pt>
    <dgm:pt modelId="{0FADC3F0-7547-4849-AA5A-90AF38AEF05E}" type="sibTrans" cxnId="{12AC5D56-B296-418F-B02B-43694261025C}">
      <dgm:prSet/>
      <dgm:spPr/>
      <dgm:t>
        <a:bodyPr/>
        <a:lstStyle/>
        <a:p>
          <a:endParaRPr lang="en-CA"/>
        </a:p>
      </dgm:t>
    </dgm:pt>
    <dgm:pt modelId="{B8ECEE9B-C05D-46C6-A089-E1DF9142FEDA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Administration</a:t>
          </a:r>
        </a:p>
        <a:p>
          <a:r>
            <a:rPr lang="en-CA" dirty="0"/>
            <a:t>(Erna)</a:t>
          </a:r>
        </a:p>
      </dgm:t>
    </dgm:pt>
    <dgm:pt modelId="{17764603-C391-455D-BC34-C46354770BA4}" type="parTrans" cxnId="{CF7078E2-AEA1-4B44-9308-0B1D72C760D0}">
      <dgm:prSet/>
      <dgm:spPr/>
      <dgm:t>
        <a:bodyPr/>
        <a:lstStyle/>
        <a:p>
          <a:endParaRPr lang="en-CA"/>
        </a:p>
      </dgm:t>
    </dgm:pt>
    <dgm:pt modelId="{5409EFEB-8312-42C7-A646-18AD8C22C354}" type="sibTrans" cxnId="{CF7078E2-AEA1-4B44-9308-0B1D72C760D0}">
      <dgm:prSet/>
      <dgm:spPr/>
      <dgm:t>
        <a:bodyPr/>
        <a:lstStyle/>
        <a:p>
          <a:endParaRPr lang="en-CA"/>
        </a:p>
      </dgm:t>
    </dgm:pt>
    <dgm:pt modelId="{12F8B393-9436-4709-BDAD-BBA5B0CCDD6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Care</a:t>
          </a:r>
        </a:p>
        <a:p>
          <a:r>
            <a:rPr lang="en-CA" dirty="0"/>
            <a:t>(Sharon)</a:t>
          </a:r>
        </a:p>
      </dgm:t>
    </dgm:pt>
    <dgm:pt modelId="{8C349DE0-B7C5-4588-BD7A-A3ABB4B6C041}" type="parTrans" cxnId="{AD5D6BA3-6E5E-429B-AAC1-7C3189629C0C}">
      <dgm:prSet/>
      <dgm:spPr/>
      <dgm:t>
        <a:bodyPr/>
        <a:lstStyle/>
        <a:p>
          <a:endParaRPr lang="en-CA"/>
        </a:p>
      </dgm:t>
    </dgm:pt>
    <dgm:pt modelId="{8836A631-7B26-4803-8D4D-53D3B18700E0}" type="sibTrans" cxnId="{AD5D6BA3-6E5E-429B-AAC1-7C3189629C0C}">
      <dgm:prSet/>
      <dgm:spPr/>
      <dgm:t>
        <a:bodyPr/>
        <a:lstStyle/>
        <a:p>
          <a:endParaRPr lang="en-CA"/>
        </a:p>
      </dgm:t>
    </dgm:pt>
    <dgm:pt modelId="{40B81A8B-180B-4FEE-B15A-4C47ECBFA01C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Building</a:t>
          </a:r>
        </a:p>
        <a:p>
          <a:r>
            <a:rPr lang="en-CA" dirty="0"/>
            <a:t>(Chris)</a:t>
          </a:r>
        </a:p>
      </dgm:t>
    </dgm:pt>
    <dgm:pt modelId="{C041265E-C173-4C43-9915-1CEF9905D74B}" type="parTrans" cxnId="{A6A29C56-557F-42AC-87BA-AD0C4B06834A}">
      <dgm:prSet/>
      <dgm:spPr/>
      <dgm:t>
        <a:bodyPr/>
        <a:lstStyle/>
        <a:p>
          <a:endParaRPr lang="en-CA"/>
        </a:p>
      </dgm:t>
    </dgm:pt>
    <dgm:pt modelId="{56286DAC-D550-4529-BA61-3B391F2A2518}" type="sibTrans" cxnId="{A6A29C56-557F-42AC-87BA-AD0C4B06834A}">
      <dgm:prSet/>
      <dgm:spPr/>
      <dgm:t>
        <a:bodyPr/>
        <a:lstStyle/>
        <a:p>
          <a:endParaRPr lang="en-CA"/>
        </a:p>
      </dgm:t>
    </dgm:pt>
    <dgm:pt modelId="{026A16A0-6334-42EC-8AEC-6B508FCABCB0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COO</a:t>
          </a:r>
        </a:p>
        <a:p>
          <a:r>
            <a:rPr lang="en-CA" dirty="0"/>
            <a:t>(Elaine)</a:t>
          </a:r>
        </a:p>
      </dgm:t>
    </dgm:pt>
    <dgm:pt modelId="{5C2DB8CD-1F6C-4F29-B278-4F41147C091F}" type="parTrans" cxnId="{6D6B6ECC-B5A4-4CC4-9A85-44B6C6A822D4}">
      <dgm:prSet/>
      <dgm:spPr/>
      <dgm:t>
        <a:bodyPr/>
        <a:lstStyle/>
        <a:p>
          <a:endParaRPr lang="en-CA"/>
        </a:p>
      </dgm:t>
    </dgm:pt>
    <dgm:pt modelId="{6B5BB388-F071-4511-96DB-FB5E53E7F9C9}" type="sibTrans" cxnId="{6D6B6ECC-B5A4-4CC4-9A85-44B6C6A822D4}">
      <dgm:prSet/>
      <dgm:spPr/>
      <dgm:t>
        <a:bodyPr/>
        <a:lstStyle/>
        <a:p>
          <a:endParaRPr lang="en-CA"/>
        </a:p>
      </dgm:t>
    </dgm:pt>
    <dgm:pt modelId="{86ECA879-C916-40C0-ADBA-AE4E7CA8705D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Senior Accountant</a:t>
          </a:r>
        </a:p>
        <a:p>
          <a:r>
            <a:rPr lang="en-CA" dirty="0"/>
            <a:t>(Karen)</a:t>
          </a:r>
        </a:p>
      </dgm:t>
    </dgm:pt>
    <dgm:pt modelId="{EAA2C66E-5554-4692-9861-E6C90A4353B2}" type="parTrans" cxnId="{A99948AC-83ED-4EDE-B606-873ED9430561}">
      <dgm:prSet/>
      <dgm:spPr/>
      <dgm:t>
        <a:bodyPr/>
        <a:lstStyle/>
        <a:p>
          <a:endParaRPr lang="en-CA"/>
        </a:p>
      </dgm:t>
    </dgm:pt>
    <dgm:pt modelId="{13B2D834-4657-4C58-B9FC-3F703C896025}" type="sibTrans" cxnId="{A99948AC-83ED-4EDE-B606-873ED9430561}">
      <dgm:prSet/>
      <dgm:spPr/>
      <dgm:t>
        <a:bodyPr/>
        <a:lstStyle/>
        <a:p>
          <a:endParaRPr lang="en-CA"/>
        </a:p>
      </dgm:t>
    </dgm:pt>
    <dgm:pt modelId="{5AB76EE8-4A05-4E0F-85F1-D2C1F7FE6FD4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IT</a:t>
          </a:r>
        </a:p>
        <a:p>
          <a:r>
            <a:rPr lang="en-US" dirty="0"/>
            <a:t>(Rizwan)</a:t>
          </a:r>
          <a:endParaRPr lang="en-CA" dirty="0"/>
        </a:p>
      </dgm:t>
    </dgm:pt>
    <dgm:pt modelId="{BBB9E400-B8F2-4B3E-95AC-B66E843E97E2}" type="parTrans" cxnId="{D83EC5FD-1D70-401A-B539-28D878184039}">
      <dgm:prSet/>
      <dgm:spPr/>
      <dgm:t>
        <a:bodyPr/>
        <a:lstStyle/>
        <a:p>
          <a:endParaRPr lang="en-CA"/>
        </a:p>
      </dgm:t>
    </dgm:pt>
    <dgm:pt modelId="{C52D4BDF-DB35-4D53-9A20-E9D7C5E4EBF9}" type="sibTrans" cxnId="{D83EC5FD-1D70-401A-B539-28D878184039}">
      <dgm:prSet/>
      <dgm:spPr/>
      <dgm:t>
        <a:bodyPr/>
        <a:lstStyle/>
        <a:p>
          <a:endParaRPr lang="en-CA"/>
        </a:p>
      </dgm:t>
    </dgm:pt>
    <dgm:pt modelId="{9CC87DCA-12A3-4B9D-B02B-BD3B94F784CE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Accounting Coordinators</a:t>
          </a:r>
        </a:p>
        <a:p>
          <a:r>
            <a:rPr lang="en-CA" dirty="0"/>
            <a:t>(Rowena, Doug, Kim)</a:t>
          </a:r>
        </a:p>
      </dgm:t>
    </dgm:pt>
    <dgm:pt modelId="{D4E06967-FF12-46D5-8DEB-544DC007E455}" type="parTrans" cxnId="{41B0AAF6-1092-4059-BCE6-B5772153CEB7}">
      <dgm:prSet/>
      <dgm:spPr/>
      <dgm:t>
        <a:bodyPr/>
        <a:lstStyle/>
        <a:p>
          <a:endParaRPr lang="en-CA"/>
        </a:p>
      </dgm:t>
    </dgm:pt>
    <dgm:pt modelId="{EEC67304-7BA4-4B52-A541-EA9C7BD78D91}" type="sibTrans" cxnId="{41B0AAF6-1092-4059-BCE6-B5772153CEB7}">
      <dgm:prSet/>
      <dgm:spPr/>
      <dgm:t>
        <a:bodyPr/>
        <a:lstStyle/>
        <a:p>
          <a:endParaRPr lang="en-CA"/>
        </a:p>
      </dgm:t>
    </dgm:pt>
    <dgm:pt modelId="{0292BF6D-9A06-4F05-B5B2-8D18EE4D6D6B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Bookkeeper</a:t>
          </a:r>
        </a:p>
        <a:p>
          <a:r>
            <a:rPr lang="en-CA" dirty="0"/>
            <a:t>(Sheila)</a:t>
          </a:r>
        </a:p>
      </dgm:t>
    </dgm:pt>
    <dgm:pt modelId="{852FCADC-E871-4972-B255-C521B5D72B7A}" type="parTrans" cxnId="{1949566B-49E9-4702-A59A-A5BE338E9EAE}">
      <dgm:prSet/>
      <dgm:spPr/>
      <dgm:t>
        <a:bodyPr/>
        <a:lstStyle/>
        <a:p>
          <a:endParaRPr lang="en-CA"/>
        </a:p>
      </dgm:t>
    </dgm:pt>
    <dgm:pt modelId="{311B6F61-0F32-4D59-AB24-83F9918DCCFE}" type="sibTrans" cxnId="{1949566B-49E9-4702-A59A-A5BE338E9EAE}">
      <dgm:prSet/>
      <dgm:spPr/>
      <dgm:t>
        <a:bodyPr/>
        <a:lstStyle/>
        <a:p>
          <a:endParaRPr lang="en-CA"/>
        </a:p>
      </dgm:t>
    </dgm:pt>
    <dgm:pt modelId="{619C468A-878F-4854-B0F6-91CD5558B0B3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Policy Coordinator</a:t>
          </a:r>
        </a:p>
        <a:p>
          <a:r>
            <a:rPr lang="en-CA" dirty="0"/>
            <a:t>(Sarah)</a:t>
          </a:r>
        </a:p>
      </dgm:t>
    </dgm:pt>
    <dgm:pt modelId="{D52D9A2A-93AD-4170-98D1-75EE8723B4F7}" type="parTrans" cxnId="{2E42A7AD-0475-4972-964C-8B55D68F82C6}">
      <dgm:prSet/>
      <dgm:spPr/>
      <dgm:t>
        <a:bodyPr/>
        <a:lstStyle/>
        <a:p>
          <a:endParaRPr lang="en-CA"/>
        </a:p>
      </dgm:t>
    </dgm:pt>
    <dgm:pt modelId="{AB0A170C-1146-443A-B786-2BF8D81003BC}" type="sibTrans" cxnId="{2E42A7AD-0475-4972-964C-8B55D68F82C6}">
      <dgm:prSet/>
      <dgm:spPr/>
      <dgm:t>
        <a:bodyPr/>
        <a:lstStyle/>
        <a:p>
          <a:endParaRPr lang="en-CA"/>
        </a:p>
      </dgm:t>
    </dgm:pt>
    <dgm:pt modelId="{58B90304-79B7-48F8-BD8D-213449FA0E8D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Executive Director</a:t>
          </a:r>
        </a:p>
        <a:p>
          <a:r>
            <a:rPr lang="en-CA" dirty="0"/>
            <a:t>(Lis)</a:t>
          </a:r>
        </a:p>
      </dgm:t>
    </dgm:pt>
    <dgm:pt modelId="{51949C5C-E40B-4722-8292-0BCE3C226CF5}" type="parTrans" cxnId="{1D5C5D9A-80D9-4018-AA42-481D6999DA5B}">
      <dgm:prSet/>
      <dgm:spPr/>
      <dgm:t>
        <a:bodyPr/>
        <a:lstStyle/>
        <a:p>
          <a:endParaRPr lang="en-CA"/>
        </a:p>
      </dgm:t>
    </dgm:pt>
    <dgm:pt modelId="{333DCF89-D97C-4A4D-A947-053BA161355B}" type="sibTrans" cxnId="{1D5C5D9A-80D9-4018-AA42-481D6999DA5B}">
      <dgm:prSet/>
      <dgm:spPr/>
      <dgm:t>
        <a:bodyPr/>
        <a:lstStyle/>
        <a:p>
          <a:endParaRPr lang="en-CA"/>
        </a:p>
      </dgm:t>
    </dgm:pt>
    <dgm:pt modelId="{204DC75A-903A-494C-A894-FF968366F15C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CA" dirty="0"/>
            <a:t>Executive Director</a:t>
          </a:r>
        </a:p>
        <a:p>
          <a:r>
            <a:rPr lang="en-CA" dirty="0"/>
            <a:t>(Steve)</a:t>
          </a:r>
        </a:p>
      </dgm:t>
    </dgm:pt>
    <dgm:pt modelId="{6C8ABE10-B2BA-4C6B-A95E-E0683C5F7196}" type="parTrans" cxnId="{BCEE4538-29BB-4B24-B00B-15494A6AD362}">
      <dgm:prSet/>
      <dgm:spPr/>
      <dgm:t>
        <a:bodyPr/>
        <a:lstStyle/>
        <a:p>
          <a:endParaRPr lang="en-CA"/>
        </a:p>
      </dgm:t>
    </dgm:pt>
    <dgm:pt modelId="{3F12751E-54DE-4BE5-A173-5B289F59E2DF}" type="sibTrans" cxnId="{BCEE4538-29BB-4B24-B00B-15494A6AD362}">
      <dgm:prSet/>
      <dgm:spPr/>
      <dgm:t>
        <a:bodyPr/>
        <a:lstStyle/>
        <a:p>
          <a:endParaRPr lang="en-CA"/>
        </a:p>
      </dgm:t>
    </dgm:pt>
    <dgm:pt modelId="{FF951E54-DAFC-4FAE-9425-1A294CE0DB97}" type="pres">
      <dgm:prSet presAssocID="{EA1507BE-D435-47FE-B963-90518828B0D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1597DAB-DF0C-45B0-A80E-C981978C51BD}" type="pres">
      <dgm:prSet presAssocID="{4FAC31B9-6475-4AD0-93A6-7471DB680D3E}" presName="hierRoot1" presStyleCnt="0">
        <dgm:presLayoutVars>
          <dgm:hierBranch val="init"/>
        </dgm:presLayoutVars>
      </dgm:prSet>
      <dgm:spPr/>
    </dgm:pt>
    <dgm:pt modelId="{3BE68D71-31F2-4217-BD5A-7BB288F00BDD}" type="pres">
      <dgm:prSet presAssocID="{4FAC31B9-6475-4AD0-93A6-7471DB680D3E}" presName="rootComposite1" presStyleCnt="0"/>
      <dgm:spPr/>
    </dgm:pt>
    <dgm:pt modelId="{18EF08BB-01C4-4612-A391-F3B61ED068F6}" type="pres">
      <dgm:prSet presAssocID="{4FAC31B9-6475-4AD0-93A6-7471DB680D3E}" presName="rootText1" presStyleLbl="node0" presStyleIdx="0" presStyleCnt="1">
        <dgm:presLayoutVars>
          <dgm:chPref val="3"/>
        </dgm:presLayoutVars>
      </dgm:prSet>
      <dgm:spPr/>
    </dgm:pt>
    <dgm:pt modelId="{BE8EDF07-63F5-4512-852E-0F5D2F306229}" type="pres">
      <dgm:prSet presAssocID="{4FAC31B9-6475-4AD0-93A6-7471DB680D3E}" presName="rootConnector1" presStyleLbl="node1" presStyleIdx="0" presStyleCnt="0"/>
      <dgm:spPr/>
    </dgm:pt>
    <dgm:pt modelId="{3EC4E677-8E01-4292-A8EF-15EA64002A5F}" type="pres">
      <dgm:prSet presAssocID="{4FAC31B9-6475-4AD0-93A6-7471DB680D3E}" presName="hierChild2" presStyleCnt="0"/>
      <dgm:spPr/>
    </dgm:pt>
    <dgm:pt modelId="{BF2BB741-A19A-48C1-91B1-C775AE809B17}" type="pres">
      <dgm:prSet presAssocID="{CF233D26-5662-4C2B-BD86-3E31F7EC1A80}" presName="Name37" presStyleLbl="parChTrans1D2" presStyleIdx="0" presStyleCnt="6"/>
      <dgm:spPr/>
    </dgm:pt>
    <dgm:pt modelId="{8839D378-DA69-42A4-B3DD-A21462AF5819}" type="pres">
      <dgm:prSet presAssocID="{03626B21-91DF-4269-B31F-D7A1BC72DFAF}" presName="hierRoot2" presStyleCnt="0">
        <dgm:presLayoutVars>
          <dgm:hierBranch val="init"/>
        </dgm:presLayoutVars>
      </dgm:prSet>
      <dgm:spPr/>
    </dgm:pt>
    <dgm:pt modelId="{371E1E19-850C-421D-8CD7-8A1D9DA8279A}" type="pres">
      <dgm:prSet presAssocID="{03626B21-91DF-4269-B31F-D7A1BC72DFAF}" presName="rootComposite" presStyleCnt="0"/>
      <dgm:spPr/>
    </dgm:pt>
    <dgm:pt modelId="{FF48B059-46D5-49F8-A144-9F9B6BF34B88}" type="pres">
      <dgm:prSet presAssocID="{03626B21-91DF-4269-B31F-D7A1BC72DFAF}" presName="rootText" presStyleLbl="node2" presStyleIdx="0" presStyleCnt="6">
        <dgm:presLayoutVars>
          <dgm:chPref val="3"/>
        </dgm:presLayoutVars>
      </dgm:prSet>
      <dgm:spPr/>
    </dgm:pt>
    <dgm:pt modelId="{5D91494B-3B07-47F9-85F4-8CC67E3004BD}" type="pres">
      <dgm:prSet presAssocID="{03626B21-91DF-4269-B31F-D7A1BC72DFAF}" presName="rootConnector" presStyleLbl="node2" presStyleIdx="0" presStyleCnt="6"/>
      <dgm:spPr/>
    </dgm:pt>
    <dgm:pt modelId="{255E7E5E-522B-4C7A-9296-4239F1AD453D}" type="pres">
      <dgm:prSet presAssocID="{03626B21-91DF-4269-B31F-D7A1BC72DFAF}" presName="hierChild4" presStyleCnt="0"/>
      <dgm:spPr/>
    </dgm:pt>
    <dgm:pt modelId="{E084C204-0D21-465C-AAA5-7C4E4F024B47}" type="pres">
      <dgm:prSet presAssocID="{EAA2C66E-5554-4692-9861-E6C90A4353B2}" presName="Name37" presStyleLbl="parChTrans1D3" presStyleIdx="0" presStyleCnt="7"/>
      <dgm:spPr/>
    </dgm:pt>
    <dgm:pt modelId="{C11D3340-B420-41D1-9BCF-397EF3137737}" type="pres">
      <dgm:prSet presAssocID="{86ECA879-C916-40C0-ADBA-AE4E7CA8705D}" presName="hierRoot2" presStyleCnt="0">
        <dgm:presLayoutVars>
          <dgm:hierBranch val="init"/>
        </dgm:presLayoutVars>
      </dgm:prSet>
      <dgm:spPr/>
    </dgm:pt>
    <dgm:pt modelId="{0162632E-8230-415D-BF4C-714720440D76}" type="pres">
      <dgm:prSet presAssocID="{86ECA879-C916-40C0-ADBA-AE4E7CA8705D}" presName="rootComposite" presStyleCnt="0"/>
      <dgm:spPr/>
    </dgm:pt>
    <dgm:pt modelId="{694DA7F2-8520-4C07-AC11-78699170463C}" type="pres">
      <dgm:prSet presAssocID="{86ECA879-C916-40C0-ADBA-AE4E7CA8705D}" presName="rootText" presStyleLbl="node3" presStyleIdx="0" presStyleCnt="7">
        <dgm:presLayoutVars>
          <dgm:chPref val="3"/>
        </dgm:presLayoutVars>
      </dgm:prSet>
      <dgm:spPr/>
    </dgm:pt>
    <dgm:pt modelId="{74215F8D-B590-4372-8857-4A0D9C6C4649}" type="pres">
      <dgm:prSet presAssocID="{86ECA879-C916-40C0-ADBA-AE4E7CA8705D}" presName="rootConnector" presStyleLbl="node3" presStyleIdx="0" presStyleCnt="7"/>
      <dgm:spPr/>
    </dgm:pt>
    <dgm:pt modelId="{76F93CD3-C8A3-40DE-B318-8B3F064D0A61}" type="pres">
      <dgm:prSet presAssocID="{86ECA879-C916-40C0-ADBA-AE4E7CA8705D}" presName="hierChild4" presStyleCnt="0"/>
      <dgm:spPr/>
    </dgm:pt>
    <dgm:pt modelId="{755FB6CA-2FA7-451F-B5DC-F9E826D4B278}" type="pres">
      <dgm:prSet presAssocID="{86ECA879-C916-40C0-ADBA-AE4E7CA8705D}" presName="hierChild5" presStyleCnt="0"/>
      <dgm:spPr/>
    </dgm:pt>
    <dgm:pt modelId="{4CD90957-3F7B-47B3-B0DA-F1775E715D83}" type="pres">
      <dgm:prSet presAssocID="{BBB9E400-B8F2-4B3E-95AC-B66E843E97E2}" presName="Name37" presStyleLbl="parChTrans1D3" presStyleIdx="1" presStyleCnt="7"/>
      <dgm:spPr/>
    </dgm:pt>
    <dgm:pt modelId="{32BBCF83-2338-4399-9748-F2C5134CFE9C}" type="pres">
      <dgm:prSet presAssocID="{5AB76EE8-4A05-4E0F-85F1-D2C1F7FE6FD4}" presName="hierRoot2" presStyleCnt="0">
        <dgm:presLayoutVars>
          <dgm:hierBranch val="init"/>
        </dgm:presLayoutVars>
      </dgm:prSet>
      <dgm:spPr/>
    </dgm:pt>
    <dgm:pt modelId="{005752A7-0EC0-4AEC-A166-A7F2C0724690}" type="pres">
      <dgm:prSet presAssocID="{5AB76EE8-4A05-4E0F-85F1-D2C1F7FE6FD4}" presName="rootComposite" presStyleCnt="0"/>
      <dgm:spPr/>
    </dgm:pt>
    <dgm:pt modelId="{06DB1AB6-C5D9-4BBC-8BD7-00EE90FECACC}" type="pres">
      <dgm:prSet presAssocID="{5AB76EE8-4A05-4E0F-85F1-D2C1F7FE6FD4}" presName="rootText" presStyleLbl="node3" presStyleIdx="1" presStyleCnt="7">
        <dgm:presLayoutVars>
          <dgm:chPref val="3"/>
        </dgm:presLayoutVars>
      </dgm:prSet>
      <dgm:spPr/>
    </dgm:pt>
    <dgm:pt modelId="{BF0DDE9A-078C-4747-9B79-0F87AE424874}" type="pres">
      <dgm:prSet presAssocID="{5AB76EE8-4A05-4E0F-85F1-D2C1F7FE6FD4}" presName="rootConnector" presStyleLbl="node3" presStyleIdx="1" presStyleCnt="7"/>
      <dgm:spPr/>
    </dgm:pt>
    <dgm:pt modelId="{4D4FA68A-47AF-4234-9598-CB4CD9936005}" type="pres">
      <dgm:prSet presAssocID="{5AB76EE8-4A05-4E0F-85F1-D2C1F7FE6FD4}" presName="hierChild4" presStyleCnt="0"/>
      <dgm:spPr/>
    </dgm:pt>
    <dgm:pt modelId="{B5F6CEEA-2E67-4EA9-BE12-08FAFCF301AB}" type="pres">
      <dgm:prSet presAssocID="{5AB76EE8-4A05-4E0F-85F1-D2C1F7FE6FD4}" presName="hierChild5" presStyleCnt="0"/>
      <dgm:spPr/>
    </dgm:pt>
    <dgm:pt modelId="{96C94849-C606-4723-B88C-40554BF2A5A5}" type="pres">
      <dgm:prSet presAssocID="{D4E06967-FF12-46D5-8DEB-544DC007E455}" presName="Name37" presStyleLbl="parChTrans1D3" presStyleIdx="2" presStyleCnt="7"/>
      <dgm:spPr/>
    </dgm:pt>
    <dgm:pt modelId="{B887C4F4-78E9-43FE-8011-C230AC2EB945}" type="pres">
      <dgm:prSet presAssocID="{9CC87DCA-12A3-4B9D-B02B-BD3B94F784CE}" presName="hierRoot2" presStyleCnt="0">
        <dgm:presLayoutVars>
          <dgm:hierBranch val="init"/>
        </dgm:presLayoutVars>
      </dgm:prSet>
      <dgm:spPr/>
    </dgm:pt>
    <dgm:pt modelId="{06EBF7D0-DA2D-4AAB-A63C-161F0CCC132D}" type="pres">
      <dgm:prSet presAssocID="{9CC87DCA-12A3-4B9D-B02B-BD3B94F784CE}" presName="rootComposite" presStyleCnt="0"/>
      <dgm:spPr/>
    </dgm:pt>
    <dgm:pt modelId="{74FA0945-B59F-41BA-83A9-76B1CAD05AAD}" type="pres">
      <dgm:prSet presAssocID="{9CC87DCA-12A3-4B9D-B02B-BD3B94F784CE}" presName="rootText" presStyleLbl="node3" presStyleIdx="2" presStyleCnt="7" custScaleX="99844" custScaleY="156474">
        <dgm:presLayoutVars>
          <dgm:chPref val="3"/>
        </dgm:presLayoutVars>
      </dgm:prSet>
      <dgm:spPr/>
    </dgm:pt>
    <dgm:pt modelId="{BEB9A008-8A05-4D09-8764-AE0BABBBB776}" type="pres">
      <dgm:prSet presAssocID="{9CC87DCA-12A3-4B9D-B02B-BD3B94F784CE}" presName="rootConnector" presStyleLbl="node3" presStyleIdx="2" presStyleCnt="7"/>
      <dgm:spPr/>
    </dgm:pt>
    <dgm:pt modelId="{AE581B94-2723-44D1-8F7B-E88497949AD7}" type="pres">
      <dgm:prSet presAssocID="{9CC87DCA-12A3-4B9D-B02B-BD3B94F784CE}" presName="hierChild4" presStyleCnt="0"/>
      <dgm:spPr/>
    </dgm:pt>
    <dgm:pt modelId="{76BE9D48-06E2-4774-96D8-16803CC9FA84}" type="pres">
      <dgm:prSet presAssocID="{9CC87DCA-12A3-4B9D-B02B-BD3B94F784CE}" presName="hierChild5" presStyleCnt="0"/>
      <dgm:spPr/>
    </dgm:pt>
    <dgm:pt modelId="{C70D8747-E7F0-47C2-B01A-020CC93EFC53}" type="pres">
      <dgm:prSet presAssocID="{852FCADC-E871-4972-B255-C521B5D72B7A}" presName="Name37" presStyleLbl="parChTrans1D3" presStyleIdx="3" presStyleCnt="7"/>
      <dgm:spPr/>
    </dgm:pt>
    <dgm:pt modelId="{06F22CEE-262B-4FE6-9071-BC73BC7B9F55}" type="pres">
      <dgm:prSet presAssocID="{0292BF6D-9A06-4F05-B5B2-8D18EE4D6D6B}" presName="hierRoot2" presStyleCnt="0">
        <dgm:presLayoutVars>
          <dgm:hierBranch val="init"/>
        </dgm:presLayoutVars>
      </dgm:prSet>
      <dgm:spPr/>
    </dgm:pt>
    <dgm:pt modelId="{E14026CA-172C-4BF2-BDE6-3571CB3BE065}" type="pres">
      <dgm:prSet presAssocID="{0292BF6D-9A06-4F05-B5B2-8D18EE4D6D6B}" presName="rootComposite" presStyleCnt="0"/>
      <dgm:spPr/>
    </dgm:pt>
    <dgm:pt modelId="{379D43C1-2DBF-4D60-9870-FA28BF35E470}" type="pres">
      <dgm:prSet presAssocID="{0292BF6D-9A06-4F05-B5B2-8D18EE4D6D6B}" presName="rootText" presStyleLbl="node3" presStyleIdx="3" presStyleCnt="7">
        <dgm:presLayoutVars>
          <dgm:chPref val="3"/>
        </dgm:presLayoutVars>
      </dgm:prSet>
      <dgm:spPr/>
    </dgm:pt>
    <dgm:pt modelId="{451C08AC-7484-4FA9-89B7-EC6508CB4415}" type="pres">
      <dgm:prSet presAssocID="{0292BF6D-9A06-4F05-B5B2-8D18EE4D6D6B}" presName="rootConnector" presStyleLbl="node3" presStyleIdx="3" presStyleCnt="7"/>
      <dgm:spPr/>
    </dgm:pt>
    <dgm:pt modelId="{544BC9C4-5CA0-488D-8832-55CA89C56306}" type="pres">
      <dgm:prSet presAssocID="{0292BF6D-9A06-4F05-B5B2-8D18EE4D6D6B}" presName="hierChild4" presStyleCnt="0"/>
      <dgm:spPr/>
    </dgm:pt>
    <dgm:pt modelId="{FAD3C682-475A-4970-9CDB-650E96D5C52F}" type="pres">
      <dgm:prSet presAssocID="{0292BF6D-9A06-4F05-B5B2-8D18EE4D6D6B}" presName="hierChild5" presStyleCnt="0"/>
      <dgm:spPr/>
    </dgm:pt>
    <dgm:pt modelId="{F0F7C8BA-F65D-4D4E-997F-3116147FFCE4}" type="pres">
      <dgm:prSet presAssocID="{03626B21-91DF-4269-B31F-D7A1BC72DFAF}" presName="hierChild5" presStyleCnt="0"/>
      <dgm:spPr/>
    </dgm:pt>
    <dgm:pt modelId="{6ABD8B89-820A-42AA-A14B-258A664DEE5D}" type="pres">
      <dgm:prSet presAssocID="{95539F71-7EFA-4BCA-B1F2-28011EE1E431}" presName="Name37" presStyleLbl="parChTrans1D2" presStyleIdx="1" presStyleCnt="6"/>
      <dgm:spPr/>
    </dgm:pt>
    <dgm:pt modelId="{504D151B-5DF9-41B1-9DC6-6BB31FBD160E}" type="pres">
      <dgm:prSet presAssocID="{F2484150-3A24-4F8D-BE6C-4A0A1BFB5159}" presName="hierRoot2" presStyleCnt="0">
        <dgm:presLayoutVars>
          <dgm:hierBranch val="init"/>
        </dgm:presLayoutVars>
      </dgm:prSet>
      <dgm:spPr/>
    </dgm:pt>
    <dgm:pt modelId="{46832272-0258-415A-9BD3-D2915F1C0957}" type="pres">
      <dgm:prSet presAssocID="{F2484150-3A24-4F8D-BE6C-4A0A1BFB5159}" presName="rootComposite" presStyleCnt="0"/>
      <dgm:spPr/>
    </dgm:pt>
    <dgm:pt modelId="{8EB8E755-21C0-49C5-B13D-75BF10FFC75F}" type="pres">
      <dgm:prSet presAssocID="{F2484150-3A24-4F8D-BE6C-4A0A1BFB5159}" presName="rootText" presStyleLbl="node2" presStyleIdx="1" presStyleCnt="6">
        <dgm:presLayoutVars>
          <dgm:chPref val="3"/>
        </dgm:presLayoutVars>
      </dgm:prSet>
      <dgm:spPr/>
    </dgm:pt>
    <dgm:pt modelId="{BB4CB2DE-A800-4DD3-9068-1D5C8FF9A0CC}" type="pres">
      <dgm:prSet presAssocID="{F2484150-3A24-4F8D-BE6C-4A0A1BFB5159}" presName="rootConnector" presStyleLbl="node2" presStyleIdx="1" presStyleCnt="6"/>
      <dgm:spPr/>
    </dgm:pt>
    <dgm:pt modelId="{CFDBAB3D-E020-4064-8A95-E9A9B39785DA}" type="pres">
      <dgm:prSet presAssocID="{F2484150-3A24-4F8D-BE6C-4A0A1BFB5159}" presName="hierChild4" presStyleCnt="0"/>
      <dgm:spPr/>
    </dgm:pt>
    <dgm:pt modelId="{88439DD1-3A3D-4889-B3D5-CE2876F8CEAA}" type="pres">
      <dgm:prSet presAssocID="{F2484150-3A24-4F8D-BE6C-4A0A1BFB5159}" presName="hierChild5" presStyleCnt="0"/>
      <dgm:spPr/>
    </dgm:pt>
    <dgm:pt modelId="{45199AC8-33F0-479E-916D-0513657A3ACC}" type="pres">
      <dgm:prSet presAssocID="{17764603-C391-455D-BC34-C46354770BA4}" presName="Name37" presStyleLbl="parChTrans1D2" presStyleIdx="2" presStyleCnt="6"/>
      <dgm:spPr/>
    </dgm:pt>
    <dgm:pt modelId="{DBD8D0E3-3145-47B3-87C8-40151C1FF035}" type="pres">
      <dgm:prSet presAssocID="{B8ECEE9B-C05D-46C6-A089-E1DF9142FEDA}" presName="hierRoot2" presStyleCnt="0">
        <dgm:presLayoutVars>
          <dgm:hierBranch val="init"/>
        </dgm:presLayoutVars>
      </dgm:prSet>
      <dgm:spPr/>
    </dgm:pt>
    <dgm:pt modelId="{259ED012-5CD0-4440-8755-B99E39F071E1}" type="pres">
      <dgm:prSet presAssocID="{B8ECEE9B-C05D-46C6-A089-E1DF9142FEDA}" presName="rootComposite" presStyleCnt="0"/>
      <dgm:spPr/>
    </dgm:pt>
    <dgm:pt modelId="{E3F16FC2-4B6D-41ED-8B52-D084BC0D2F99}" type="pres">
      <dgm:prSet presAssocID="{B8ECEE9B-C05D-46C6-A089-E1DF9142FEDA}" presName="rootText" presStyleLbl="node2" presStyleIdx="2" presStyleCnt="6">
        <dgm:presLayoutVars>
          <dgm:chPref val="3"/>
        </dgm:presLayoutVars>
      </dgm:prSet>
      <dgm:spPr/>
    </dgm:pt>
    <dgm:pt modelId="{3C5246C4-A470-47B9-999A-0ADC70B84125}" type="pres">
      <dgm:prSet presAssocID="{B8ECEE9B-C05D-46C6-A089-E1DF9142FEDA}" presName="rootConnector" presStyleLbl="node2" presStyleIdx="2" presStyleCnt="6"/>
      <dgm:spPr/>
    </dgm:pt>
    <dgm:pt modelId="{92033C5F-CFF3-480B-A35E-7FD9B133EEF9}" type="pres">
      <dgm:prSet presAssocID="{B8ECEE9B-C05D-46C6-A089-E1DF9142FEDA}" presName="hierChild4" presStyleCnt="0"/>
      <dgm:spPr/>
    </dgm:pt>
    <dgm:pt modelId="{549CA09B-4B7F-42AE-8953-8FD3B90F7F31}" type="pres">
      <dgm:prSet presAssocID="{D52D9A2A-93AD-4170-98D1-75EE8723B4F7}" presName="Name37" presStyleLbl="parChTrans1D3" presStyleIdx="4" presStyleCnt="7"/>
      <dgm:spPr/>
    </dgm:pt>
    <dgm:pt modelId="{CFF1716F-4699-4AE2-8928-772DE6F16226}" type="pres">
      <dgm:prSet presAssocID="{619C468A-878F-4854-B0F6-91CD5558B0B3}" presName="hierRoot2" presStyleCnt="0">
        <dgm:presLayoutVars>
          <dgm:hierBranch val="init"/>
        </dgm:presLayoutVars>
      </dgm:prSet>
      <dgm:spPr/>
    </dgm:pt>
    <dgm:pt modelId="{A03C379D-A377-4EAC-AC8F-3A01D9054E13}" type="pres">
      <dgm:prSet presAssocID="{619C468A-878F-4854-B0F6-91CD5558B0B3}" presName="rootComposite" presStyleCnt="0"/>
      <dgm:spPr/>
    </dgm:pt>
    <dgm:pt modelId="{1295BF49-59FB-4FED-82E9-007AC6DBB9B8}" type="pres">
      <dgm:prSet presAssocID="{619C468A-878F-4854-B0F6-91CD5558B0B3}" presName="rootText" presStyleLbl="node3" presStyleIdx="4" presStyleCnt="7">
        <dgm:presLayoutVars>
          <dgm:chPref val="3"/>
        </dgm:presLayoutVars>
      </dgm:prSet>
      <dgm:spPr/>
    </dgm:pt>
    <dgm:pt modelId="{C9DA30BA-460E-4EBB-AF17-16B69C6ACF66}" type="pres">
      <dgm:prSet presAssocID="{619C468A-878F-4854-B0F6-91CD5558B0B3}" presName="rootConnector" presStyleLbl="node3" presStyleIdx="4" presStyleCnt="7"/>
      <dgm:spPr/>
    </dgm:pt>
    <dgm:pt modelId="{B0111AA7-6CF0-471C-A8C4-63D7130253AD}" type="pres">
      <dgm:prSet presAssocID="{619C468A-878F-4854-B0F6-91CD5558B0B3}" presName="hierChild4" presStyleCnt="0"/>
      <dgm:spPr/>
    </dgm:pt>
    <dgm:pt modelId="{A9F84B74-E87C-49E2-BA63-D0EC09648F28}" type="pres">
      <dgm:prSet presAssocID="{619C468A-878F-4854-B0F6-91CD5558B0B3}" presName="hierChild5" presStyleCnt="0"/>
      <dgm:spPr/>
    </dgm:pt>
    <dgm:pt modelId="{D0976C2E-FC49-4DE1-AA76-ABABA183FB4A}" type="pres">
      <dgm:prSet presAssocID="{B8ECEE9B-C05D-46C6-A089-E1DF9142FEDA}" presName="hierChild5" presStyleCnt="0"/>
      <dgm:spPr/>
    </dgm:pt>
    <dgm:pt modelId="{48E76C90-66BC-486E-B3EF-62A5E65D0C32}" type="pres">
      <dgm:prSet presAssocID="{8C349DE0-B7C5-4588-BD7A-A3ABB4B6C041}" presName="Name37" presStyleLbl="parChTrans1D2" presStyleIdx="3" presStyleCnt="6"/>
      <dgm:spPr/>
    </dgm:pt>
    <dgm:pt modelId="{5D3978AF-5CF6-4970-9DE2-BA22B571C867}" type="pres">
      <dgm:prSet presAssocID="{12F8B393-9436-4709-BDAD-BBA5B0CCDD69}" presName="hierRoot2" presStyleCnt="0">
        <dgm:presLayoutVars>
          <dgm:hierBranch val="init"/>
        </dgm:presLayoutVars>
      </dgm:prSet>
      <dgm:spPr/>
    </dgm:pt>
    <dgm:pt modelId="{0D081716-357D-4271-8C5B-58F69111790A}" type="pres">
      <dgm:prSet presAssocID="{12F8B393-9436-4709-BDAD-BBA5B0CCDD69}" presName="rootComposite" presStyleCnt="0"/>
      <dgm:spPr/>
    </dgm:pt>
    <dgm:pt modelId="{C9F46E7B-68C1-4203-83C8-22AA313B1E7A}" type="pres">
      <dgm:prSet presAssocID="{12F8B393-9436-4709-BDAD-BBA5B0CCDD69}" presName="rootText" presStyleLbl="node2" presStyleIdx="3" presStyleCnt="6">
        <dgm:presLayoutVars>
          <dgm:chPref val="3"/>
        </dgm:presLayoutVars>
      </dgm:prSet>
      <dgm:spPr/>
    </dgm:pt>
    <dgm:pt modelId="{2D446F5D-C7B1-430E-8799-51C8170E78E7}" type="pres">
      <dgm:prSet presAssocID="{12F8B393-9436-4709-BDAD-BBA5B0CCDD69}" presName="rootConnector" presStyleLbl="node2" presStyleIdx="3" presStyleCnt="6"/>
      <dgm:spPr/>
    </dgm:pt>
    <dgm:pt modelId="{F0EC6379-7D7B-4CF0-8518-F376E07B2899}" type="pres">
      <dgm:prSet presAssocID="{12F8B393-9436-4709-BDAD-BBA5B0CCDD69}" presName="hierChild4" presStyleCnt="0"/>
      <dgm:spPr/>
    </dgm:pt>
    <dgm:pt modelId="{57FA5D8F-9294-49C4-B154-D4AE557B1521}" type="pres">
      <dgm:prSet presAssocID="{12F8B393-9436-4709-BDAD-BBA5B0CCDD69}" presName="hierChild5" presStyleCnt="0"/>
      <dgm:spPr/>
    </dgm:pt>
    <dgm:pt modelId="{1229B8F0-8405-4C01-B7FE-569CBE9590CC}" type="pres">
      <dgm:prSet presAssocID="{C041265E-C173-4C43-9915-1CEF9905D74B}" presName="Name37" presStyleLbl="parChTrans1D2" presStyleIdx="4" presStyleCnt="6"/>
      <dgm:spPr/>
    </dgm:pt>
    <dgm:pt modelId="{A69B97B6-C4EA-4AF9-AB4B-22EA04A7797C}" type="pres">
      <dgm:prSet presAssocID="{40B81A8B-180B-4FEE-B15A-4C47ECBFA01C}" presName="hierRoot2" presStyleCnt="0">
        <dgm:presLayoutVars>
          <dgm:hierBranch val="init"/>
        </dgm:presLayoutVars>
      </dgm:prSet>
      <dgm:spPr/>
    </dgm:pt>
    <dgm:pt modelId="{08A00047-D76C-423D-864A-5C4EC2527DDD}" type="pres">
      <dgm:prSet presAssocID="{40B81A8B-180B-4FEE-B15A-4C47ECBFA01C}" presName="rootComposite" presStyleCnt="0"/>
      <dgm:spPr/>
    </dgm:pt>
    <dgm:pt modelId="{E1068866-E2AB-43AB-A5C1-A097B74074E1}" type="pres">
      <dgm:prSet presAssocID="{40B81A8B-180B-4FEE-B15A-4C47ECBFA01C}" presName="rootText" presStyleLbl="node2" presStyleIdx="4" presStyleCnt="6">
        <dgm:presLayoutVars>
          <dgm:chPref val="3"/>
        </dgm:presLayoutVars>
      </dgm:prSet>
      <dgm:spPr/>
    </dgm:pt>
    <dgm:pt modelId="{D98C8DB6-86DB-4BD2-AA3D-B3AC87D17B86}" type="pres">
      <dgm:prSet presAssocID="{40B81A8B-180B-4FEE-B15A-4C47ECBFA01C}" presName="rootConnector" presStyleLbl="node2" presStyleIdx="4" presStyleCnt="6"/>
      <dgm:spPr/>
    </dgm:pt>
    <dgm:pt modelId="{E7677084-ABFF-4E72-8AD8-0123D94278CF}" type="pres">
      <dgm:prSet presAssocID="{40B81A8B-180B-4FEE-B15A-4C47ECBFA01C}" presName="hierChild4" presStyleCnt="0"/>
      <dgm:spPr/>
    </dgm:pt>
    <dgm:pt modelId="{A6E7CCC1-46F1-44A5-8BC9-31A496C01EE5}" type="pres">
      <dgm:prSet presAssocID="{40B81A8B-180B-4FEE-B15A-4C47ECBFA01C}" presName="hierChild5" presStyleCnt="0"/>
      <dgm:spPr/>
    </dgm:pt>
    <dgm:pt modelId="{5918A358-AA87-4D89-99C4-DC3FA1EBAAD3}" type="pres">
      <dgm:prSet presAssocID="{5C2DB8CD-1F6C-4F29-B278-4F41147C091F}" presName="Name37" presStyleLbl="parChTrans1D2" presStyleIdx="5" presStyleCnt="6"/>
      <dgm:spPr/>
    </dgm:pt>
    <dgm:pt modelId="{B0C94CC9-91EF-4402-A142-F22A500B9DF7}" type="pres">
      <dgm:prSet presAssocID="{026A16A0-6334-42EC-8AEC-6B508FCABCB0}" presName="hierRoot2" presStyleCnt="0">
        <dgm:presLayoutVars>
          <dgm:hierBranch val="init"/>
        </dgm:presLayoutVars>
      </dgm:prSet>
      <dgm:spPr/>
    </dgm:pt>
    <dgm:pt modelId="{73C6124E-3FCC-4AFB-8082-A66941196ED5}" type="pres">
      <dgm:prSet presAssocID="{026A16A0-6334-42EC-8AEC-6B508FCABCB0}" presName="rootComposite" presStyleCnt="0"/>
      <dgm:spPr/>
    </dgm:pt>
    <dgm:pt modelId="{54DF1678-E8BF-472B-8D68-2647DBA76227}" type="pres">
      <dgm:prSet presAssocID="{026A16A0-6334-42EC-8AEC-6B508FCABCB0}" presName="rootText" presStyleLbl="node2" presStyleIdx="5" presStyleCnt="6">
        <dgm:presLayoutVars>
          <dgm:chPref val="3"/>
        </dgm:presLayoutVars>
      </dgm:prSet>
      <dgm:spPr/>
    </dgm:pt>
    <dgm:pt modelId="{D378E070-6444-4974-B13D-3EC381C644BA}" type="pres">
      <dgm:prSet presAssocID="{026A16A0-6334-42EC-8AEC-6B508FCABCB0}" presName="rootConnector" presStyleLbl="node2" presStyleIdx="5" presStyleCnt="6"/>
      <dgm:spPr/>
    </dgm:pt>
    <dgm:pt modelId="{2DE2B184-DE74-46BE-A390-15CE037B6C94}" type="pres">
      <dgm:prSet presAssocID="{026A16A0-6334-42EC-8AEC-6B508FCABCB0}" presName="hierChild4" presStyleCnt="0"/>
      <dgm:spPr/>
    </dgm:pt>
    <dgm:pt modelId="{9B98B4FC-B23F-43FB-87FF-3625523449F2}" type="pres">
      <dgm:prSet presAssocID="{51949C5C-E40B-4722-8292-0BCE3C226CF5}" presName="Name37" presStyleLbl="parChTrans1D3" presStyleIdx="5" presStyleCnt="7"/>
      <dgm:spPr/>
    </dgm:pt>
    <dgm:pt modelId="{9549100F-53EE-4785-B105-9CA495278B99}" type="pres">
      <dgm:prSet presAssocID="{58B90304-79B7-48F8-BD8D-213449FA0E8D}" presName="hierRoot2" presStyleCnt="0">
        <dgm:presLayoutVars>
          <dgm:hierBranch val="init"/>
        </dgm:presLayoutVars>
      </dgm:prSet>
      <dgm:spPr/>
    </dgm:pt>
    <dgm:pt modelId="{3E404F0E-37C6-44C8-A10A-E427392BBB14}" type="pres">
      <dgm:prSet presAssocID="{58B90304-79B7-48F8-BD8D-213449FA0E8D}" presName="rootComposite" presStyleCnt="0"/>
      <dgm:spPr/>
    </dgm:pt>
    <dgm:pt modelId="{DB328E2A-DBFE-40A7-AC7C-B144743DB3AF}" type="pres">
      <dgm:prSet presAssocID="{58B90304-79B7-48F8-BD8D-213449FA0E8D}" presName="rootText" presStyleLbl="node3" presStyleIdx="5" presStyleCnt="7">
        <dgm:presLayoutVars>
          <dgm:chPref val="3"/>
        </dgm:presLayoutVars>
      </dgm:prSet>
      <dgm:spPr/>
    </dgm:pt>
    <dgm:pt modelId="{CB64014F-2300-4274-8541-A8F611204BF5}" type="pres">
      <dgm:prSet presAssocID="{58B90304-79B7-48F8-BD8D-213449FA0E8D}" presName="rootConnector" presStyleLbl="node3" presStyleIdx="5" presStyleCnt="7"/>
      <dgm:spPr/>
    </dgm:pt>
    <dgm:pt modelId="{38B877E1-03E3-43CE-8DFF-48FC1F40CF0A}" type="pres">
      <dgm:prSet presAssocID="{58B90304-79B7-48F8-BD8D-213449FA0E8D}" presName="hierChild4" presStyleCnt="0"/>
      <dgm:spPr/>
    </dgm:pt>
    <dgm:pt modelId="{4DD05037-D146-4D4A-BA3A-07BC556CFEBC}" type="pres">
      <dgm:prSet presAssocID="{58B90304-79B7-48F8-BD8D-213449FA0E8D}" presName="hierChild5" presStyleCnt="0"/>
      <dgm:spPr/>
    </dgm:pt>
    <dgm:pt modelId="{70213320-F2FE-4ECA-A6DD-B9552BB780AB}" type="pres">
      <dgm:prSet presAssocID="{6C8ABE10-B2BA-4C6B-A95E-E0683C5F7196}" presName="Name37" presStyleLbl="parChTrans1D3" presStyleIdx="6" presStyleCnt="7"/>
      <dgm:spPr/>
    </dgm:pt>
    <dgm:pt modelId="{094F8248-C8D0-4F7F-AE68-45E2A7E1E6EE}" type="pres">
      <dgm:prSet presAssocID="{204DC75A-903A-494C-A894-FF968366F15C}" presName="hierRoot2" presStyleCnt="0">
        <dgm:presLayoutVars>
          <dgm:hierBranch val="init"/>
        </dgm:presLayoutVars>
      </dgm:prSet>
      <dgm:spPr/>
    </dgm:pt>
    <dgm:pt modelId="{6A32231E-D3D8-4A4A-A95F-4466A51AA325}" type="pres">
      <dgm:prSet presAssocID="{204DC75A-903A-494C-A894-FF968366F15C}" presName="rootComposite" presStyleCnt="0"/>
      <dgm:spPr/>
    </dgm:pt>
    <dgm:pt modelId="{45166F61-51CF-4D3E-9C4E-14BBA5461940}" type="pres">
      <dgm:prSet presAssocID="{204DC75A-903A-494C-A894-FF968366F15C}" presName="rootText" presStyleLbl="node3" presStyleIdx="6" presStyleCnt="7">
        <dgm:presLayoutVars>
          <dgm:chPref val="3"/>
        </dgm:presLayoutVars>
      </dgm:prSet>
      <dgm:spPr/>
    </dgm:pt>
    <dgm:pt modelId="{7F391180-054E-4405-A972-AB6E8CDEF835}" type="pres">
      <dgm:prSet presAssocID="{204DC75A-903A-494C-A894-FF968366F15C}" presName="rootConnector" presStyleLbl="node3" presStyleIdx="6" presStyleCnt="7"/>
      <dgm:spPr/>
    </dgm:pt>
    <dgm:pt modelId="{A5CEBEFC-7434-4FDE-8A5B-45ED9F9C431E}" type="pres">
      <dgm:prSet presAssocID="{204DC75A-903A-494C-A894-FF968366F15C}" presName="hierChild4" presStyleCnt="0"/>
      <dgm:spPr/>
    </dgm:pt>
    <dgm:pt modelId="{8C0B5B6F-E3CA-4F8E-9722-1A38D42DF843}" type="pres">
      <dgm:prSet presAssocID="{204DC75A-903A-494C-A894-FF968366F15C}" presName="hierChild5" presStyleCnt="0"/>
      <dgm:spPr/>
    </dgm:pt>
    <dgm:pt modelId="{993D9EA0-C1A8-4764-88B5-F1D703EAAD5A}" type="pres">
      <dgm:prSet presAssocID="{026A16A0-6334-42EC-8AEC-6B508FCABCB0}" presName="hierChild5" presStyleCnt="0"/>
      <dgm:spPr/>
    </dgm:pt>
    <dgm:pt modelId="{72D46F00-C4F0-43FB-A639-8B761BE4785E}" type="pres">
      <dgm:prSet presAssocID="{4FAC31B9-6475-4AD0-93A6-7471DB680D3E}" presName="hierChild3" presStyleCnt="0"/>
      <dgm:spPr/>
    </dgm:pt>
  </dgm:ptLst>
  <dgm:cxnLst>
    <dgm:cxn modelId="{5B159D02-5DAB-4894-984B-AF74843745C7}" type="presOf" srcId="{6C8ABE10-B2BA-4C6B-A95E-E0683C5F7196}" destId="{70213320-F2FE-4ECA-A6DD-B9552BB780AB}" srcOrd="0" destOrd="0" presId="urn:microsoft.com/office/officeart/2005/8/layout/orgChart1"/>
    <dgm:cxn modelId="{10490D0E-67B3-4C59-87F2-B3BE8AF56289}" type="presOf" srcId="{852FCADC-E871-4972-B255-C521B5D72B7A}" destId="{C70D8747-E7F0-47C2-B01A-020CC93EFC53}" srcOrd="0" destOrd="0" presId="urn:microsoft.com/office/officeart/2005/8/layout/orgChart1"/>
    <dgm:cxn modelId="{D594520E-5699-44C1-B8C1-60FE3A0D872F}" type="presOf" srcId="{B8ECEE9B-C05D-46C6-A089-E1DF9142FEDA}" destId="{E3F16FC2-4B6D-41ED-8B52-D084BC0D2F99}" srcOrd="0" destOrd="0" presId="urn:microsoft.com/office/officeart/2005/8/layout/orgChart1"/>
    <dgm:cxn modelId="{D39BF517-82DF-4530-8BEC-A500B0AB1F20}" type="presOf" srcId="{C041265E-C173-4C43-9915-1CEF9905D74B}" destId="{1229B8F0-8405-4C01-B7FE-569CBE9590CC}" srcOrd="0" destOrd="0" presId="urn:microsoft.com/office/officeart/2005/8/layout/orgChart1"/>
    <dgm:cxn modelId="{BA26DD1E-B5E3-447E-83E3-B217A296C58E}" type="presOf" srcId="{86ECA879-C916-40C0-ADBA-AE4E7CA8705D}" destId="{694DA7F2-8520-4C07-AC11-78699170463C}" srcOrd="0" destOrd="0" presId="urn:microsoft.com/office/officeart/2005/8/layout/orgChart1"/>
    <dgm:cxn modelId="{1C780A20-03F7-43A2-BD44-502D69BD98A6}" type="presOf" srcId="{026A16A0-6334-42EC-8AEC-6B508FCABCB0}" destId="{D378E070-6444-4974-B13D-3EC381C644BA}" srcOrd="1" destOrd="0" presId="urn:microsoft.com/office/officeart/2005/8/layout/orgChart1"/>
    <dgm:cxn modelId="{0DE3AE26-E0F8-4B55-A87D-452F42AD7BBE}" type="presOf" srcId="{0292BF6D-9A06-4F05-B5B2-8D18EE4D6D6B}" destId="{451C08AC-7484-4FA9-89B7-EC6508CB4415}" srcOrd="1" destOrd="0" presId="urn:microsoft.com/office/officeart/2005/8/layout/orgChart1"/>
    <dgm:cxn modelId="{7283E72D-9E38-49C1-8B80-68B4341D2176}" type="presOf" srcId="{95539F71-7EFA-4BCA-B1F2-28011EE1E431}" destId="{6ABD8B89-820A-42AA-A14B-258A664DEE5D}" srcOrd="0" destOrd="0" presId="urn:microsoft.com/office/officeart/2005/8/layout/orgChart1"/>
    <dgm:cxn modelId="{F8145035-B5DF-4980-84C0-50110EC5FFD5}" type="presOf" srcId="{03626B21-91DF-4269-B31F-D7A1BC72DFAF}" destId="{FF48B059-46D5-49F8-A144-9F9B6BF34B88}" srcOrd="0" destOrd="0" presId="urn:microsoft.com/office/officeart/2005/8/layout/orgChart1"/>
    <dgm:cxn modelId="{BCEE4538-29BB-4B24-B00B-15494A6AD362}" srcId="{026A16A0-6334-42EC-8AEC-6B508FCABCB0}" destId="{204DC75A-903A-494C-A894-FF968366F15C}" srcOrd="1" destOrd="0" parTransId="{6C8ABE10-B2BA-4C6B-A95E-E0683C5F7196}" sibTransId="{3F12751E-54DE-4BE5-A173-5B289F59E2DF}"/>
    <dgm:cxn modelId="{36A2BD3A-D8CA-4CDB-84D9-FBCB55BE2F70}" type="presOf" srcId="{619C468A-878F-4854-B0F6-91CD5558B0B3}" destId="{1295BF49-59FB-4FED-82E9-007AC6DBB9B8}" srcOrd="0" destOrd="0" presId="urn:microsoft.com/office/officeart/2005/8/layout/orgChart1"/>
    <dgm:cxn modelId="{740C6E5C-1086-4426-984A-0404C61B0A77}" type="presOf" srcId="{204DC75A-903A-494C-A894-FF968366F15C}" destId="{7F391180-054E-4405-A972-AB6E8CDEF835}" srcOrd="1" destOrd="0" presId="urn:microsoft.com/office/officeart/2005/8/layout/orgChart1"/>
    <dgm:cxn modelId="{AA59BC60-6370-4732-8B8A-BFB04C5CBA7D}" type="presOf" srcId="{51949C5C-E40B-4722-8292-0BCE3C226CF5}" destId="{9B98B4FC-B23F-43FB-87FF-3625523449F2}" srcOrd="0" destOrd="0" presId="urn:microsoft.com/office/officeart/2005/8/layout/orgChart1"/>
    <dgm:cxn modelId="{6CCFEC44-D936-4C32-B589-8FF2B7B3B56F}" type="presOf" srcId="{0292BF6D-9A06-4F05-B5B2-8D18EE4D6D6B}" destId="{379D43C1-2DBF-4D60-9870-FA28BF35E470}" srcOrd="0" destOrd="0" presId="urn:microsoft.com/office/officeart/2005/8/layout/orgChart1"/>
    <dgm:cxn modelId="{42FD6A65-EE7C-41E6-8DF5-F52C2688041C}" type="presOf" srcId="{CF233D26-5662-4C2B-BD86-3E31F7EC1A80}" destId="{BF2BB741-A19A-48C1-91B1-C775AE809B17}" srcOrd="0" destOrd="0" presId="urn:microsoft.com/office/officeart/2005/8/layout/orgChart1"/>
    <dgm:cxn modelId="{B113B748-6006-4AD0-BB49-50AC814C7456}" type="presOf" srcId="{9CC87DCA-12A3-4B9D-B02B-BD3B94F784CE}" destId="{BEB9A008-8A05-4D09-8764-AE0BABBBB776}" srcOrd="1" destOrd="0" presId="urn:microsoft.com/office/officeart/2005/8/layout/orgChart1"/>
    <dgm:cxn modelId="{D7E87C69-5D01-4FF7-8544-23AC43EE083B}" type="presOf" srcId="{40B81A8B-180B-4FEE-B15A-4C47ECBFA01C}" destId="{E1068866-E2AB-43AB-A5C1-A097B74074E1}" srcOrd="0" destOrd="0" presId="urn:microsoft.com/office/officeart/2005/8/layout/orgChart1"/>
    <dgm:cxn modelId="{3558FB49-73DA-4C1D-8769-DC15CC3A5684}" type="presOf" srcId="{204DC75A-903A-494C-A894-FF968366F15C}" destId="{45166F61-51CF-4D3E-9C4E-14BBA5461940}" srcOrd="0" destOrd="0" presId="urn:microsoft.com/office/officeart/2005/8/layout/orgChart1"/>
    <dgm:cxn modelId="{CA17254B-64F8-4F91-A4DC-E728B03D6E2C}" type="presOf" srcId="{40B81A8B-180B-4FEE-B15A-4C47ECBFA01C}" destId="{D98C8DB6-86DB-4BD2-AA3D-B3AC87D17B86}" srcOrd="1" destOrd="0" presId="urn:microsoft.com/office/officeart/2005/8/layout/orgChart1"/>
    <dgm:cxn modelId="{1949566B-49E9-4702-A59A-A5BE338E9EAE}" srcId="{03626B21-91DF-4269-B31F-D7A1BC72DFAF}" destId="{0292BF6D-9A06-4F05-B5B2-8D18EE4D6D6B}" srcOrd="3" destOrd="0" parTransId="{852FCADC-E871-4972-B255-C521B5D72B7A}" sibTransId="{311B6F61-0F32-4D59-AB24-83F9918DCCFE}"/>
    <dgm:cxn modelId="{77DFC74C-C6D7-479B-89D1-CC0DECD51334}" type="presOf" srcId="{4FAC31B9-6475-4AD0-93A6-7471DB680D3E}" destId="{BE8EDF07-63F5-4512-852E-0F5D2F306229}" srcOrd="1" destOrd="0" presId="urn:microsoft.com/office/officeart/2005/8/layout/orgChart1"/>
    <dgm:cxn modelId="{12AC5D56-B296-418F-B02B-43694261025C}" srcId="{4FAC31B9-6475-4AD0-93A6-7471DB680D3E}" destId="{F2484150-3A24-4F8D-BE6C-4A0A1BFB5159}" srcOrd="1" destOrd="0" parTransId="{95539F71-7EFA-4BCA-B1F2-28011EE1E431}" sibTransId="{0FADC3F0-7547-4849-AA5A-90AF38AEF05E}"/>
    <dgm:cxn modelId="{70E97776-5DB1-4D98-8D3D-A40A8298B886}" type="presOf" srcId="{12F8B393-9436-4709-BDAD-BBA5B0CCDD69}" destId="{2D446F5D-C7B1-430E-8799-51C8170E78E7}" srcOrd="1" destOrd="0" presId="urn:microsoft.com/office/officeart/2005/8/layout/orgChart1"/>
    <dgm:cxn modelId="{A6A29C56-557F-42AC-87BA-AD0C4B06834A}" srcId="{4FAC31B9-6475-4AD0-93A6-7471DB680D3E}" destId="{40B81A8B-180B-4FEE-B15A-4C47ECBFA01C}" srcOrd="4" destOrd="0" parTransId="{C041265E-C173-4C43-9915-1CEF9905D74B}" sibTransId="{56286DAC-D550-4529-BA61-3B391F2A2518}"/>
    <dgm:cxn modelId="{1E367A58-0498-4293-916D-CBE1B09D49BB}" type="presOf" srcId="{B8ECEE9B-C05D-46C6-A089-E1DF9142FEDA}" destId="{3C5246C4-A470-47B9-999A-0ADC70B84125}" srcOrd="1" destOrd="0" presId="urn:microsoft.com/office/officeart/2005/8/layout/orgChart1"/>
    <dgm:cxn modelId="{40B0C979-63D8-4C80-80B2-4EEE4CD84B2C}" type="presOf" srcId="{5C2DB8CD-1F6C-4F29-B278-4F41147C091F}" destId="{5918A358-AA87-4D89-99C4-DC3FA1EBAAD3}" srcOrd="0" destOrd="0" presId="urn:microsoft.com/office/officeart/2005/8/layout/orgChart1"/>
    <dgm:cxn modelId="{7431DB83-238A-4140-B016-0C9FC6ECB341}" type="presOf" srcId="{EAA2C66E-5554-4692-9861-E6C90A4353B2}" destId="{E084C204-0D21-465C-AAA5-7C4E4F024B47}" srcOrd="0" destOrd="0" presId="urn:microsoft.com/office/officeart/2005/8/layout/orgChart1"/>
    <dgm:cxn modelId="{80CB8C84-BAFA-4193-9305-C64F477BF293}" type="presOf" srcId="{8C349DE0-B7C5-4588-BD7A-A3ABB4B6C041}" destId="{48E76C90-66BC-486E-B3EF-62A5E65D0C32}" srcOrd="0" destOrd="0" presId="urn:microsoft.com/office/officeart/2005/8/layout/orgChart1"/>
    <dgm:cxn modelId="{B304CB87-5C82-4FF5-8E00-D52D14208E30}" type="presOf" srcId="{5AB76EE8-4A05-4E0F-85F1-D2C1F7FE6FD4}" destId="{BF0DDE9A-078C-4747-9B79-0F87AE424874}" srcOrd="1" destOrd="0" presId="urn:microsoft.com/office/officeart/2005/8/layout/orgChart1"/>
    <dgm:cxn modelId="{C9059289-840A-4F82-89B2-7B94BB9B54E8}" type="presOf" srcId="{03626B21-91DF-4269-B31F-D7A1BC72DFAF}" destId="{5D91494B-3B07-47F9-85F4-8CC67E3004BD}" srcOrd="1" destOrd="0" presId="urn:microsoft.com/office/officeart/2005/8/layout/orgChart1"/>
    <dgm:cxn modelId="{5F7CCE8C-82BB-4372-88FA-DF90A6CA5C45}" type="presOf" srcId="{026A16A0-6334-42EC-8AEC-6B508FCABCB0}" destId="{54DF1678-E8BF-472B-8D68-2647DBA76227}" srcOrd="0" destOrd="0" presId="urn:microsoft.com/office/officeart/2005/8/layout/orgChart1"/>
    <dgm:cxn modelId="{820D9590-041E-44A8-AF1B-6FDCF69C3F81}" type="presOf" srcId="{86ECA879-C916-40C0-ADBA-AE4E7CA8705D}" destId="{74215F8D-B590-4372-8857-4A0D9C6C4649}" srcOrd="1" destOrd="0" presId="urn:microsoft.com/office/officeart/2005/8/layout/orgChart1"/>
    <dgm:cxn modelId="{98BA8594-38FF-4C94-8E11-EF0FDCBDD903}" type="presOf" srcId="{F2484150-3A24-4F8D-BE6C-4A0A1BFB5159}" destId="{BB4CB2DE-A800-4DD3-9068-1D5C8FF9A0CC}" srcOrd="1" destOrd="0" presId="urn:microsoft.com/office/officeart/2005/8/layout/orgChart1"/>
    <dgm:cxn modelId="{E787BD96-C685-4BB5-961C-94AC0382A6C5}" type="presOf" srcId="{17764603-C391-455D-BC34-C46354770BA4}" destId="{45199AC8-33F0-479E-916D-0513657A3ACC}" srcOrd="0" destOrd="0" presId="urn:microsoft.com/office/officeart/2005/8/layout/orgChart1"/>
    <dgm:cxn modelId="{1D5C5D9A-80D9-4018-AA42-481D6999DA5B}" srcId="{026A16A0-6334-42EC-8AEC-6B508FCABCB0}" destId="{58B90304-79B7-48F8-BD8D-213449FA0E8D}" srcOrd="0" destOrd="0" parTransId="{51949C5C-E40B-4722-8292-0BCE3C226CF5}" sibTransId="{333DCF89-D97C-4A4D-A947-053BA161355B}"/>
    <dgm:cxn modelId="{099A25A0-B384-47C0-8DD2-A9A32C68464C}" type="presOf" srcId="{619C468A-878F-4854-B0F6-91CD5558B0B3}" destId="{C9DA30BA-460E-4EBB-AF17-16B69C6ACF66}" srcOrd="1" destOrd="0" presId="urn:microsoft.com/office/officeart/2005/8/layout/orgChart1"/>
    <dgm:cxn modelId="{AD5D6BA3-6E5E-429B-AAC1-7C3189629C0C}" srcId="{4FAC31B9-6475-4AD0-93A6-7471DB680D3E}" destId="{12F8B393-9436-4709-BDAD-BBA5B0CCDD69}" srcOrd="3" destOrd="0" parTransId="{8C349DE0-B7C5-4588-BD7A-A3ABB4B6C041}" sibTransId="{8836A631-7B26-4803-8D4D-53D3B18700E0}"/>
    <dgm:cxn modelId="{A99948AC-83ED-4EDE-B606-873ED9430561}" srcId="{03626B21-91DF-4269-B31F-D7A1BC72DFAF}" destId="{86ECA879-C916-40C0-ADBA-AE4E7CA8705D}" srcOrd="0" destOrd="0" parTransId="{EAA2C66E-5554-4692-9861-E6C90A4353B2}" sibTransId="{13B2D834-4657-4C58-B9FC-3F703C896025}"/>
    <dgm:cxn modelId="{2E42A7AD-0475-4972-964C-8B55D68F82C6}" srcId="{B8ECEE9B-C05D-46C6-A089-E1DF9142FEDA}" destId="{619C468A-878F-4854-B0F6-91CD5558B0B3}" srcOrd="0" destOrd="0" parTransId="{D52D9A2A-93AD-4170-98D1-75EE8723B4F7}" sibTransId="{AB0A170C-1146-443A-B786-2BF8D81003BC}"/>
    <dgm:cxn modelId="{A9DE71AF-B7CC-4171-81EA-4D86EFDD3B4B}" type="presOf" srcId="{12F8B393-9436-4709-BDAD-BBA5B0CCDD69}" destId="{C9F46E7B-68C1-4203-83C8-22AA313B1E7A}" srcOrd="0" destOrd="0" presId="urn:microsoft.com/office/officeart/2005/8/layout/orgChart1"/>
    <dgm:cxn modelId="{B1F9B8B3-8207-43B4-82DA-9E5A0236F494}" type="presOf" srcId="{5AB76EE8-4A05-4E0F-85F1-D2C1F7FE6FD4}" destId="{06DB1AB6-C5D9-4BBC-8BD7-00EE90FECACC}" srcOrd="0" destOrd="0" presId="urn:microsoft.com/office/officeart/2005/8/layout/orgChart1"/>
    <dgm:cxn modelId="{3CCF9CB5-43D9-49B3-B1A6-E1791864A137}" type="presOf" srcId="{F2484150-3A24-4F8D-BE6C-4A0A1BFB5159}" destId="{8EB8E755-21C0-49C5-B13D-75BF10FFC75F}" srcOrd="0" destOrd="0" presId="urn:microsoft.com/office/officeart/2005/8/layout/orgChart1"/>
    <dgm:cxn modelId="{968031C7-8EC6-4B12-B1B3-495988AB0D4C}" type="presOf" srcId="{D4E06967-FF12-46D5-8DEB-544DC007E455}" destId="{96C94849-C606-4723-B88C-40554BF2A5A5}" srcOrd="0" destOrd="0" presId="urn:microsoft.com/office/officeart/2005/8/layout/orgChart1"/>
    <dgm:cxn modelId="{6D6B6ECC-B5A4-4CC4-9A85-44B6C6A822D4}" srcId="{4FAC31B9-6475-4AD0-93A6-7471DB680D3E}" destId="{026A16A0-6334-42EC-8AEC-6B508FCABCB0}" srcOrd="5" destOrd="0" parTransId="{5C2DB8CD-1F6C-4F29-B278-4F41147C091F}" sibTransId="{6B5BB388-F071-4511-96DB-FB5E53E7F9C9}"/>
    <dgm:cxn modelId="{5C2F2FCE-9CC4-462D-BDBC-AEFEC6CEB133}" srcId="{4FAC31B9-6475-4AD0-93A6-7471DB680D3E}" destId="{03626B21-91DF-4269-B31F-D7A1BC72DFAF}" srcOrd="0" destOrd="0" parTransId="{CF233D26-5662-4C2B-BD86-3E31F7EC1A80}" sibTransId="{1E06E714-0925-4028-9615-83ED4F046C7F}"/>
    <dgm:cxn modelId="{9C38FDD8-C6FA-42A8-962D-2A5D652CF449}" type="presOf" srcId="{D52D9A2A-93AD-4170-98D1-75EE8723B4F7}" destId="{549CA09B-4B7F-42AE-8953-8FD3B90F7F31}" srcOrd="0" destOrd="0" presId="urn:microsoft.com/office/officeart/2005/8/layout/orgChart1"/>
    <dgm:cxn modelId="{CF7078E2-AEA1-4B44-9308-0B1D72C760D0}" srcId="{4FAC31B9-6475-4AD0-93A6-7471DB680D3E}" destId="{B8ECEE9B-C05D-46C6-A089-E1DF9142FEDA}" srcOrd="2" destOrd="0" parTransId="{17764603-C391-455D-BC34-C46354770BA4}" sibTransId="{5409EFEB-8312-42C7-A646-18AD8C22C354}"/>
    <dgm:cxn modelId="{42349FE2-86F4-4B7E-8618-4FE3A0D3FD0D}" srcId="{EA1507BE-D435-47FE-B963-90518828B0DF}" destId="{4FAC31B9-6475-4AD0-93A6-7471DB680D3E}" srcOrd="0" destOrd="0" parTransId="{71B7709B-F838-45B2-A5BD-36C2A3FF91A5}" sibTransId="{0A821CBE-EE0E-497A-8816-FBD15D83126E}"/>
    <dgm:cxn modelId="{F0B2BBE9-39D6-4F6A-B5D0-1295FD0989E8}" type="presOf" srcId="{EA1507BE-D435-47FE-B963-90518828B0DF}" destId="{FF951E54-DAFC-4FAE-9425-1A294CE0DB97}" srcOrd="0" destOrd="0" presId="urn:microsoft.com/office/officeart/2005/8/layout/orgChart1"/>
    <dgm:cxn modelId="{900053F2-8216-49AB-87C8-107EDB30DC55}" type="presOf" srcId="{58B90304-79B7-48F8-BD8D-213449FA0E8D}" destId="{CB64014F-2300-4274-8541-A8F611204BF5}" srcOrd="1" destOrd="0" presId="urn:microsoft.com/office/officeart/2005/8/layout/orgChart1"/>
    <dgm:cxn modelId="{EBAF23F4-08E6-43F6-88E2-DC9C7E9F6F5E}" type="presOf" srcId="{BBB9E400-B8F2-4B3E-95AC-B66E843E97E2}" destId="{4CD90957-3F7B-47B3-B0DA-F1775E715D83}" srcOrd="0" destOrd="0" presId="urn:microsoft.com/office/officeart/2005/8/layout/orgChart1"/>
    <dgm:cxn modelId="{41B0AAF6-1092-4059-BCE6-B5772153CEB7}" srcId="{03626B21-91DF-4269-B31F-D7A1BC72DFAF}" destId="{9CC87DCA-12A3-4B9D-B02B-BD3B94F784CE}" srcOrd="2" destOrd="0" parTransId="{D4E06967-FF12-46D5-8DEB-544DC007E455}" sibTransId="{EEC67304-7BA4-4B52-A541-EA9C7BD78D91}"/>
    <dgm:cxn modelId="{143879F8-0F03-4EED-B21C-19AEF91D2114}" type="presOf" srcId="{58B90304-79B7-48F8-BD8D-213449FA0E8D}" destId="{DB328E2A-DBFE-40A7-AC7C-B144743DB3AF}" srcOrd="0" destOrd="0" presId="urn:microsoft.com/office/officeart/2005/8/layout/orgChart1"/>
    <dgm:cxn modelId="{CAD3CFF9-9411-4C39-8E90-325E312D5910}" type="presOf" srcId="{9CC87DCA-12A3-4B9D-B02B-BD3B94F784CE}" destId="{74FA0945-B59F-41BA-83A9-76B1CAD05AAD}" srcOrd="0" destOrd="0" presId="urn:microsoft.com/office/officeart/2005/8/layout/orgChart1"/>
    <dgm:cxn modelId="{65B236FB-CEE8-4FDD-9F02-303828CB6BB7}" type="presOf" srcId="{4FAC31B9-6475-4AD0-93A6-7471DB680D3E}" destId="{18EF08BB-01C4-4612-A391-F3B61ED068F6}" srcOrd="0" destOrd="0" presId="urn:microsoft.com/office/officeart/2005/8/layout/orgChart1"/>
    <dgm:cxn modelId="{D83EC5FD-1D70-401A-B539-28D878184039}" srcId="{03626B21-91DF-4269-B31F-D7A1BC72DFAF}" destId="{5AB76EE8-4A05-4E0F-85F1-D2C1F7FE6FD4}" srcOrd="1" destOrd="0" parTransId="{BBB9E400-B8F2-4B3E-95AC-B66E843E97E2}" sibTransId="{C52D4BDF-DB35-4D53-9A20-E9D7C5E4EBF9}"/>
    <dgm:cxn modelId="{A989500E-CB4A-4E92-99A3-9E561C43C8E6}" type="presParOf" srcId="{FF951E54-DAFC-4FAE-9425-1A294CE0DB97}" destId="{71597DAB-DF0C-45B0-A80E-C981978C51BD}" srcOrd="0" destOrd="0" presId="urn:microsoft.com/office/officeart/2005/8/layout/orgChart1"/>
    <dgm:cxn modelId="{6EFB2758-7811-43D7-8A89-6E159882AC28}" type="presParOf" srcId="{71597DAB-DF0C-45B0-A80E-C981978C51BD}" destId="{3BE68D71-31F2-4217-BD5A-7BB288F00BDD}" srcOrd="0" destOrd="0" presId="urn:microsoft.com/office/officeart/2005/8/layout/orgChart1"/>
    <dgm:cxn modelId="{DE44D02D-8CBB-445E-AAA0-1A9E7FA46066}" type="presParOf" srcId="{3BE68D71-31F2-4217-BD5A-7BB288F00BDD}" destId="{18EF08BB-01C4-4612-A391-F3B61ED068F6}" srcOrd="0" destOrd="0" presId="urn:microsoft.com/office/officeart/2005/8/layout/orgChart1"/>
    <dgm:cxn modelId="{A1A58CC3-D652-4F75-9D4F-F8C84B4D5D07}" type="presParOf" srcId="{3BE68D71-31F2-4217-BD5A-7BB288F00BDD}" destId="{BE8EDF07-63F5-4512-852E-0F5D2F306229}" srcOrd="1" destOrd="0" presId="urn:microsoft.com/office/officeart/2005/8/layout/orgChart1"/>
    <dgm:cxn modelId="{88F82A26-23B0-4E6F-B0A2-97F8AE7A84B8}" type="presParOf" srcId="{71597DAB-DF0C-45B0-A80E-C981978C51BD}" destId="{3EC4E677-8E01-4292-A8EF-15EA64002A5F}" srcOrd="1" destOrd="0" presId="urn:microsoft.com/office/officeart/2005/8/layout/orgChart1"/>
    <dgm:cxn modelId="{52757CBC-7908-4DCE-9505-C6B3278CF78E}" type="presParOf" srcId="{3EC4E677-8E01-4292-A8EF-15EA64002A5F}" destId="{BF2BB741-A19A-48C1-91B1-C775AE809B17}" srcOrd="0" destOrd="0" presId="urn:microsoft.com/office/officeart/2005/8/layout/orgChart1"/>
    <dgm:cxn modelId="{482F2A4B-E88E-41C0-9D8D-8B3CD152EA54}" type="presParOf" srcId="{3EC4E677-8E01-4292-A8EF-15EA64002A5F}" destId="{8839D378-DA69-42A4-B3DD-A21462AF5819}" srcOrd="1" destOrd="0" presId="urn:microsoft.com/office/officeart/2005/8/layout/orgChart1"/>
    <dgm:cxn modelId="{A3F73503-5DBF-4DFB-AA58-A7CF0AEC37EF}" type="presParOf" srcId="{8839D378-DA69-42A4-B3DD-A21462AF5819}" destId="{371E1E19-850C-421D-8CD7-8A1D9DA8279A}" srcOrd="0" destOrd="0" presId="urn:microsoft.com/office/officeart/2005/8/layout/orgChart1"/>
    <dgm:cxn modelId="{A65FD180-A132-44C1-9CD5-DF1E642F3974}" type="presParOf" srcId="{371E1E19-850C-421D-8CD7-8A1D9DA8279A}" destId="{FF48B059-46D5-49F8-A144-9F9B6BF34B88}" srcOrd="0" destOrd="0" presId="urn:microsoft.com/office/officeart/2005/8/layout/orgChart1"/>
    <dgm:cxn modelId="{ECE6E116-7B5D-47A7-AE1F-9B014F2BE82D}" type="presParOf" srcId="{371E1E19-850C-421D-8CD7-8A1D9DA8279A}" destId="{5D91494B-3B07-47F9-85F4-8CC67E3004BD}" srcOrd="1" destOrd="0" presId="urn:microsoft.com/office/officeart/2005/8/layout/orgChart1"/>
    <dgm:cxn modelId="{ECBC9D93-3879-44D3-9210-AF2E80920A8B}" type="presParOf" srcId="{8839D378-DA69-42A4-B3DD-A21462AF5819}" destId="{255E7E5E-522B-4C7A-9296-4239F1AD453D}" srcOrd="1" destOrd="0" presId="urn:microsoft.com/office/officeart/2005/8/layout/orgChart1"/>
    <dgm:cxn modelId="{1FFABE32-D436-4B2B-861D-4D96D9B0507E}" type="presParOf" srcId="{255E7E5E-522B-4C7A-9296-4239F1AD453D}" destId="{E084C204-0D21-465C-AAA5-7C4E4F024B47}" srcOrd="0" destOrd="0" presId="urn:microsoft.com/office/officeart/2005/8/layout/orgChart1"/>
    <dgm:cxn modelId="{183586F0-949D-4806-BFAA-3F44DBE9C923}" type="presParOf" srcId="{255E7E5E-522B-4C7A-9296-4239F1AD453D}" destId="{C11D3340-B420-41D1-9BCF-397EF3137737}" srcOrd="1" destOrd="0" presId="urn:microsoft.com/office/officeart/2005/8/layout/orgChart1"/>
    <dgm:cxn modelId="{DAC4FC8C-5FB7-4B44-A94E-D51608E31170}" type="presParOf" srcId="{C11D3340-B420-41D1-9BCF-397EF3137737}" destId="{0162632E-8230-415D-BF4C-714720440D76}" srcOrd="0" destOrd="0" presId="urn:microsoft.com/office/officeart/2005/8/layout/orgChart1"/>
    <dgm:cxn modelId="{914EF5B6-C5F8-4CB6-B59A-9DBF04418B39}" type="presParOf" srcId="{0162632E-8230-415D-BF4C-714720440D76}" destId="{694DA7F2-8520-4C07-AC11-78699170463C}" srcOrd="0" destOrd="0" presId="urn:microsoft.com/office/officeart/2005/8/layout/orgChart1"/>
    <dgm:cxn modelId="{5AA323C3-64EF-46F9-8F2E-E3E296B76C1B}" type="presParOf" srcId="{0162632E-8230-415D-BF4C-714720440D76}" destId="{74215F8D-B590-4372-8857-4A0D9C6C4649}" srcOrd="1" destOrd="0" presId="urn:microsoft.com/office/officeart/2005/8/layout/orgChart1"/>
    <dgm:cxn modelId="{5CFC3015-92C4-434C-849D-A0EC8A61603F}" type="presParOf" srcId="{C11D3340-B420-41D1-9BCF-397EF3137737}" destId="{76F93CD3-C8A3-40DE-B318-8B3F064D0A61}" srcOrd="1" destOrd="0" presId="urn:microsoft.com/office/officeart/2005/8/layout/orgChart1"/>
    <dgm:cxn modelId="{704E863D-07DA-4D7A-A61E-04EA41AAE17E}" type="presParOf" srcId="{C11D3340-B420-41D1-9BCF-397EF3137737}" destId="{755FB6CA-2FA7-451F-B5DC-F9E826D4B278}" srcOrd="2" destOrd="0" presId="urn:microsoft.com/office/officeart/2005/8/layout/orgChart1"/>
    <dgm:cxn modelId="{E9D5A585-A744-4EE6-8243-CED7702E988A}" type="presParOf" srcId="{255E7E5E-522B-4C7A-9296-4239F1AD453D}" destId="{4CD90957-3F7B-47B3-B0DA-F1775E715D83}" srcOrd="2" destOrd="0" presId="urn:microsoft.com/office/officeart/2005/8/layout/orgChart1"/>
    <dgm:cxn modelId="{1BDB3E01-B21F-413C-9A7D-2E3BB0A8F4BB}" type="presParOf" srcId="{255E7E5E-522B-4C7A-9296-4239F1AD453D}" destId="{32BBCF83-2338-4399-9748-F2C5134CFE9C}" srcOrd="3" destOrd="0" presId="urn:microsoft.com/office/officeart/2005/8/layout/orgChart1"/>
    <dgm:cxn modelId="{E497CD2B-9248-4443-AEBC-614F2C28DE4B}" type="presParOf" srcId="{32BBCF83-2338-4399-9748-F2C5134CFE9C}" destId="{005752A7-0EC0-4AEC-A166-A7F2C0724690}" srcOrd="0" destOrd="0" presId="urn:microsoft.com/office/officeart/2005/8/layout/orgChart1"/>
    <dgm:cxn modelId="{CFEB958A-0CB1-4706-8C4D-61A0326E86B8}" type="presParOf" srcId="{005752A7-0EC0-4AEC-A166-A7F2C0724690}" destId="{06DB1AB6-C5D9-4BBC-8BD7-00EE90FECACC}" srcOrd="0" destOrd="0" presId="urn:microsoft.com/office/officeart/2005/8/layout/orgChart1"/>
    <dgm:cxn modelId="{9B812857-3A43-4436-9D7E-C076E718DA04}" type="presParOf" srcId="{005752A7-0EC0-4AEC-A166-A7F2C0724690}" destId="{BF0DDE9A-078C-4747-9B79-0F87AE424874}" srcOrd="1" destOrd="0" presId="urn:microsoft.com/office/officeart/2005/8/layout/orgChart1"/>
    <dgm:cxn modelId="{A4C730A6-AF4E-4B78-99F3-2F0B95D3F02C}" type="presParOf" srcId="{32BBCF83-2338-4399-9748-F2C5134CFE9C}" destId="{4D4FA68A-47AF-4234-9598-CB4CD9936005}" srcOrd="1" destOrd="0" presId="urn:microsoft.com/office/officeart/2005/8/layout/orgChart1"/>
    <dgm:cxn modelId="{D1BCC9C4-43F9-426D-A6A4-16FA93BC0317}" type="presParOf" srcId="{32BBCF83-2338-4399-9748-F2C5134CFE9C}" destId="{B5F6CEEA-2E67-4EA9-BE12-08FAFCF301AB}" srcOrd="2" destOrd="0" presId="urn:microsoft.com/office/officeart/2005/8/layout/orgChart1"/>
    <dgm:cxn modelId="{BFB6CAD1-EE9B-4E28-8760-8F223933C8F7}" type="presParOf" srcId="{255E7E5E-522B-4C7A-9296-4239F1AD453D}" destId="{96C94849-C606-4723-B88C-40554BF2A5A5}" srcOrd="4" destOrd="0" presId="urn:microsoft.com/office/officeart/2005/8/layout/orgChart1"/>
    <dgm:cxn modelId="{6F0BAEAF-C33E-4B02-AF9D-2E89596795A1}" type="presParOf" srcId="{255E7E5E-522B-4C7A-9296-4239F1AD453D}" destId="{B887C4F4-78E9-43FE-8011-C230AC2EB945}" srcOrd="5" destOrd="0" presId="urn:microsoft.com/office/officeart/2005/8/layout/orgChart1"/>
    <dgm:cxn modelId="{B8FD4936-6938-4C9A-8999-DB0BA1830BA2}" type="presParOf" srcId="{B887C4F4-78E9-43FE-8011-C230AC2EB945}" destId="{06EBF7D0-DA2D-4AAB-A63C-161F0CCC132D}" srcOrd="0" destOrd="0" presId="urn:microsoft.com/office/officeart/2005/8/layout/orgChart1"/>
    <dgm:cxn modelId="{BC4C96A5-70BE-4679-A835-4035744D5D0D}" type="presParOf" srcId="{06EBF7D0-DA2D-4AAB-A63C-161F0CCC132D}" destId="{74FA0945-B59F-41BA-83A9-76B1CAD05AAD}" srcOrd="0" destOrd="0" presId="urn:microsoft.com/office/officeart/2005/8/layout/orgChart1"/>
    <dgm:cxn modelId="{BF8EBE53-FE24-4BD7-8D57-1A7499C9D1D3}" type="presParOf" srcId="{06EBF7D0-DA2D-4AAB-A63C-161F0CCC132D}" destId="{BEB9A008-8A05-4D09-8764-AE0BABBBB776}" srcOrd="1" destOrd="0" presId="urn:microsoft.com/office/officeart/2005/8/layout/orgChart1"/>
    <dgm:cxn modelId="{9F55A126-6E12-4EB0-AB5C-A83B254C42E1}" type="presParOf" srcId="{B887C4F4-78E9-43FE-8011-C230AC2EB945}" destId="{AE581B94-2723-44D1-8F7B-E88497949AD7}" srcOrd="1" destOrd="0" presId="urn:microsoft.com/office/officeart/2005/8/layout/orgChart1"/>
    <dgm:cxn modelId="{3A6354C1-7029-4613-BDF8-7B9C034A7690}" type="presParOf" srcId="{B887C4F4-78E9-43FE-8011-C230AC2EB945}" destId="{76BE9D48-06E2-4774-96D8-16803CC9FA84}" srcOrd="2" destOrd="0" presId="urn:microsoft.com/office/officeart/2005/8/layout/orgChart1"/>
    <dgm:cxn modelId="{8A1B732C-7421-4A39-B917-6EBBB1D41579}" type="presParOf" srcId="{255E7E5E-522B-4C7A-9296-4239F1AD453D}" destId="{C70D8747-E7F0-47C2-B01A-020CC93EFC53}" srcOrd="6" destOrd="0" presId="urn:microsoft.com/office/officeart/2005/8/layout/orgChart1"/>
    <dgm:cxn modelId="{1BC972FE-949F-494E-A917-BF8929EB731E}" type="presParOf" srcId="{255E7E5E-522B-4C7A-9296-4239F1AD453D}" destId="{06F22CEE-262B-4FE6-9071-BC73BC7B9F55}" srcOrd="7" destOrd="0" presId="urn:microsoft.com/office/officeart/2005/8/layout/orgChart1"/>
    <dgm:cxn modelId="{D3A86F29-D313-44AA-9CAE-8450D7156B9F}" type="presParOf" srcId="{06F22CEE-262B-4FE6-9071-BC73BC7B9F55}" destId="{E14026CA-172C-4BF2-BDE6-3571CB3BE065}" srcOrd="0" destOrd="0" presId="urn:microsoft.com/office/officeart/2005/8/layout/orgChart1"/>
    <dgm:cxn modelId="{C3DFB019-E881-4A0C-841E-48DAAE619574}" type="presParOf" srcId="{E14026CA-172C-4BF2-BDE6-3571CB3BE065}" destId="{379D43C1-2DBF-4D60-9870-FA28BF35E470}" srcOrd="0" destOrd="0" presId="urn:microsoft.com/office/officeart/2005/8/layout/orgChart1"/>
    <dgm:cxn modelId="{ABEDCDFF-EA76-4FBF-A725-B9A28C7C8BB0}" type="presParOf" srcId="{E14026CA-172C-4BF2-BDE6-3571CB3BE065}" destId="{451C08AC-7484-4FA9-89B7-EC6508CB4415}" srcOrd="1" destOrd="0" presId="urn:microsoft.com/office/officeart/2005/8/layout/orgChart1"/>
    <dgm:cxn modelId="{784841DD-7709-499D-AECC-A0397596211C}" type="presParOf" srcId="{06F22CEE-262B-4FE6-9071-BC73BC7B9F55}" destId="{544BC9C4-5CA0-488D-8832-55CA89C56306}" srcOrd="1" destOrd="0" presId="urn:microsoft.com/office/officeart/2005/8/layout/orgChart1"/>
    <dgm:cxn modelId="{8B8C76DC-A85F-4F16-9EF3-3BF772BDC6B8}" type="presParOf" srcId="{06F22CEE-262B-4FE6-9071-BC73BC7B9F55}" destId="{FAD3C682-475A-4970-9CDB-650E96D5C52F}" srcOrd="2" destOrd="0" presId="urn:microsoft.com/office/officeart/2005/8/layout/orgChart1"/>
    <dgm:cxn modelId="{15144915-675B-482E-ABFE-471C78B36AAD}" type="presParOf" srcId="{8839D378-DA69-42A4-B3DD-A21462AF5819}" destId="{F0F7C8BA-F65D-4D4E-997F-3116147FFCE4}" srcOrd="2" destOrd="0" presId="urn:microsoft.com/office/officeart/2005/8/layout/orgChart1"/>
    <dgm:cxn modelId="{BE3251C2-2F7D-4B26-AC54-289247B04966}" type="presParOf" srcId="{3EC4E677-8E01-4292-A8EF-15EA64002A5F}" destId="{6ABD8B89-820A-42AA-A14B-258A664DEE5D}" srcOrd="2" destOrd="0" presId="urn:microsoft.com/office/officeart/2005/8/layout/orgChart1"/>
    <dgm:cxn modelId="{F67BD8C1-5762-4232-BE62-A85E8EE3202F}" type="presParOf" srcId="{3EC4E677-8E01-4292-A8EF-15EA64002A5F}" destId="{504D151B-5DF9-41B1-9DC6-6BB31FBD160E}" srcOrd="3" destOrd="0" presId="urn:microsoft.com/office/officeart/2005/8/layout/orgChart1"/>
    <dgm:cxn modelId="{EDBFDC62-9959-4A25-9C04-5D259A9316F1}" type="presParOf" srcId="{504D151B-5DF9-41B1-9DC6-6BB31FBD160E}" destId="{46832272-0258-415A-9BD3-D2915F1C0957}" srcOrd="0" destOrd="0" presId="urn:microsoft.com/office/officeart/2005/8/layout/orgChart1"/>
    <dgm:cxn modelId="{589D0675-8FE4-493C-AE77-66F4A52E0D2D}" type="presParOf" srcId="{46832272-0258-415A-9BD3-D2915F1C0957}" destId="{8EB8E755-21C0-49C5-B13D-75BF10FFC75F}" srcOrd="0" destOrd="0" presId="urn:microsoft.com/office/officeart/2005/8/layout/orgChart1"/>
    <dgm:cxn modelId="{EEC6C310-DF60-4FDB-B687-05B2BFD1DDEE}" type="presParOf" srcId="{46832272-0258-415A-9BD3-D2915F1C0957}" destId="{BB4CB2DE-A800-4DD3-9068-1D5C8FF9A0CC}" srcOrd="1" destOrd="0" presId="urn:microsoft.com/office/officeart/2005/8/layout/orgChart1"/>
    <dgm:cxn modelId="{71892395-67F4-4354-8203-C4F67A85CD47}" type="presParOf" srcId="{504D151B-5DF9-41B1-9DC6-6BB31FBD160E}" destId="{CFDBAB3D-E020-4064-8A95-E9A9B39785DA}" srcOrd="1" destOrd="0" presId="urn:microsoft.com/office/officeart/2005/8/layout/orgChart1"/>
    <dgm:cxn modelId="{53B8BCE2-75ED-49A1-B29A-CC01F2F63A4A}" type="presParOf" srcId="{504D151B-5DF9-41B1-9DC6-6BB31FBD160E}" destId="{88439DD1-3A3D-4889-B3D5-CE2876F8CEAA}" srcOrd="2" destOrd="0" presId="urn:microsoft.com/office/officeart/2005/8/layout/orgChart1"/>
    <dgm:cxn modelId="{56471F71-CE81-4187-A440-D62379E4950D}" type="presParOf" srcId="{3EC4E677-8E01-4292-A8EF-15EA64002A5F}" destId="{45199AC8-33F0-479E-916D-0513657A3ACC}" srcOrd="4" destOrd="0" presId="urn:microsoft.com/office/officeart/2005/8/layout/orgChart1"/>
    <dgm:cxn modelId="{2B0ACF28-5736-4429-ABCF-13FBAAC14774}" type="presParOf" srcId="{3EC4E677-8E01-4292-A8EF-15EA64002A5F}" destId="{DBD8D0E3-3145-47B3-87C8-40151C1FF035}" srcOrd="5" destOrd="0" presId="urn:microsoft.com/office/officeart/2005/8/layout/orgChart1"/>
    <dgm:cxn modelId="{97FBA658-C3AF-4716-A541-90202692E90E}" type="presParOf" srcId="{DBD8D0E3-3145-47B3-87C8-40151C1FF035}" destId="{259ED012-5CD0-4440-8755-B99E39F071E1}" srcOrd="0" destOrd="0" presId="urn:microsoft.com/office/officeart/2005/8/layout/orgChart1"/>
    <dgm:cxn modelId="{0B9CE522-59AA-483C-A1A3-031F35810859}" type="presParOf" srcId="{259ED012-5CD0-4440-8755-B99E39F071E1}" destId="{E3F16FC2-4B6D-41ED-8B52-D084BC0D2F99}" srcOrd="0" destOrd="0" presId="urn:microsoft.com/office/officeart/2005/8/layout/orgChart1"/>
    <dgm:cxn modelId="{B06C8B03-8566-45FB-991D-19FFFE354072}" type="presParOf" srcId="{259ED012-5CD0-4440-8755-B99E39F071E1}" destId="{3C5246C4-A470-47B9-999A-0ADC70B84125}" srcOrd="1" destOrd="0" presId="urn:microsoft.com/office/officeart/2005/8/layout/orgChart1"/>
    <dgm:cxn modelId="{D50A86C4-3E7C-42DF-85BB-EFA08FADF8E0}" type="presParOf" srcId="{DBD8D0E3-3145-47B3-87C8-40151C1FF035}" destId="{92033C5F-CFF3-480B-A35E-7FD9B133EEF9}" srcOrd="1" destOrd="0" presId="urn:microsoft.com/office/officeart/2005/8/layout/orgChart1"/>
    <dgm:cxn modelId="{B18C03E4-91DC-4B4A-82B9-02C460D952EB}" type="presParOf" srcId="{92033C5F-CFF3-480B-A35E-7FD9B133EEF9}" destId="{549CA09B-4B7F-42AE-8953-8FD3B90F7F31}" srcOrd="0" destOrd="0" presId="urn:microsoft.com/office/officeart/2005/8/layout/orgChart1"/>
    <dgm:cxn modelId="{CA5AF4C2-E992-45B4-9844-423E504DA0C7}" type="presParOf" srcId="{92033C5F-CFF3-480B-A35E-7FD9B133EEF9}" destId="{CFF1716F-4699-4AE2-8928-772DE6F16226}" srcOrd="1" destOrd="0" presId="urn:microsoft.com/office/officeart/2005/8/layout/orgChart1"/>
    <dgm:cxn modelId="{62070C20-84E9-422D-A582-FD4303F7C03D}" type="presParOf" srcId="{CFF1716F-4699-4AE2-8928-772DE6F16226}" destId="{A03C379D-A377-4EAC-AC8F-3A01D9054E13}" srcOrd="0" destOrd="0" presId="urn:microsoft.com/office/officeart/2005/8/layout/orgChart1"/>
    <dgm:cxn modelId="{BB082BF7-2757-4672-A871-9FD57930125B}" type="presParOf" srcId="{A03C379D-A377-4EAC-AC8F-3A01D9054E13}" destId="{1295BF49-59FB-4FED-82E9-007AC6DBB9B8}" srcOrd="0" destOrd="0" presId="urn:microsoft.com/office/officeart/2005/8/layout/orgChart1"/>
    <dgm:cxn modelId="{3596DA5E-3C01-49BA-BF4F-B737FDBD29E7}" type="presParOf" srcId="{A03C379D-A377-4EAC-AC8F-3A01D9054E13}" destId="{C9DA30BA-460E-4EBB-AF17-16B69C6ACF66}" srcOrd="1" destOrd="0" presId="urn:microsoft.com/office/officeart/2005/8/layout/orgChart1"/>
    <dgm:cxn modelId="{64CBBF2C-D432-4FAA-A92E-D8DEB08D5658}" type="presParOf" srcId="{CFF1716F-4699-4AE2-8928-772DE6F16226}" destId="{B0111AA7-6CF0-471C-A8C4-63D7130253AD}" srcOrd="1" destOrd="0" presId="urn:microsoft.com/office/officeart/2005/8/layout/orgChart1"/>
    <dgm:cxn modelId="{35D75193-E3A5-42D8-A13B-79EAC6C515CA}" type="presParOf" srcId="{CFF1716F-4699-4AE2-8928-772DE6F16226}" destId="{A9F84B74-E87C-49E2-BA63-D0EC09648F28}" srcOrd="2" destOrd="0" presId="urn:microsoft.com/office/officeart/2005/8/layout/orgChart1"/>
    <dgm:cxn modelId="{C62E07B7-19A8-488F-90A8-BAABCE000EBE}" type="presParOf" srcId="{DBD8D0E3-3145-47B3-87C8-40151C1FF035}" destId="{D0976C2E-FC49-4DE1-AA76-ABABA183FB4A}" srcOrd="2" destOrd="0" presId="urn:microsoft.com/office/officeart/2005/8/layout/orgChart1"/>
    <dgm:cxn modelId="{54F97BA2-CC07-476A-8DF0-12ABABC9A80E}" type="presParOf" srcId="{3EC4E677-8E01-4292-A8EF-15EA64002A5F}" destId="{48E76C90-66BC-486E-B3EF-62A5E65D0C32}" srcOrd="6" destOrd="0" presId="urn:microsoft.com/office/officeart/2005/8/layout/orgChart1"/>
    <dgm:cxn modelId="{E09FF3BC-9642-4748-9A57-BE5C67AEE8CE}" type="presParOf" srcId="{3EC4E677-8E01-4292-A8EF-15EA64002A5F}" destId="{5D3978AF-5CF6-4970-9DE2-BA22B571C867}" srcOrd="7" destOrd="0" presId="urn:microsoft.com/office/officeart/2005/8/layout/orgChart1"/>
    <dgm:cxn modelId="{967DB1FF-D7F6-4363-9C6A-428CC8108627}" type="presParOf" srcId="{5D3978AF-5CF6-4970-9DE2-BA22B571C867}" destId="{0D081716-357D-4271-8C5B-58F69111790A}" srcOrd="0" destOrd="0" presId="urn:microsoft.com/office/officeart/2005/8/layout/orgChart1"/>
    <dgm:cxn modelId="{67884AFE-E353-4350-9B86-B8E137068CED}" type="presParOf" srcId="{0D081716-357D-4271-8C5B-58F69111790A}" destId="{C9F46E7B-68C1-4203-83C8-22AA313B1E7A}" srcOrd="0" destOrd="0" presId="urn:microsoft.com/office/officeart/2005/8/layout/orgChart1"/>
    <dgm:cxn modelId="{C7BD119E-97EF-4369-B95F-A40B0EC650D8}" type="presParOf" srcId="{0D081716-357D-4271-8C5B-58F69111790A}" destId="{2D446F5D-C7B1-430E-8799-51C8170E78E7}" srcOrd="1" destOrd="0" presId="urn:microsoft.com/office/officeart/2005/8/layout/orgChart1"/>
    <dgm:cxn modelId="{BB702C12-7C46-4B4D-93A8-9E5BE6CD2EF7}" type="presParOf" srcId="{5D3978AF-5CF6-4970-9DE2-BA22B571C867}" destId="{F0EC6379-7D7B-4CF0-8518-F376E07B2899}" srcOrd="1" destOrd="0" presId="urn:microsoft.com/office/officeart/2005/8/layout/orgChart1"/>
    <dgm:cxn modelId="{51AA30D2-2B89-4FAC-99D8-28A231ABBE5F}" type="presParOf" srcId="{5D3978AF-5CF6-4970-9DE2-BA22B571C867}" destId="{57FA5D8F-9294-49C4-B154-D4AE557B1521}" srcOrd="2" destOrd="0" presId="urn:microsoft.com/office/officeart/2005/8/layout/orgChart1"/>
    <dgm:cxn modelId="{D82A9E6E-E0BC-41A0-BBBA-449F67F28099}" type="presParOf" srcId="{3EC4E677-8E01-4292-A8EF-15EA64002A5F}" destId="{1229B8F0-8405-4C01-B7FE-569CBE9590CC}" srcOrd="8" destOrd="0" presId="urn:microsoft.com/office/officeart/2005/8/layout/orgChart1"/>
    <dgm:cxn modelId="{68235713-FB0A-4347-8EAB-DC3A10EAC24D}" type="presParOf" srcId="{3EC4E677-8E01-4292-A8EF-15EA64002A5F}" destId="{A69B97B6-C4EA-4AF9-AB4B-22EA04A7797C}" srcOrd="9" destOrd="0" presId="urn:microsoft.com/office/officeart/2005/8/layout/orgChart1"/>
    <dgm:cxn modelId="{7A8E9ED2-35B5-4112-867F-EA7F87397FE9}" type="presParOf" srcId="{A69B97B6-C4EA-4AF9-AB4B-22EA04A7797C}" destId="{08A00047-D76C-423D-864A-5C4EC2527DDD}" srcOrd="0" destOrd="0" presId="urn:microsoft.com/office/officeart/2005/8/layout/orgChart1"/>
    <dgm:cxn modelId="{D8CEF275-A291-4B7C-B78E-89509F44EFB2}" type="presParOf" srcId="{08A00047-D76C-423D-864A-5C4EC2527DDD}" destId="{E1068866-E2AB-43AB-A5C1-A097B74074E1}" srcOrd="0" destOrd="0" presId="urn:microsoft.com/office/officeart/2005/8/layout/orgChart1"/>
    <dgm:cxn modelId="{A5C92044-E654-4564-8F7C-4E79B667BDEE}" type="presParOf" srcId="{08A00047-D76C-423D-864A-5C4EC2527DDD}" destId="{D98C8DB6-86DB-4BD2-AA3D-B3AC87D17B86}" srcOrd="1" destOrd="0" presId="urn:microsoft.com/office/officeart/2005/8/layout/orgChart1"/>
    <dgm:cxn modelId="{0E8150D9-05CA-488A-8B5E-9F1134EAD2B9}" type="presParOf" srcId="{A69B97B6-C4EA-4AF9-AB4B-22EA04A7797C}" destId="{E7677084-ABFF-4E72-8AD8-0123D94278CF}" srcOrd="1" destOrd="0" presId="urn:microsoft.com/office/officeart/2005/8/layout/orgChart1"/>
    <dgm:cxn modelId="{F8512142-BB7C-402B-AFC0-F37CF46DA4E8}" type="presParOf" srcId="{A69B97B6-C4EA-4AF9-AB4B-22EA04A7797C}" destId="{A6E7CCC1-46F1-44A5-8BC9-31A496C01EE5}" srcOrd="2" destOrd="0" presId="urn:microsoft.com/office/officeart/2005/8/layout/orgChart1"/>
    <dgm:cxn modelId="{4690C58B-4A92-425A-AC23-15A5B09FC97E}" type="presParOf" srcId="{3EC4E677-8E01-4292-A8EF-15EA64002A5F}" destId="{5918A358-AA87-4D89-99C4-DC3FA1EBAAD3}" srcOrd="10" destOrd="0" presId="urn:microsoft.com/office/officeart/2005/8/layout/orgChart1"/>
    <dgm:cxn modelId="{64C51DEA-2D88-4264-95EB-57E2176DBC84}" type="presParOf" srcId="{3EC4E677-8E01-4292-A8EF-15EA64002A5F}" destId="{B0C94CC9-91EF-4402-A142-F22A500B9DF7}" srcOrd="11" destOrd="0" presId="urn:microsoft.com/office/officeart/2005/8/layout/orgChart1"/>
    <dgm:cxn modelId="{81F7291C-19E8-4C81-A3E6-D43016057B68}" type="presParOf" srcId="{B0C94CC9-91EF-4402-A142-F22A500B9DF7}" destId="{73C6124E-3FCC-4AFB-8082-A66941196ED5}" srcOrd="0" destOrd="0" presId="urn:microsoft.com/office/officeart/2005/8/layout/orgChart1"/>
    <dgm:cxn modelId="{39F2B3DE-9B35-44AF-8B5A-36528E9D180D}" type="presParOf" srcId="{73C6124E-3FCC-4AFB-8082-A66941196ED5}" destId="{54DF1678-E8BF-472B-8D68-2647DBA76227}" srcOrd="0" destOrd="0" presId="urn:microsoft.com/office/officeart/2005/8/layout/orgChart1"/>
    <dgm:cxn modelId="{AD64A30A-2FA8-47AE-BC3C-798BDDF04BCB}" type="presParOf" srcId="{73C6124E-3FCC-4AFB-8082-A66941196ED5}" destId="{D378E070-6444-4974-B13D-3EC381C644BA}" srcOrd="1" destOrd="0" presId="urn:microsoft.com/office/officeart/2005/8/layout/orgChart1"/>
    <dgm:cxn modelId="{4B9FD179-1211-4A53-9DD9-4ACC08E2AD6A}" type="presParOf" srcId="{B0C94CC9-91EF-4402-A142-F22A500B9DF7}" destId="{2DE2B184-DE74-46BE-A390-15CE037B6C94}" srcOrd="1" destOrd="0" presId="urn:microsoft.com/office/officeart/2005/8/layout/orgChart1"/>
    <dgm:cxn modelId="{5162E480-2ABE-4632-BCC7-E16530A70B20}" type="presParOf" srcId="{2DE2B184-DE74-46BE-A390-15CE037B6C94}" destId="{9B98B4FC-B23F-43FB-87FF-3625523449F2}" srcOrd="0" destOrd="0" presId="urn:microsoft.com/office/officeart/2005/8/layout/orgChart1"/>
    <dgm:cxn modelId="{EAA429DF-C365-48CF-8F1B-36887E8E8455}" type="presParOf" srcId="{2DE2B184-DE74-46BE-A390-15CE037B6C94}" destId="{9549100F-53EE-4785-B105-9CA495278B99}" srcOrd="1" destOrd="0" presId="urn:microsoft.com/office/officeart/2005/8/layout/orgChart1"/>
    <dgm:cxn modelId="{5A7DECC3-04F8-4CBD-A5A1-80E5E356D87A}" type="presParOf" srcId="{9549100F-53EE-4785-B105-9CA495278B99}" destId="{3E404F0E-37C6-44C8-A10A-E427392BBB14}" srcOrd="0" destOrd="0" presId="urn:microsoft.com/office/officeart/2005/8/layout/orgChart1"/>
    <dgm:cxn modelId="{381E7597-33CD-4317-9A10-0CD0559E5EDD}" type="presParOf" srcId="{3E404F0E-37C6-44C8-A10A-E427392BBB14}" destId="{DB328E2A-DBFE-40A7-AC7C-B144743DB3AF}" srcOrd="0" destOrd="0" presId="urn:microsoft.com/office/officeart/2005/8/layout/orgChart1"/>
    <dgm:cxn modelId="{DFF92F40-2A68-4521-89B4-EE099B87C75A}" type="presParOf" srcId="{3E404F0E-37C6-44C8-A10A-E427392BBB14}" destId="{CB64014F-2300-4274-8541-A8F611204BF5}" srcOrd="1" destOrd="0" presId="urn:microsoft.com/office/officeart/2005/8/layout/orgChart1"/>
    <dgm:cxn modelId="{5D41D0DD-BD97-4F07-945C-1E7A397A301D}" type="presParOf" srcId="{9549100F-53EE-4785-B105-9CA495278B99}" destId="{38B877E1-03E3-43CE-8DFF-48FC1F40CF0A}" srcOrd="1" destOrd="0" presId="urn:microsoft.com/office/officeart/2005/8/layout/orgChart1"/>
    <dgm:cxn modelId="{17C8A307-1E50-42BC-AC3C-1E73CEEFE754}" type="presParOf" srcId="{9549100F-53EE-4785-B105-9CA495278B99}" destId="{4DD05037-D146-4D4A-BA3A-07BC556CFEBC}" srcOrd="2" destOrd="0" presId="urn:microsoft.com/office/officeart/2005/8/layout/orgChart1"/>
    <dgm:cxn modelId="{7F8D571E-EB42-4448-84E1-AD9FE29CF68E}" type="presParOf" srcId="{2DE2B184-DE74-46BE-A390-15CE037B6C94}" destId="{70213320-F2FE-4ECA-A6DD-B9552BB780AB}" srcOrd="2" destOrd="0" presId="urn:microsoft.com/office/officeart/2005/8/layout/orgChart1"/>
    <dgm:cxn modelId="{580B863C-2DA1-4F58-80EC-DDE0022C6D5F}" type="presParOf" srcId="{2DE2B184-DE74-46BE-A390-15CE037B6C94}" destId="{094F8248-C8D0-4F7F-AE68-45E2A7E1E6EE}" srcOrd="3" destOrd="0" presId="urn:microsoft.com/office/officeart/2005/8/layout/orgChart1"/>
    <dgm:cxn modelId="{3063776B-D2D7-41BB-9776-33F33A7A18C1}" type="presParOf" srcId="{094F8248-C8D0-4F7F-AE68-45E2A7E1E6EE}" destId="{6A32231E-D3D8-4A4A-A95F-4466A51AA325}" srcOrd="0" destOrd="0" presId="urn:microsoft.com/office/officeart/2005/8/layout/orgChart1"/>
    <dgm:cxn modelId="{80DB0D2B-6978-4C60-9402-341E5FCA3BF5}" type="presParOf" srcId="{6A32231E-D3D8-4A4A-A95F-4466A51AA325}" destId="{45166F61-51CF-4D3E-9C4E-14BBA5461940}" srcOrd="0" destOrd="0" presId="urn:microsoft.com/office/officeart/2005/8/layout/orgChart1"/>
    <dgm:cxn modelId="{6112C78E-857A-4E9C-BF87-D1F8807D6554}" type="presParOf" srcId="{6A32231E-D3D8-4A4A-A95F-4466A51AA325}" destId="{7F391180-054E-4405-A972-AB6E8CDEF835}" srcOrd="1" destOrd="0" presId="urn:microsoft.com/office/officeart/2005/8/layout/orgChart1"/>
    <dgm:cxn modelId="{848D5775-C276-4191-9F15-78FF6575ADBB}" type="presParOf" srcId="{094F8248-C8D0-4F7F-AE68-45E2A7E1E6EE}" destId="{A5CEBEFC-7434-4FDE-8A5B-45ED9F9C431E}" srcOrd="1" destOrd="0" presId="urn:microsoft.com/office/officeart/2005/8/layout/orgChart1"/>
    <dgm:cxn modelId="{E44882D3-2A6C-42F9-BF93-E7B1D2285DF9}" type="presParOf" srcId="{094F8248-C8D0-4F7F-AE68-45E2A7E1E6EE}" destId="{8C0B5B6F-E3CA-4F8E-9722-1A38D42DF843}" srcOrd="2" destOrd="0" presId="urn:microsoft.com/office/officeart/2005/8/layout/orgChart1"/>
    <dgm:cxn modelId="{3A620F7F-F470-4D99-8EE5-C91F53BFEC65}" type="presParOf" srcId="{B0C94CC9-91EF-4402-A142-F22A500B9DF7}" destId="{993D9EA0-C1A8-4764-88B5-F1D703EAAD5A}" srcOrd="2" destOrd="0" presId="urn:microsoft.com/office/officeart/2005/8/layout/orgChart1"/>
    <dgm:cxn modelId="{02E6610A-B0D2-4F26-A9C7-5EF9E2B684E6}" type="presParOf" srcId="{71597DAB-DF0C-45B0-A80E-C981978C51BD}" destId="{72D46F00-C4F0-43FB-A639-8B761BE4785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A5BFC6-7397-4CBD-9FA8-5DC3CE7F3FF6}" type="doc">
      <dgm:prSet loTypeId="urn:microsoft.com/office/officeart/2005/8/layout/pyramid2" loCatId="pyramid" qsTypeId="urn:microsoft.com/office/officeart/2005/8/quickstyle/3d3" qsCatId="3D" csTypeId="urn:microsoft.com/office/officeart/2005/8/colors/accent1_2" csCatId="accent1" phldr="1"/>
      <dgm:spPr/>
    </dgm:pt>
    <dgm:pt modelId="{4C7D9506-0DB0-4A0E-95F5-2BCB6B172384}">
      <dgm:prSet phldrT="[Text]"/>
      <dgm:spPr/>
      <dgm:t>
        <a:bodyPr/>
        <a:lstStyle/>
        <a:p>
          <a:r>
            <a:rPr lang="en-CA" dirty="0"/>
            <a:t>1 @ $1,000,000</a:t>
          </a:r>
        </a:p>
      </dgm:t>
    </dgm:pt>
    <dgm:pt modelId="{6DB6306A-D719-40F7-8CB4-74A75C38E9FA}" type="parTrans" cxnId="{B09C5BBB-071A-4975-AD68-4598556FCCDC}">
      <dgm:prSet/>
      <dgm:spPr/>
      <dgm:t>
        <a:bodyPr/>
        <a:lstStyle/>
        <a:p>
          <a:endParaRPr lang="en-CA"/>
        </a:p>
      </dgm:t>
    </dgm:pt>
    <dgm:pt modelId="{F5A75457-DD3A-4249-BF31-E58C2E3CF1D6}" type="sibTrans" cxnId="{B09C5BBB-071A-4975-AD68-4598556FCCDC}">
      <dgm:prSet/>
      <dgm:spPr/>
      <dgm:t>
        <a:bodyPr/>
        <a:lstStyle/>
        <a:p>
          <a:endParaRPr lang="en-CA"/>
        </a:p>
      </dgm:t>
    </dgm:pt>
    <dgm:pt modelId="{AD2A3375-43C5-43B3-9FF9-DBC51F79C8EF}">
      <dgm:prSet phldrT="[Text]"/>
      <dgm:spPr/>
      <dgm:t>
        <a:bodyPr/>
        <a:lstStyle/>
        <a:p>
          <a:r>
            <a:rPr lang="en-CA" dirty="0"/>
            <a:t>2 @ $500,000</a:t>
          </a:r>
        </a:p>
      </dgm:t>
    </dgm:pt>
    <dgm:pt modelId="{4CFE849C-0410-403D-A176-60FFC305507D}" type="parTrans" cxnId="{BEE093A8-5202-4137-BDA0-B6DEEA9C7F15}">
      <dgm:prSet/>
      <dgm:spPr/>
      <dgm:t>
        <a:bodyPr/>
        <a:lstStyle/>
        <a:p>
          <a:endParaRPr lang="en-CA"/>
        </a:p>
      </dgm:t>
    </dgm:pt>
    <dgm:pt modelId="{F152B958-ED1E-4F11-84F7-633A5E6006D1}" type="sibTrans" cxnId="{BEE093A8-5202-4137-BDA0-B6DEEA9C7F15}">
      <dgm:prSet/>
      <dgm:spPr/>
      <dgm:t>
        <a:bodyPr/>
        <a:lstStyle/>
        <a:p>
          <a:endParaRPr lang="en-CA"/>
        </a:p>
      </dgm:t>
    </dgm:pt>
    <dgm:pt modelId="{A29B9BC8-F8BA-4D65-946E-967EEB59BE50}">
      <dgm:prSet phldrT="[Text]"/>
      <dgm:spPr/>
      <dgm:t>
        <a:bodyPr/>
        <a:lstStyle/>
        <a:p>
          <a:r>
            <a:rPr lang="en-CA" dirty="0"/>
            <a:t>8 @ $125,000</a:t>
          </a:r>
        </a:p>
      </dgm:t>
    </dgm:pt>
    <dgm:pt modelId="{F41D2D69-0C16-47BB-B870-967057BC9CCD}" type="parTrans" cxnId="{59E8F337-F40D-410E-B8F3-0199541651E9}">
      <dgm:prSet/>
      <dgm:spPr/>
      <dgm:t>
        <a:bodyPr/>
        <a:lstStyle/>
        <a:p>
          <a:endParaRPr lang="en-CA"/>
        </a:p>
      </dgm:t>
    </dgm:pt>
    <dgm:pt modelId="{D4CCE8D3-828D-4C82-BB8A-8AA99A78AE0D}" type="sibTrans" cxnId="{59E8F337-F40D-410E-B8F3-0199541651E9}">
      <dgm:prSet/>
      <dgm:spPr/>
      <dgm:t>
        <a:bodyPr/>
        <a:lstStyle/>
        <a:p>
          <a:endParaRPr lang="en-CA"/>
        </a:p>
      </dgm:t>
    </dgm:pt>
    <dgm:pt modelId="{4B971360-D521-45F7-B0F5-ED5338E07103}">
      <dgm:prSet/>
      <dgm:spPr/>
      <dgm:t>
        <a:bodyPr/>
        <a:lstStyle/>
        <a:p>
          <a:r>
            <a:rPr lang="en-CA" dirty="0"/>
            <a:t>4 @ $250,000</a:t>
          </a:r>
        </a:p>
      </dgm:t>
    </dgm:pt>
    <dgm:pt modelId="{39D71420-4720-4F87-B147-19937487C1EE}" type="parTrans" cxnId="{42D8AF4E-6039-406C-B030-C2A77AD284F4}">
      <dgm:prSet/>
      <dgm:spPr/>
      <dgm:t>
        <a:bodyPr/>
        <a:lstStyle/>
        <a:p>
          <a:endParaRPr lang="en-CA"/>
        </a:p>
      </dgm:t>
    </dgm:pt>
    <dgm:pt modelId="{8365DB43-D7B9-4DB8-830E-8AC6C3221A4B}" type="sibTrans" cxnId="{42D8AF4E-6039-406C-B030-C2A77AD284F4}">
      <dgm:prSet/>
      <dgm:spPr/>
      <dgm:t>
        <a:bodyPr/>
        <a:lstStyle/>
        <a:p>
          <a:endParaRPr lang="en-CA"/>
        </a:p>
      </dgm:t>
    </dgm:pt>
    <dgm:pt modelId="{363A6BAD-A0A1-4AC8-87AA-B75D9CCA079B}" type="pres">
      <dgm:prSet presAssocID="{DBA5BFC6-7397-4CBD-9FA8-5DC3CE7F3FF6}" presName="compositeShape" presStyleCnt="0">
        <dgm:presLayoutVars>
          <dgm:dir/>
          <dgm:resizeHandles/>
        </dgm:presLayoutVars>
      </dgm:prSet>
      <dgm:spPr/>
    </dgm:pt>
    <dgm:pt modelId="{5797A181-4F2E-4004-AD0D-F517F089CBF8}" type="pres">
      <dgm:prSet presAssocID="{DBA5BFC6-7397-4CBD-9FA8-5DC3CE7F3FF6}" presName="pyramid" presStyleLbl="node1" presStyleIdx="0" presStyleCnt="1"/>
      <dgm:spPr/>
    </dgm:pt>
    <dgm:pt modelId="{A15F8A16-3AE1-46F3-91A0-59C65C2D88B7}" type="pres">
      <dgm:prSet presAssocID="{DBA5BFC6-7397-4CBD-9FA8-5DC3CE7F3FF6}" presName="theList" presStyleCnt="0"/>
      <dgm:spPr/>
    </dgm:pt>
    <dgm:pt modelId="{EA43AC73-570A-478A-950A-493BBD2884C5}" type="pres">
      <dgm:prSet presAssocID="{4C7D9506-0DB0-4A0E-95F5-2BCB6B172384}" presName="aNode" presStyleLbl="fgAcc1" presStyleIdx="0" presStyleCnt="4">
        <dgm:presLayoutVars>
          <dgm:bulletEnabled val="1"/>
        </dgm:presLayoutVars>
      </dgm:prSet>
      <dgm:spPr/>
    </dgm:pt>
    <dgm:pt modelId="{69DD60C0-1367-40BA-8172-F69E40475C57}" type="pres">
      <dgm:prSet presAssocID="{4C7D9506-0DB0-4A0E-95F5-2BCB6B172384}" presName="aSpace" presStyleCnt="0"/>
      <dgm:spPr/>
    </dgm:pt>
    <dgm:pt modelId="{46EB7FE4-E2B9-45F6-AB7F-2B99A0FB8117}" type="pres">
      <dgm:prSet presAssocID="{AD2A3375-43C5-43B3-9FF9-DBC51F79C8EF}" presName="aNode" presStyleLbl="fgAcc1" presStyleIdx="1" presStyleCnt="4">
        <dgm:presLayoutVars>
          <dgm:bulletEnabled val="1"/>
        </dgm:presLayoutVars>
      </dgm:prSet>
      <dgm:spPr/>
    </dgm:pt>
    <dgm:pt modelId="{3466F567-259C-45CC-A99E-EAEA4DD600A0}" type="pres">
      <dgm:prSet presAssocID="{AD2A3375-43C5-43B3-9FF9-DBC51F79C8EF}" presName="aSpace" presStyleCnt="0"/>
      <dgm:spPr/>
    </dgm:pt>
    <dgm:pt modelId="{E2137936-5F1E-4454-B4B4-D61B5CAA7F8D}" type="pres">
      <dgm:prSet presAssocID="{4B971360-D521-45F7-B0F5-ED5338E07103}" presName="aNode" presStyleLbl="fgAcc1" presStyleIdx="2" presStyleCnt="4">
        <dgm:presLayoutVars>
          <dgm:bulletEnabled val="1"/>
        </dgm:presLayoutVars>
      </dgm:prSet>
      <dgm:spPr/>
    </dgm:pt>
    <dgm:pt modelId="{7142BA30-227F-4F4C-86EA-863DF145B0CB}" type="pres">
      <dgm:prSet presAssocID="{4B971360-D521-45F7-B0F5-ED5338E07103}" presName="aSpace" presStyleCnt="0"/>
      <dgm:spPr/>
    </dgm:pt>
    <dgm:pt modelId="{C3177FC4-8F9F-4D16-BA9D-5428A1BD15DA}" type="pres">
      <dgm:prSet presAssocID="{A29B9BC8-F8BA-4D65-946E-967EEB59BE50}" presName="aNode" presStyleLbl="fgAcc1" presStyleIdx="3" presStyleCnt="4">
        <dgm:presLayoutVars>
          <dgm:bulletEnabled val="1"/>
        </dgm:presLayoutVars>
      </dgm:prSet>
      <dgm:spPr/>
    </dgm:pt>
    <dgm:pt modelId="{51D4B051-9033-42C1-A5CB-7EC44405546C}" type="pres">
      <dgm:prSet presAssocID="{A29B9BC8-F8BA-4D65-946E-967EEB59BE50}" presName="aSpace" presStyleCnt="0"/>
      <dgm:spPr/>
    </dgm:pt>
  </dgm:ptLst>
  <dgm:cxnLst>
    <dgm:cxn modelId="{ADF1180F-A9DF-4012-9B82-87910F4325F8}" type="presOf" srcId="{4C7D9506-0DB0-4A0E-95F5-2BCB6B172384}" destId="{EA43AC73-570A-478A-950A-493BBD2884C5}" srcOrd="0" destOrd="0" presId="urn:microsoft.com/office/officeart/2005/8/layout/pyramid2"/>
    <dgm:cxn modelId="{59E8F337-F40D-410E-B8F3-0199541651E9}" srcId="{DBA5BFC6-7397-4CBD-9FA8-5DC3CE7F3FF6}" destId="{A29B9BC8-F8BA-4D65-946E-967EEB59BE50}" srcOrd="3" destOrd="0" parTransId="{F41D2D69-0C16-47BB-B870-967057BC9CCD}" sibTransId="{D4CCE8D3-828D-4C82-BB8A-8AA99A78AE0D}"/>
    <dgm:cxn modelId="{9AEAE749-635C-42EB-9C4E-B1DA51A01FB0}" type="presOf" srcId="{DBA5BFC6-7397-4CBD-9FA8-5DC3CE7F3FF6}" destId="{363A6BAD-A0A1-4AC8-87AA-B75D9CCA079B}" srcOrd="0" destOrd="0" presId="urn:microsoft.com/office/officeart/2005/8/layout/pyramid2"/>
    <dgm:cxn modelId="{42D8AF4E-6039-406C-B030-C2A77AD284F4}" srcId="{DBA5BFC6-7397-4CBD-9FA8-5DC3CE7F3FF6}" destId="{4B971360-D521-45F7-B0F5-ED5338E07103}" srcOrd="2" destOrd="0" parTransId="{39D71420-4720-4F87-B147-19937487C1EE}" sibTransId="{8365DB43-D7B9-4DB8-830E-8AC6C3221A4B}"/>
    <dgm:cxn modelId="{D1B0E252-779A-4130-9A84-D3831603F3D2}" type="presOf" srcId="{4B971360-D521-45F7-B0F5-ED5338E07103}" destId="{E2137936-5F1E-4454-B4B4-D61B5CAA7F8D}" srcOrd="0" destOrd="0" presId="urn:microsoft.com/office/officeart/2005/8/layout/pyramid2"/>
    <dgm:cxn modelId="{AE216775-A8C4-4282-93DC-C44DA5C5AF1B}" type="presOf" srcId="{AD2A3375-43C5-43B3-9FF9-DBC51F79C8EF}" destId="{46EB7FE4-E2B9-45F6-AB7F-2B99A0FB8117}" srcOrd="0" destOrd="0" presId="urn:microsoft.com/office/officeart/2005/8/layout/pyramid2"/>
    <dgm:cxn modelId="{BEE093A8-5202-4137-BDA0-B6DEEA9C7F15}" srcId="{DBA5BFC6-7397-4CBD-9FA8-5DC3CE7F3FF6}" destId="{AD2A3375-43C5-43B3-9FF9-DBC51F79C8EF}" srcOrd="1" destOrd="0" parTransId="{4CFE849C-0410-403D-A176-60FFC305507D}" sibTransId="{F152B958-ED1E-4F11-84F7-633A5E6006D1}"/>
    <dgm:cxn modelId="{B09C5BBB-071A-4975-AD68-4598556FCCDC}" srcId="{DBA5BFC6-7397-4CBD-9FA8-5DC3CE7F3FF6}" destId="{4C7D9506-0DB0-4A0E-95F5-2BCB6B172384}" srcOrd="0" destOrd="0" parTransId="{6DB6306A-D719-40F7-8CB4-74A75C38E9FA}" sibTransId="{F5A75457-DD3A-4249-BF31-E58C2E3CF1D6}"/>
    <dgm:cxn modelId="{6BDB24DF-0100-4DAB-84AA-B6E5FB434B34}" type="presOf" srcId="{A29B9BC8-F8BA-4D65-946E-967EEB59BE50}" destId="{C3177FC4-8F9F-4D16-BA9D-5428A1BD15DA}" srcOrd="0" destOrd="0" presId="urn:microsoft.com/office/officeart/2005/8/layout/pyramid2"/>
    <dgm:cxn modelId="{0EA24D67-144C-4861-94D9-354A04678DD5}" type="presParOf" srcId="{363A6BAD-A0A1-4AC8-87AA-B75D9CCA079B}" destId="{5797A181-4F2E-4004-AD0D-F517F089CBF8}" srcOrd="0" destOrd="0" presId="urn:microsoft.com/office/officeart/2005/8/layout/pyramid2"/>
    <dgm:cxn modelId="{1AF877C9-6014-46B5-99E5-A7A2255BCE09}" type="presParOf" srcId="{363A6BAD-A0A1-4AC8-87AA-B75D9CCA079B}" destId="{A15F8A16-3AE1-46F3-91A0-59C65C2D88B7}" srcOrd="1" destOrd="0" presId="urn:microsoft.com/office/officeart/2005/8/layout/pyramid2"/>
    <dgm:cxn modelId="{74A48731-026C-418C-9D1B-DAC073DC20E1}" type="presParOf" srcId="{A15F8A16-3AE1-46F3-91A0-59C65C2D88B7}" destId="{EA43AC73-570A-478A-950A-493BBD2884C5}" srcOrd="0" destOrd="0" presId="urn:microsoft.com/office/officeart/2005/8/layout/pyramid2"/>
    <dgm:cxn modelId="{461547BA-F988-4E5C-9C9D-5AEBB1CAA15C}" type="presParOf" srcId="{A15F8A16-3AE1-46F3-91A0-59C65C2D88B7}" destId="{69DD60C0-1367-40BA-8172-F69E40475C57}" srcOrd="1" destOrd="0" presId="urn:microsoft.com/office/officeart/2005/8/layout/pyramid2"/>
    <dgm:cxn modelId="{6A619D46-4B37-42A5-BEF9-9C00262B06E8}" type="presParOf" srcId="{A15F8A16-3AE1-46F3-91A0-59C65C2D88B7}" destId="{46EB7FE4-E2B9-45F6-AB7F-2B99A0FB8117}" srcOrd="2" destOrd="0" presId="urn:microsoft.com/office/officeart/2005/8/layout/pyramid2"/>
    <dgm:cxn modelId="{565AC32C-FEB7-4F88-B9E2-2B5E6FB1463E}" type="presParOf" srcId="{A15F8A16-3AE1-46F3-91A0-59C65C2D88B7}" destId="{3466F567-259C-45CC-A99E-EAEA4DD600A0}" srcOrd="3" destOrd="0" presId="urn:microsoft.com/office/officeart/2005/8/layout/pyramid2"/>
    <dgm:cxn modelId="{6DDB89FA-EFAA-4CAA-8C20-C14D19DA99B0}" type="presParOf" srcId="{A15F8A16-3AE1-46F3-91A0-59C65C2D88B7}" destId="{E2137936-5F1E-4454-B4B4-D61B5CAA7F8D}" srcOrd="4" destOrd="0" presId="urn:microsoft.com/office/officeart/2005/8/layout/pyramid2"/>
    <dgm:cxn modelId="{50C37F15-9259-45FA-B955-929F1F5AB76A}" type="presParOf" srcId="{A15F8A16-3AE1-46F3-91A0-59C65C2D88B7}" destId="{7142BA30-227F-4F4C-86EA-863DF145B0CB}" srcOrd="5" destOrd="0" presId="urn:microsoft.com/office/officeart/2005/8/layout/pyramid2"/>
    <dgm:cxn modelId="{92BCE27E-4338-42B3-8B37-43D23435F3BD}" type="presParOf" srcId="{A15F8A16-3AE1-46F3-91A0-59C65C2D88B7}" destId="{C3177FC4-8F9F-4D16-BA9D-5428A1BD15DA}" srcOrd="6" destOrd="0" presId="urn:microsoft.com/office/officeart/2005/8/layout/pyramid2"/>
    <dgm:cxn modelId="{A01D43C0-3608-4640-92C9-981EA08D62D1}" type="presParOf" srcId="{A15F8A16-3AE1-46F3-91A0-59C65C2D88B7}" destId="{51D4B051-9033-42C1-A5CB-7EC44405546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3320-F2FE-4ECA-A6DD-B9552BB780AB}">
      <dsp:nvSpPr>
        <dsp:cNvPr id="0" name=""/>
        <dsp:cNvSpPr/>
      </dsp:nvSpPr>
      <dsp:spPr>
        <a:xfrm>
          <a:off x="6841362" y="1221644"/>
          <a:ext cx="151281" cy="1179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9997"/>
              </a:lnTo>
              <a:lnTo>
                <a:pt x="151281" y="11799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8B4FC-B23F-43FB-87FF-3625523449F2}">
      <dsp:nvSpPr>
        <dsp:cNvPr id="0" name=""/>
        <dsp:cNvSpPr/>
      </dsp:nvSpPr>
      <dsp:spPr>
        <a:xfrm>
          <a:off x="6841362" y="1221644"/>
          <a:ext cx="151281" cy="463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930"/>
              </a:lnTo>
              <a:lnTo>
                <a:pt x="151281" y="4639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8A358-AA87-4D89-99C4-DC3FA1EBAAD3}">
      <dsp:nvSpPr>
        <dsp:cNvPr id="0" name=""/>
        <dsp:cNvSpPr/>
      </dsp:nvSpPr>
      <dsp:spPr>
        <a:xfrm>
          <a:off x="4193931" y="505577"/>
          <a:ext cx="3050848" cy="211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897"/>
              </a:lnTo>
              <a:lnTo>
                <a:pt x="3050848" y="105897"/>
              </a:lnTo>
              <a:lnTo>
                <a:pt x="3050848" y="2117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9B8F0-8405-4C01-B7FE-569CBE9590CC}">
      <dsp:nvSpPr>
        <dsp:cNvPr id="0" name=""/>
        <dsp:cNvSpPr/>
      </dsp:nvSpPr>
      <dsp:spPr>
        <a:xfrm>
          <a:off x="4193931" y="505577"/>
          <a:ext cx="1830509" cy="211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897"/>
              </a:lnTo>
              <a:lnTo>
                <a:pt x="1830509" y="105897"/>
              </a:lnTo>
              <a:lnTo>
                <a:pt x="1830509" y="2117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76C90-66BC-486E-B3EF-62A5E65D0C32}">
      <dsp:nvSpPr>
        <dsp:cNvPr id="0" name=""/>
        <dsp:cNvSpPr/>
      </dsp:nvSpPr>
      <dsp:spPr>
        <a:xfrm>
          <a:off x="4193931" y="505577"/>
          <a:ext cx="610169" cy="211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897"/>
              </a:lnTo>
              <a:lnTo>
                <a:pt x="610169" y="105897"/>
              </a:lnTo>
              <a:lnTo>
                <a:pt x="610169" y="2117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CA09B-4B7F-42AE-8953-8FD3B90F7F31}">
      <dsp:nvSpPr>
        <dsp:cNvPr id="0" name=""/>
        <dsp:cNvSpPr/>
      </dsp:nvSpPr>
      <dsp:spPr>
        <a:xfrm>
          <a:off x="3180344" y="1221644"/>
          <a:ext cx="151281" cy="463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930"/>
              </a:lnTo>
              <a:lnTo>
                <a:pt x="151281" y="4639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99AC8-33F0-479E-916D-0513657A3ACC}">
      <dsp:nvSpPr>
        <dsp:cNvPr id="0" name=""/>
        <dsp:cNvSpPr/>
      </dsp:nvSpPr>
      <dsp:spPr>
        <a:xfrm>
          <a:off x="3583762" y="505577"/>
          <a:ext cx="610169" cy="211794"/>
        </a:xfrm>
        <a:custGeom>
          <a:avLst/>
          <a:gdLst/>
          <a:ahLst/>
          <a:cxnLst/>
          <a:rect l="0" t="0" r="0" b="0"/>
          <a:pathLst>
            <a:path>
              <a:moveTo>
                <a:pt x="610169" y="0"/>
              </a:moveTo>
              <a:lnTo>
                <a:pt x="610169" y="105897"/>
              </a:lnTo>
              <a:lnTo>
                <a:pt x="0" y="105897"/>
              </a:lnTo>
              <a:lnTo>
                <a:pt x="0" y="2117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BD8B89-820A-42AA-A14B-258A664DEE5D}">
      <dsp:nvSpPr>
        <dsp:cNvPr id="0" name=""/>
        <dsp:cNvSpPr/>
      </dsp:nvSpPr>
      <dsp:spPr>
        <a:xfrm>
          <a:off x="2363422" y="505577"/>
          <a:ext cx="1830509" cy="211794"/>
        </a:xfrm>
        <a:custGeom>
          <a:avLst/>
          <a:gdLst/>
          <a:ahLst/>
          <a:cxnLst/>
          <a:rect l="0" t="0" r="0" b="0"/>
          <a:pathLst>
            <a:path>
              <a:moveTo>
                <a:pt x="1830509" y="0"/>
              </a:moveTo>
              <a:lnTo>
                <a:pt x="1830509" y="105897"/>
              </a:lnTo>
              <a:lnTo>
                <a:pt x="0" y="105897"/>
              </a:lnTo>
              <a:lnTo>
                <a:pt x="0" y="2117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0D8747-E7F0-47C2-B01A-020CC93EFC53}">
      <dsp:nvSpPr>
        <dsp:cNvPr id="0" name=""/>
        <dsp:cNvSpPr/>
      </dsp:nvSpPr>
      <dsp:spPr>
        <a:xfrm>
          <a:off x="739665" y="1221644"/>
          <a:ext cx="151281" cy="2896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6914"/>
              </a:lnTo>
              <a:lnTo>
                <a:pt x="151281" y="28969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94849-C606-4723-B88C-40554BF2A5A5}">
      <dsp:nvSpPr>
        <dsp:cNvPr id="0" name=""/>
        <dsp:cNvSpPr/>
      </dsp:nvSpPr>
      <dsp:spPr>
        <a:xfrm>
          <a:off x="739665" y="1221644"/>
          <a:ext cx="151281" cy="2038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8455"/>
              </a:lnTo>
              <a:lnTo>
                <a:pt x="151281" y="203845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90957-3F7B-47B3-B0DA-F1775E715D83}">
      <dsp:nvSpPr>
        <dsp:cNvPr id="0" name=""/>
        <dsp:cNvSpPr/>
      </dsp:nvSpPr>
      <dsp:spPr>
        <a:xfrm>
          <a:off x="739665" y="1221644"/>
          <a:ext cx="151281" cy="1179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9997"/>
              </a:lnTo>
              <a:lnTo>
                <a:pt x="151281" y="11799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4C204-0D21-465C-AAA5-7C4E4F024B47}">
      <dsp:nvSpPr>
        <dsp:cNvPr id="0" name=""/>
        <dsp:cNvSpPr/>
      </dsp:nvSpPr>
      <dsp:spPr>
        <a:xfrm>
          <a:off x="739665" y="1221644"/>
          <a:ext cx="151281" cy="463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930"/>
              </a:lnTo>
              <a:lnTo>
                <a:pt x="151281" y="4639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BB741-A19A-48C1-91B1-C775AE809B17}">
      <dsp:nvSpPr>
        <dsp:cNvPr id="0" name=""/>
        <dsp:cNvSpPr/>
      </dsp:nvSpPr>
      <dsp:spPr>
        <a:xfrm>
          <a:off x="1143083" y="505577"/>
          <a:ext cx="3050848" cy="211794"/>
        </a:xfrm>
        <a:custGeom>
          <a:avLst/>
          <a:gdLst/>
          <a:ahLst/>
          <a:cxnLst/>
          <a:rect l="0" t="0" r="0" b="0"/>
          <a:pathLst>
            <a:path>
              <a:moveTo>
                <a:pt x="3050848" y="0"/>
              </a:moveTo>
              <a:lnTo>
                <a:pt x="3050848" y="105897"/>
              </a:lnTo>
              <a:lnTo>
                <a:pt x="0" y="105897"/>
              </a:lnTo>
              <a:lnTo>
                <a:pt x="0" y="2117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F08BB-01C4-4612-A391-F3B61ED068F6}">
      <dsp:nvSpPr>
        <dsp:cNvPr id="0" name=""/>
        <dsp:cNvSpPr/>
      </dsp:nvSpPr>
      <dsp:spPr>
        <a:xfrm>
          <a:off x="3689659" y="1305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CEO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(Elaine)</a:t>
          </a:r>
        </a:p>
      </dsp:txBody>
      <dsp:txXfrm>
        <a:off x="3689659" y="1305"/>
        <a:ext cx="1008544" cy="504272"/>
      </dsp:txXfrm>
    </dsp:sp>
    <dsp:sp modelId="{FF48B059-46D5-49F8-A144-9F9B6BF34B88}">
      <dsp:nvSpPr>
        <dsp:cNvPr id="0" name=""/>
        <dsp:cNvSpPr/>
      </dsp:nvSpPr>
      <dsp:spPr>
        <a:xfrm>
          <a:off x="638811" y="717372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CFO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(Brent)</a:t>
          </a:r>
        </a:p>
      </dsp:txBody>
      <dsp:txXfrm>
        <a:off x="638811" y="717372"/>
        <a:ext cx="1008544" cy="504272"/>
      </dsp:txXfrm>
    </dsp:sp>
    <dsp:sp modelId="{694DA7F2-8520-4C07-AC11-78699170463C}">
      <dsp:nvSpPr>
        <dsp:cNvPr id="0" name=""/>
        <dsp:cNvSpPr/>
      </dsp:nvSpPr>
      <dsp:spPr>
        <a:xfrm>
          <a:off x="890947" y="1433438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Senior Accountant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(Karen)</a:t>
          </a:r>
        </a:p>
      </dsp:txBody>
      <dsp:txXfrm>
        <a:off x="890947" y="1433438"/>
        <a:ext cx="1008544" cy="504272"/>
      </dsp:txXfrm>
    </dsp:sp>
    <dsp:sp modelId="{06DB1AB6-C5D9-4BBC-8BD7-00EE90FECACC}">
      <dsp:nvSpPr>
        <dsp:cNvPr id="0" name=""/>
        <dsp:cNvSpPr/>
      </dsp:nvSpPr>
      <dsp:spPr>
        <a:xfrm>
          <a:off x="890947" y="2149505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IT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(Rizwan)</a:t>
          </a:r>
          <a:endParaRPr lang="en-CA" sz="1000" kern="1200" dirty="0"/>
        </a:p>
      </dsp:txBody>
      <dsp:txXfrm>
        <a:off x="890947" y="2149505"/>
        <a:ext cx="1008544" cy="504272"/>
      </dsp:txXfrm>
    </dsp:sp>
    <dsp:sp modelId="{74FA0945-B59F-41BA-83A9-76B1CAD05AAD}">
      <dsp:nvSpPr>
        <dsp:cNvPr id="0" name=""/>
        <dsp:cNvSpPr/>
      </dsp:nvSpPr>
      <dsp:spPr>
        <a:xfrm>
          <a:off x="890947" y="2865572"/>
          <a:ext cx="1006971" cy="789055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Accounting Coordinators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(Rowena, Doug, Kim)</a:t>
          </a:r>
        </a:p>
      </dsp:txBody>
      <dsp:txXfrm>
        <a:off x="890947" y="2865572"/>
        <a:ext cx="1006971" cy="789055"/>
      </dsp:txXfrm>
    </dsp:sp>
    <dsp:sp modelId="{379D43C1-2DBF-4D60-9870-FA28BF35E470}">
      <dsp:nvSpPr>
        <dsp:cNvPr id="0" name=""/>
        <dsp:cNvSpPr/>
      </dsp:nvSpPr>
      <dsp:spPr>
        <a:xfrm>
          <a:off x="890947" y="3866422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Bookkeeper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(Sheila)</a:t>
          </a:r>
        </a:p>
      </dsp:txBody>
      <dsp:txXfrm>
        <a:off x="890947" y="3866422"/>
        <a:ext cx="1008544" cy="504272"/>
      </dsp:txXfrm>
    </dsp:sp>
    <dsp:sp modelId="{8EB8E755-21C0-49C5-B13D-75BF10FFC75F}">
      <dsp:nvSpPr>
        <dsp:cNvPr id="0" name=""/>
        <dsp:cNvSpPr/>
      </dsp:nvSpPr>
      <dsp:spPr>
        <a:xfrm>
          <a:off x="1859150" y="717372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Community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(Christine)</a:t>
          </a:r>
        </a:p>
      </dsp:txBody>
      <dsp:txXfrm>
        <a:off x="1859150" y="717372"/>
        <a:ext cx="1008544" cy="504272"/>
      </dsp:txXfrm>
    </dsp:sp>
    <dsp:sp modelId="{E3F16FC2-4B6D-41ED-8B52-D084BC0D2F99}">
      <dsp:nvSpPr>
        <dsp:cNvPr id="0" name=""/>
        <dsp:cNvSpPr/>
      </dsp:nvSpPr>
      <dsp:spPr>
        <a:xfrm>
          <a:off x="3079489" y="717372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Administration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(Erna)</a:t>
          </a:r>
        </a:p>
      </dsp:txBody>
      <dsp:txXfrm>
        <a:off x="3079489" y="717372"/>
        <a:ext cx="1008544" cy="504272"/>
      </dsp:txXfrm>
    </dsp:sp>
    <dsp:sp modelId="{1295BF49-59FB-4FED-82E9-007AC6DBB9B8}">
      <dsp:nvSpPr>
        <dsp:cNvPr id="0" name=""/>
        <dsp:cNvSpPr/>
      </dsp:nvSpPr>
      <dsp:spPr>
        <a:xfrm>
          <a:off x="3331625" y="1433438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Policy Coordinator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(Sarah)</a:t>
          </a:r>
        </a:p>
      </dsp:txBody>
      <dsp:txXfrm>
        <a:off x="3331625" y="1433438"/>
        <a:ext cx="1008544" cy="504272"/>
      </dsp:txXfrm>
    </dsp:sp>
    <dsp:sp modelId="{C9F46E7B-68C1-4203-83C8-22AA313B1E7A}">
      <dsp:nvSpPr>
        <dsp:cNvPr id="0" name=""/>
        <dsp:cNvSpPr/>
      </dsp:nvSpPr>
      <dsp:spPr>
        <a:xfrm>
          <a:off x="4299829" y="717372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Care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(Sharon)</a:t>
          </a:r>
        </a:p>
      </dsp:txBody>
      <dsp:txXfrm>
        <a:off x="4299829" y="717372"/>
        <a:ext cx="1008544" cy="504272"/>
      </dsp:txXfrm>
    </dsp:sp>
    <dsp:sp modelId="{E1068866-E2AB-43AB-A5C1-A097B74074E1}">
      <dsp:nvSpPr>
        <dsp:cNvPr id="0" name=""/>
        <dsp:cNvSpPr/>
      </dsp:nvSpPr>
      <dsp:spPr>
        <a:xfrm>
          <a:off x="5520168" y="717372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Building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(Chris)</a:t>
          </a:r>
        </a:p>
      </dsp:txBody>
      <dsp:txXfrm>
        <a:off x="5520168" y="717372"/>
        <a:ext cx="1008544" cy="504272"/>
      </dsp:txXfrm>
    </dsp:sp>
    <dsp:sp modelId="{54DF1678-E8BF-472B-8D68-2647DBA76227}">
      <dsp:nvSpPr>
        <dsp:cNvPr id="0" name=""/>
        <dsp:cNvSpPr/>
      </dsp:nvSpPr>
      <dsp:spPr>
        <a:xfrm>
          <a:off x="6740507" y="717372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COO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(Elaine)</a:t>
          </a:r>
        </a:p>
      </dsp:txBody>
      <dsp:txXfrm>
        <a:off x="6740507" y="717372"/>
        <a:ext cx="1008544" cy="504272"/>
      </dsp:txXfrm>
    </dsp:sp>
    <dsp:sp modelId="{DB328E2A-DBFE-40A7-AC7C-B144743DB3AF}">
      <dsp:nvSpPr>
        <dsp:cNvPr id="0" name=""/>
        <dsp:cNvSpPr/>
      </dsp:nvSpPr>
      <dsp:spPr>
        <a:xfrm>
          <a:off x="6992644" y="1433438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Executive Director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(Lis)</a:t>
          </a:r>
        </a:p>
      </dsp:txBody>
      <dsp:txXfrm>
        <a:off x="6992644" y="1433438"/>
        <a:ext cx="1008544" cy="504272"/>
      </dsp:txXfrm>
    </dsp:sp>
    <dsp:sp modelId="{45166F61-51CF-4D3E-9C4E-14BBA5461940}">
      <dsp:nvSpPr>
        <dsp:cNvPr id="0" name=""/>
        <dsp:cNvSpPr/>
      </dsp:nvSpPr>
      <dsp:spPr>
        <a:xfrm>
          <a:off x="6992644" y="2149505"/>
          <a:ext cx="1008544" cy="50427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Executive Director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00" kern="1200" dirty="0"/>
            <a:t>(Steve)</a:t>
          </a:r>
        </a:p>
      </dsp:txBody>
      <dsp:txXfrm>
        <a:off x="6992644" y="2149505"/>
        <a:ext cx="1008544" cy="504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7A181-4F2E-4004-AD0D-F517F089CBF8}">
      <dsp:nvSpPr>
        <dsp:cNvPr id="0" name=""/>
        <dsp:cNvSpPr/>
      </dsp:nvSpPr>
      <dsp:spPr>
        <a:xfrm>
          <a:off x="636219" y="0"/>
          <a:ext cx="4432300" cy="44323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43AC73-570A-478A-950A-493BBD2884C5}">
      <dsp:nvSpPr>
        <dsp:cNvPr id="0" name=""/>
        <dsp:cNvSpPr/>
      </dsp:nvSpPr>
      <dsp:spPr>
        <a:xfrm>
          <a:off x="2852369" y="443662"/>
          <a:ext cx="2880995" cy="7877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kern="1200" dirty="0"/>
            <a:t>1 @ $1,000,000</a:t>
          </a:r>
        </a:p>
      </dsp:txBody>
      <dsp:txXfrm>
        <a:off x="2890825" y="482118"/>
        <a:ext cx="2804083" cy="710860"/>
      </dsp:txXfrm>
    </dsp:sp>
    <dsp:sp modelId="{46EB7FE4-E2B9-45F6-AB7F-2B99A0FB8117}">
      <dsp:nvSpPr>
        <dsp:cNvPr id="0" name=""/>
        <dsp:cNvSpPr/>
      </dsp:nvSpPr>
      <dsp:spPr>
        <a:xfrm>
          <a:off x="2852369" y="1329906"/>
          <a:ext cx="2880995" cy="7877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kern="1200" dirty="0"/>
            <a:t>2 @ $500,000</a:t>
          </a:r>
        </a:p>
      </dsp:txBody>
      <dsp:txXfrm>
        <a:off x="2890825" y="1368362"/>
        <a:ext cx="2804083" cy="710860"/>
      </dsp:txXfrm>
    </dsp:sp>
    <dsp:sp modelId="{E2137936-5F1E-4454-B4B4-D61B5CAA7F8D}">
      <dsp:nvSpPr>
        <dsp:cNvPr id="0" name=""/>
        <dsp:cNvSpPr/>
      </dsp:nvSpPr>
      <dsp:spPr>
        <a:xfrm>
          <a:off x="2852369" y="2216150"/>
          <a:ext cx="2880995" cy="7877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kern="1200" dirty="0"/>
            <a:t>4 @ $250,000</a:t>
          </a:r>
        </a:p>
      </dsp:txBody>
      <dsp:txXfrm>
        <a:off x="2890825" y="2254606"/>
        <a:ext cx="2804083" cy="710860"/>
      </dsp:txXfrm>
    </dsp:sp>
    <dsp:sp modelId="{C3177FC4-8F9F-4D16-BA9D-5428A1BD15DA}">
      <dsp:nvSpPr>
        <dsp:cNvPr id="0" name=""/>
        <dsp:cNvSpPr/>
      </dsp:nvSpPr>
      <dsp:spPr>
        <a:xfrm>
          <a:off x="2852369" y="3102393"/>
          <a:ext cx="2880995" cy="7877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100" kern="1200" dirty="0"/>
            <a:t>8 @ $125,000</a:t>
          </a:r>
        </a:p>
      </dsp:txBody>
      <dsp:txXfrm>
        <a:off x="2890825" y="3140849"/>
        <a:ext cx="2804083" cy="710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B906B1-5AD6-40F0-9932-2422BF6A5A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09F6A-4D6F-4BC5-97EB-ABB154FA08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489F3-EA1B-4C12-92C8-B0A28DDFCEA0}" type="datetimeFigureOut">
              <a:rPr lang="en-CA" smtClean="0"/>
              <a:t>2020-01-10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D9DFB-0E63-41CB-B0DA-87E53DFDA9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38A49-72D9-4D36-A344-5F4FD91826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9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02D65-7EC9-47FC-B49A-0C27E950C1E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4273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866" tIns="46433" rIns="92866" bIns="4643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866" tIns="46433" rIns="92866" bIns="46433" rtlCol="0"/>
          <a:lstStyle>
            <a:lvl1pPr algn="r">
              <a:defRPr sz="1200"/>
            </a:lvl1pPr>
          </a:lstStyle>
          <a:p>
            <a:fld id="{1BC3CF8A-E23D-4CF0-9C2B-8BA70584F05D}" type="datetimeFigureOut">
              <a:rPr lang="en-US" smtClean="0"/>
              <a:pPr/>
              <a:t>1/10/2020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66" tIns="46433" rIns="92866" bIns="4643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89"/>
            <a:ext cx="5608320" cy="4183380"/>
          </a:xfrm>
          <a:prstGeom prst="rect">
            <a:avLst/>
          </a:prstGeom>
        </p:spPr>
        <p:txBody>
          <a:bodyPr vert="horz" lIns="92866" tIns="46433" rIns="92866" bIns="464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866" tIns="46433" rIns="92866" bIns="4643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866" tIns="46433" rIns="92866" bIns="46433" rtlCol="0" anchor="b"/>
          <a:lstStyle>
            <a:lvl1pPr algn="r">
              <a:defRPr sz="1200"/>
            </a:lvl1pPr>
          </a:lstStyle>
          <a:p>
            <a:fld id="{B3B3A78B-94FC-4EBC-8089-9E74DEEF70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introduce presentation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24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Christine to present (you can develop this – stick to what has been accomplished – a later slide talks about what we are working on) </a:t>
            </a:r>
          </a:p>
          <a:p>
            <a:r>
              <a:rPr lang="en-CA" dirty="0"/>
              <a:t>Privileged to be selected by WW LHIN to take on initiative </a:t>
            </a:r>
          </a:p>
          <a:p>
            <a:r>
              <a:rPr lang="en-CA" dirty="0"/>
              <a:t>Partners felt comfortable with Fairview from the onset </a:t>
            </a:r>
          </a:p>
          <a:p>
            <a:r>
              <a:rPr lang="en-CA" dirty="0"/>
              <a:t>Launch on Friday, January 17</a:t>
            </a:r>
            <a:r>
              <a:rPr lang="en-CA" baseline="30000" dirty="0"/>
              <a:t>th</a:t>
            </a:r>
            <a:r>
              <a:rPr lang="en-CA" dirty="0"/>
              <a:t> – we hope you can join us</a:t>
            </a:r>
          </a:p>
          <a:p>
            <a:r>
              <a:rPr lang="en-CA" dirty="0"/>
              <a:t>Good for other minority groups – perhaps – a guide to serve our Mennonite communities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29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Brent to present.  (Brent you can develop this)</a:t>
            </a:r>
          </a:p>
          <a:p>
            <a:r>
              <a:rPr lang="en-CA" dirty="0"/>
              <a:t>Bringing on board IT technician has been invaluable in supporting IT technology and relieving the CFO of major time commitment </a:t>
            </a:r>
          </a:p>
          <a:p>
            <a:r>
              <a:rPr lang="en-CA" dirty="0"/>
              <a:t>New servers at each location in the past year as well as significant planned replacement of PC stock (process started in 2019, and will be continue in 2020)</a:t>
            </a:r>
          </a:p>
          <a:p>
            <a:r>
              <a:rPr lang="en-CA" dirty="0"/>
              <a:t>Upgraded wi-fi networks in each locations, better support the use of technology in each location </a:t>
            </a:r>
          </a:p>
          <a:p>
            <a:r>
              <a:rPr lang="en-CA" dirty="0"/>
              <a:t>Upgraded technology has created efficiencies for teams </a:t>
            </a:r>
          </a:p>
          <a:p>
            <a:r>
              <a:rPr lang="en-CA" dirty="0"/>
              <a:t>IT technician – as part of team – had a huge impact </a:t>
            </a:r>
          </a:p>
          <a:p>
            <a:r>
              <a:rPr lang="en-CA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02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Chris would you be willing to present this slide?  I can help you add a few comments here.</a:t>
            </a:r>
          </a:p>
          <a:p>
            <a:r>
              <a:rPr lang="en-CA" dirty="0"/>
              <a:t>Chris comments</a:t>
            </a:r>
          </a:p>
          <a:p>
            <a:r>
              <a:rPr lang="en-CA" dirty="0"/>
              <a:t>I (Chris have not been the person who put in place this structure, I am part of the team)</a:t>
            </a:r>
          </a:p>
          <a:p>
            <a:r>
              <a:rPr lang="en-CA" dirty="0"/>
              <a:t>We have trialled a few different ways of meeting – in order to promote collaboration between the homes</a:t>
            </a:r>
          </a:p>
          <a:p>
            <a:r>
              <a:rPr lang="en-CA" dirty="0"/>
              <a:t>This has included leadership development days, training of Kindness mentors, health and wellness challenges</a:t>
            </a:r>
          </a:p>
          <a:p>
            <a:r>
              <a:rPr lang="en-CA" dirty="0"/>
              <a:t>We have also added a more formalized meeting structure – (read slide)</a:t>
            </a:r>
          </a:p>
          <a:p>
            <a:r>
              <a:rPr lang="en-CA" dirty="0"/>
              <a:t>While still in the early stages – we are having good discussions with everyone committed to bring consistency across the organization. 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0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Erna to present</a:t>
            </a:r>
          </a:p>
          <a:p>
            <a:r>
              <a:rPr lang="en-CA" dirty="0"/>
              <a:t>A few things to include in comments</a:t>
            </a:r>
          </a:p>
          <a:p>
            <a:r>
              <a:rPr lang="en-CA" dirty="0"/>
              <a:t>Initiatives – Christmas trees  - Advent Calendar (might include card that resident made,) – neat ideas embraced (environmental bags) mentors wearing shirts </a:t>
            </a:r>
          </a:p>
          <a:p>
            <a:r>
              <a:rPr lang="en-CA" dirty="0"/>
              <a:t>While we are just beginning to delve into this initiative – we are embracing across the organization</a:t>
            </a:r>
          </a:p>
          <a:p>
            <a:r>
              <a:rPr lang="en-CA" dirty="0"/>
              <a:t>Resident engagement (Christmas cards for grandchildren, telling them to be kind) </a:t>
            </a:r>
          </a:p>
          <a:p>
            <a:r>
              <a:rPr lang="en-CA" dirty="0"/>
              <a:t>Focus of Operations plan (has specific objectives) – Fairview, Parkview and Shared Services  </a:t>
            </a:r>
          </a:p>
          <a:p>
            <a:r>
              <a:rPr lang="en-CA" dirty="0"/>
              <a:t>Initiative to bring all teams together – Walking the Kindness Way – trek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621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98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80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53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Christine to present</a:t>
            </a:r>
          </a:p>
          <a:p>
            <a:r>
              <a:rPr lang="en-CA" dirty="0"/>
              <a:t>To include:  Community involvement in developing welcome statement and hiring process</a:t>
            </a:r>
          </a:p>
          <a:p>
            <a:r>
              <a:rPr lang="en-CA" dirty="0"/>
              <a:t>Participation of broader Fairview and Parkwood community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83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This will be a shared slide:</a:t>
            </a:r>
          </a:p>
          <a:p>
            <a:r>
              <a:rPr lang="en-CA" dirty="0"/>
              <a:t>Bullet 1 – Elaine </a:t>
            </a:r>
          </a:p>
          <a:p>
            <a:r>
              <a:rPr lang="en-CA" dirty="0"/>
              <a:t>Bullet 2 – Christine</a:t>
            </a:r>
          </a:p>
          <a:p>
            <a:r>
              <a:rPr lang="en-CA" dirty="0"/>
              <a:t>Bullet 3 – Chris (before entering into new projects) </a:t>
            </a:r>
          </a:p>
          <a:p>
            <a:r>
              <a:rPr lang="en-CA" dirty="0"/>
              <a:t>Bullet 4 – Christine</a:t>
            </a:r>
          </a:p>
          <a:p>
            <a:r>
              <a:rPr lang="en-CA" dirty="0"/>
              <a:t>Bullet 5 – Christine</a:t>
            </a:r>
          </a:p>
          <a:p>
            <a:r>
              <a:rPr lang="en-CA" dirty="0"/>
              <a:t>Bullet 6 – Elaine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04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Shared presentation</a:t>
            </a:r>
          </a:p>
          <a:p>
            <a:r>
              <a:rPr lang="en-CA" dirty="0"/>
              <a:t>Bullet 1 – Elaine</a:t>
            </a:r>
          </a:p>
          <a:p>
            <a:r>
              <a:rPr lang="en-CA" dirty="0"/>
              <a:t>Bullet 2 – Erna – discussion with St. Louise school; exploring initiative</a:t>
            </a:r>
          </a:p>
          <a:p>
            <a:r>
              <a:rPr lang="en-CA" dirty="0"/>
              <a:t>Bullet 3 – Brent</a:t>
            </a:r>
          </a:p>
          <a:p>
            <a:r>
              <a:rPr lang="en-CA" dirty="0"/>
              <a:t>Bullet 4 – Brent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present.</a:t>
            </a:r>
          </a:p>
          <a:p>
            <a:r>
              <a:rPr lang="en-CA" dirty="0"/>
              <a:t>As we looked towards strategy for the future – we redesigned our vision and values</a:t>
            </a:r>
          </a:p>
          <a:p>
            <a:r>
              <a:rPr lang="en-CA" dirty="0"/>
              <a:t>To bring it to life we articulated operating principles</a:t>
            </a:r>
          </a:p>
          <a:p>
            <a:r>
              <a:rPr lang="en-CA" dirty="0"/>
              <a:t>To give us focus we tied our goals to our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37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81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81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95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Slide is for later morning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54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440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16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present.</a:t>
            </a:r>
          </a:p>
          <a:p>
            <a:r>
              <a:rPr lang="en-CA" dirty="0"/>
              <a:t>These are the goals we established last year.  Erna sent a copy of the strategic plan.  The goals and objectives completed were highlighted in yellow. </a:t>
            </a:r>
          </a:p>
          <a:p>
            <a:r>
              <a:rPr lang="en-CA" dirty="0"/>
              <a:t>We decided that a review of the strategic plan – would be more interesting by way of presentation, than simply paging through a document.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17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present.  </a:t>
            </a:r>
          </a:p>
          <a:p>
            <a:r>
              <a:rPr lang="en-CA" dirty="0"/>
              <a:t>I should first note that over the past year we have restructured</a:t>
            </a:r>
          </a:p>
          <a:p>
            <a:r>
              <a:rPr lang="en-CA" dirty="0"/>
              <a:t>Introduce restructuring.</a:t>
            </a:r>
          </a:p>
          <a:p>
            <a:r>
              <a:rPr lang="en-CA" dirty="0"/>
              <a:t>Shared Services team approach</a:t>
            </a:r>
          </a:p>
          <a:p>
            <a:r>
              <a:rPr lang="en-CA" dirty="0"/>
              <a:t>Christine moved into new role</a:t>
            </a:r>
          </a:p>
          <a:p>
            <a:r>
              <a:rPr lang="en-CA" dirty="0"/>
              <a:t>Chris joined team in January – restructuring and supporting both campuses </a:t>
            </a:r>
          </a:p>
          <a:p>
            <a:r>
              <a:rPr lang="en-CA" dirty="0"/>
              <a:t>Sharon (and Dale) – part time taking on policy development and care to support homes (especially Fairview)</a:t>
            </a:r>
          </a:p>
          <a:p>
            <a:r>
              <a:rPr lang="en-CA" dirty="0"/>
              <a:t>Erna – joined team to take on Board, HR and support CEO</a:t>
            </a:r>
          </a:p>
          <a:p>
            <a:r>
              <a:rPr lang="en-CA" dirty="0"/>
              <a:t>This looks like we added a great deal of cost – most of it was restructuring – the incurred cost was an IT person, a more senior position in Administration, a new role for Christine as we added a new revenue stream</a:t>
            </a:r>
          </a:p>
          <a:p>
            <a:r>
              <a:rPr lang="en-CA" dirty="0"/>
              <a:t>Note:  This chart does not accurately reflect structure – our communities should be a the top – they are most important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3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Elaine to present.  </a:t>
            </a:r>
          </a:p>
          <a:p>
            <a:r>
              <a:rPr lang="en-CA" dirty="0"/>
              <a:t>Took time to reflect and regroup.</a:t>
            </a:r>
          </a:p>
          <a:p>
            <a:r>
              <a:rPr lang="en-CA" dirty="0"/>
              <a:t>Sometimes in the midst of day to day operational challenges we can lose sight of successes and forget to focus on the goal.  </a:t>
            </a:r>
          </a:p>
          <a:p>
            <a:r>
              <a:rPr lang="en-CA" dirty="0"/>
              <a:t>This exercise was rewarding for our team – it included the EDs and Directors Care.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Brent to present</a:t>
            </a:r>
          </a:p>
          <a:p>
            <a:r>
              <a:rPr lang="en-CA" dirty="0"/>
              <a:t>Key – point is the introduction of a business model </a:t>
            </a:r>
          </a:p>
          <a:p>
            <a:r>
              <a:rPr lang="en-CA" dirty="0"/>
              <a:t>While this may be unusual – it is important from a sustainability perspective</a:t>
            </a:r>
          </a:p>
          <a:p>
            <a:r>
              <a:rPr lang="en-CA" dirty="0"/>
              <a:t>We looked back on the past 5 years – not by way of criticism but to give us insight for the future</a:t>
            </a:r>
          </a:p>
          <a:p>
            <a:r>
              <a:rPr lang="en-CA" dirty="0"/>
              <a:t>We stripped away interest income – and other variable income to give us a true picture</a:t>
            </a:r>
          </a:p>
          <a:p>
            <a:r>
              <a:rPr lang="en-CA" dirty="0"/>
              <a:t>This chart identifies – we were sitting – where many not for profits sit – on the edge – if we look at 2018</a:t>
            </a:r>
          </a:p>
          <a:p>
            <a:r>
              <a:rPr lang="en-CA" dirty="0"/>
              <a:t>Our buildings (especially Fairview) were becoming tired; Parkwood – newer buildings are at the end of their honeymoon period</a:t>
            </a:r>
          </a:p>
          <a:p>
            <a:r>
              <a:rPr lang="en-CA" dirty="0"/>
              <a:t>The introduction of a business model helped us to generate a surplus – for sustainability of existing operations – and give us confidence for the future</a:t>
            </a:r>
          </a:p>
          <a:p>
            <a:r>
              <a:rPr lang="en-CA" dirty="0"/>
              <a:t>2020 is a projected number for each campus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86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Chris to present</a:t>
            </a:r>
          </a:p>
          <a:p>
            <a:r>
              <a:rPr lang="en-CA" dirty="0"/>
              <a:t>As Brent mentioned our campuses (at the very least) required upkeep</a:t>
            </a:r>
          </a:p>
          <a:p>
            <a:r>
              <a:rPr lang="en-CA" dirty="0"/>
              <a:t>As well, we were hearing many complaints from residents – at both campuses </a:t>
            </a:r>
          </a:p>
          <a:p>
            <a:r>
              <a:rPr lang="en-CA" dirty="0"/>
              <a:t>As the new Director of Building I really appreciated the opportunity to move forward with repairs</a:t>
            </a:r>
          </a:p>
          <a:p>
            <a:r>
              <a:rPr lang="en-CA" dirty="0"/>
              <a:t>A few significant repairs were (Chris to identify these – a few that I think of are) – Villa and Garden Home roofs, windows with seal broken, bricking, roof leaks, lights at the courts, and awnings (Parkwood) etc.  </a:t>
            </a:r>
          </a:p>
          <a:p>
            <a:r>
              <a:rPr lang="en-CA" dirty="0"/>
              <a:t>There head been some significant energy saving investments which were paying off – we continued to invest in additional (for example, lighting assessments) </a:t>
            </a:r>
          </a:p>
          <a:p>
            <a:r>
              <a:rPr lang="en-CA" dirty="0"/>
              <a:t>Also have been focusing on negotiating cost savings and service efficiencies (spending wisely) when our service contracts come up for review i.e. purchasing group, garbage and small things like matts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8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Erna to present</a:t>
            </a:r>
          </a:p>
          <a:p>
            <a:r>
              <a:rPr lang="en-CA" dirty="0"/>
              <a:t>(Make comment that these are areas you are impressed with the work that has been completed – as a new team member coming on)</a:t>
            </a:r>
          </a:p>
          <a:p>
            <a:r>
              <a:rPr lang="en-CA" dirty="0"/>
              <a:t>The campuses – Lis and Steve – as well as the Shared Services team focused on legislative requirements</a:t>
            </a:r>
          </a:p>
          <a:p>
            <a:r>
              <a:rPr lang="en-CA" dirty="0"/>
              <a:t>After a “not so good” Ministry RQI and Critical Incident review – a bit of a wake up call – the entire team focused on meeting legislative requirements – taking on a positive attitude to compliance – as it is the world in which we live (Accomplishment – both Fairview and Parkwood started 2020 in compliance)</a:t>
            </a:r>
          </a:p>
          <a:p>
            <a:r>
              <a:rPr lang="en-CA" dirty="0"/>
              <a:t>This combined with rewriting policies and procedures - consolidated across both campuses </a:t>
            </a:r>
          </a:p>
          <a:p>
            <a:r>
              <a:rPr lang="en-CA" dirty="0"/>
              <a:t>Very pleased to say – that while we will never be perfect – this legislation and solid policies and procedures require ongoing focus – for this moment we have resolved outstanding unmet criteria </a:t>
            </a:r>
          </a:p>
          <a:p>
            <a:r>
              <a:rPr lang="en-CA" dirty="0"/>
              <a:t>A big thank you to Steve and Lis and their teams – this is a huge accomplishment</a:t>
            </a:r>
          </a:p>
          <a:p>
            <a:r>
              <a:rPr lang="en-CA" dirty="0"/>
              <a:t>Additionally – there was a need to enhance our technology focus – after a cyber attack – we introduced a solid back up system, engaged expertise in an IT company – also added our own IT person.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09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Christine to present (Christine you can develop what you want to say)</a:t>
            </a:r>
          </a:p>
          <a:p>
            <a:r>
              <a:rPr lang="en-CA" dirty="0"/>
              <a:t>This is so exciting for us – a new program that really compliments and completes our campus</a:t>
            </a:r>
          </a:p>
          <a:p>
            <a:r>
              <a:rPr lang="en-CA" dirty="0"/>
              <a:t>Opportunity to embark on this journey has developed partnerships with the hospital and community; relationships are growing</a:t>
            </a:r>
          </a:p>
          <a:p>
            <a:r>
              <a:rPr lang="en-CA" dirty="0"/>
              <a:t>Value of the team that has been established; their commitment allowed program to hire 30 PSW in an environment where it is so difficult to find PSW staff</a:t>
            </a:r>
          </a:p>
          <a:p>
            <a:r>
              <a:rPr lang="en-CA" dirty="0"/>
              <a:t>IALP team – demonstrates the success of succession </a:t>
            </a:r>
          </a:p>
          <a:p>
            <a:r>
              <a:rPr lang="en-CA" dirty="0"/>
              <a:t>Although program is new, it is an extension of the services provided – opportunities for growth moving forward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3A78B-94FC-4EBC-8089-9E74DEEF70A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9144000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3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AB72B6-9B53-4F63-8EF3-D0D2DA6E8F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982"/>
            <a:ext cx="3779520" cy="102637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119744" y="2566266"/>
            <a:ext cx="6567055" cy="2843934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itchFamily="34" charset="0"/>
              <a:buNone/>
              <a:defRPr sz="2800" b="1">
                <a:solidFill>
                  <a:schemeClr val="accent4"/>
                </a:solidFill>
              </a:defRPr>
            </a:lvl1pPr>
            <a:lvl2pPr marL="631825" indent="-268288" algn="l">
              <a:buFont typeface="Courier New" pitchFamily="49" charset="0"/>
              <a:buChar char="o"/>
              <a:defRPr>
                <a:solidFill>
                  <a:schemeClr val="accent4"/>
                </a:solidFill>
              </a:defRPr>
            </a:lvl2pPr>
            <a:lvl3pPr marL="914400" indent="-282575" algn="l">
              <a:buFont typeface="Gill Sans MT" pitchFamily="34" charset="0"/>
              <a:buChar char="–"/>
              <a:defRPr>
                <a:solidFill>
                  <a:schemeClr val="accent4"/>
                </a:solidFill>
              </a:defRPr>
            </a:lvl3pPr>
            <a:lvl4pPr marL="1371600" indent="0" algn="l">
              <a:buFont typeface="Arial" pitchFamily="34" charset="0"/>
              <a:buChar char="•"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Font typeface="Arial" pitchFamily="34" charset="0"/>
              <a:buChar char="•"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9144000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304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accent2"/>
              </a:gs>
            </a:gsLst>
            <a:lin ang="5400000" scaled="0"/>
          </a:gradFill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119744" y="2566266"/>
            <a:ext cx="6567055" cy="2843934"/>
          </a:xfrm>
        </p:spPr>
        <p:txBody>
          <a:bodyPr lIns="0" tIns="0" rIns="0" bIns="0">
            <a:noAutofit/>
          </a:bodyPr>
          <a:lstStyle>
            <a:lvl1pPr marL="0" indent="0" algn="l">
              <a:buFont typeface="Arial" pitchFamily="34" charset="0"/>
              <a:buNone/>
              <a:defRPr sz="2800" b="1">
                <a:solidFill>
                  <a:schemeClr val="accent4"/>
                </a:solidFill>
              </a:defRPr>
            </a:lvl1pPr>
            <a:lvl2pPr marL="631825" indent="-268288" algn="l">
              <a:buFont typeface="Courier New" pitchFamily="49" charset="0"/>
              <a:buChar char="o"/>
              <a:defRPr>
                <a:solidFill>
                  <a:schemeClr val="accent4"/>
                </a:solidFill>
              </a:defRPr>
            </a:lvl2pPr>
            <a:lvl3pPr marL="914400" indent="-282575" algn="l">
              <a:buFont typeface="Gill Sans MT" pitchFamily="34" charset="0"/>
              <a:buChar char="–"/>
              <a:defRPr>
                <a:solidFill>
                  <a:schemeClr val="accent4"/>
                </a:solidFill>
              </a:defRPr>
            </a:lvl3pPr>
            <a:lvl4pPr marL="1371600" indent="0" algn="l">
              <a:buFont typeface="Arial" pitchFamily="34" charset="0"/>
              <a:buChar char="•"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Font typeface="Arial" pitchFamily="34" charset="0"/>
              <a:buChar char="•"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7F964-885C-4902-A138-4679FBDD75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6269"/>
            <a:ext cx="3657600" cy="10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5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9144000" cy="14630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304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1085850"/>
            <a:ext cx="8229600" cy="4324350"/>
          </a:xfrm>
        </p:spPr>
        <p:txBody>
          <a:bodyPr/>
          <a:lstStyle>
            <a:lvl1pPr marL="363538" indent="-363538" algn="l">
              <a:buFont typeface="Arial" pitchFamily="34" charset="0"/>
              <a:buChar char="•"/>
              <a:defRPr>
                <a:solidFill>
                  <a:schemeClr val="accent4"/>
                </a:solidFill>
              </a:defRPr>
            </a:lvl1pPr>
            <a:lvl2pPr marL="631825" indent="-268288" algn="l">
              <a:buFont typeface="Courier New" pitchFamily="49" charset="0"/>
              <a:buChar char="o"/>
              <a:defRPr>
                <a:solidFill>
                  <a:schemeClr val="accent4"/>
                </a:solidFill>
              </a:defRPr>
            </a:lvl2pPr>
            <a:lvl3pPr marL="914400" indent="-282575" algn="l">
              <a:buFont typeface="Gill Sans MT" pitchFamily="34" charset="0"/>
              <a:buChar char="–"/>
              <a:defRPr>
                <a:solidFill>
                  <a:schemeClr val="accent4"/>
                </a:solidFill>
              </a:defRPr>
            </a:lvl3pPr>
            <a:lvl4pPr marL="1371600" indent="0" algn="l">
              <a:buFont typeface="Arial" pitchFamily="34" charset="0"/>
              <a:buChar char="•"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Font typeface="Arial" pitchFamily="34" charset="0"/>
              <a:buChar char="•"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756"/>
            <a:ext cx="8229600" cy="48403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FB1C1-EC84-410A-AB4B-EDFCAE10A8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35" y="6107397"/>
            <a:ext cx="2052165" cy="557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C7F964-885C-4902-A138-4679FBDD7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85572"/>
            <a:ext cx="1985966" cy="56048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AEC5C15-79EA-40CE-9D3C-475150D9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9CD38EA4-8A41-7F4F-9455-93DA50595F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1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914400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3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FB1C1-EC84-410A-AB4B-EDFCAE10A8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35" y="6107397"/>
            <a:ext cx="2052165" cy="557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C7F964-885C-4902-A138-4679FBDD7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85572"/>
            <a:ext cx="1985966" cy="56048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AEC5C15-79EA-40CE-9D3C-475150D9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9CD38EA4-8A41-7F4F-9455-93DA50595F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1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9144000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3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FB1C1-EC84-410A-AB4B-EDFCAE10A8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94" y="360519"/>
            <a:ext cx="2651338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C7F964-885C-4902-A138-4679FBDD7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9" y="360519"/>
            <a:ext cx="2551182" cy="72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A44EBF8-D51D-47CC-8D9F-E540C2BE54BE}"/>
              </a:ext>
            </a:extLst>
          </p:cNvPr>
          <p:cNvSpPr txBox="1">
            <a:spLocks/>
          </p:cNvSpPr>
          <p:nvPr userDrawn="1"/>
        </p:nvSpPr>
        <p:spPr>
          <a:xfrm>
            <a:off x="1925782" y="2566266"/>
            <a:ext cx="6761017" cy="2843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31825" indent="-268288" algn="l" defTabSz="4572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-282575" algn="l" defTabSz="457200" rtl="0" eaLnBrk="1" latinLnBrk="0" hangingPunct="1">
              <a:spcBef>
                <a:spcPct val="20000"/>
              </a:spcBef>
              <a:buFont typeface="Gill Sans MT" pitchFamily="34" charset="0"/>
              <a:buChar char="–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1C8D988-D326-4AFE-9B2F-1B491ACD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9CD38EA4-8A41-7F4F-9455-93DA50595F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07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200"/>
            <a:ext cx="9144000" cy="146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3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FB1C1-EC84-410A-AB4B-EDFCAE10A8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00" y="360519"/>
            <a:ext cx="1988503" cy="5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C7F964-885C-4902-A138-4679FBDD7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2" y="360519"/>
            <a:ext cx="1913387" cy="54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A44EBF8-D51D-47CC-8D9F-E540C2BE54BE}"/>
              </a:ext>
            </a:extLst>
          </p:cNvPr>
          <p:cNvSpPr txBox="1">
            <a:spLocks/>
          </p:cNvSpPr>
          <p:nvPr userDrawn="1"/>
        </p:nvSpPr>
        <p:spPr>
          <a:xfrm>
            <a:off x="1925782" y="2566266"/>
            <a:ext cx="6761017" cy="28439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31825" indent="-268288" algn="l" defTabSz="4572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-282575" algn="l" defTabSz="457200" rtl="0" eaLnBrk="1" latinLnBrk="0" hangingPunct="1">
              <a:spcBef>
                <a:spcPct val="20000"/>
              </a:spcBef>
              <a:buFont typeface="Gill Sans MT" pitchFamily="34" charset="0"/>
              <a:buChar char="–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7900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D38EA4-8A41-7F4F-9455-93DA50595F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98925"/>
            <a:ext cx="8229600" cy="4840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2891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1" r:id="rId3"/>
    <p:sldLayoutId id="2147483678" r:id="rId4"/>
    <p:sldLayoutId id="2147483674" r:id="rId5"/>
    <p:sldLayoutId id="2147483679" r:id="rId6"/>
    <p:sldLayoutId id="2147483662" r:id="rId7"/>
    <p:sldLayoutId id="2147483650" r:id="rId8"/>
    <p:sldLayoutId id="2147483655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cap="none" baseline="0">
          <a:solidFill>
            <a:schemeClr val="accent4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v.wikipedia.org/wiki/Fil:Light_bulb_icon.sv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freestockphotos.biz/stockphoto/14962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C4F43-62DC-4DD6-93D4-6BD24C7F02ED}"/>
              </a:ext>
            </a:extLst>
          </p:cNvPr>
          <p:cNvSpPr txBox="1"/>
          <p:nvPr/>
        </p:nvSpPr>
        <p:spPr>
          <a:xfrm>
            <a:off x="942310" y="1593668"/>
            <a:ext cx="71666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spc="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Annual Retreat</a:t>
            </a:r>
          </a:p>
          <a:p>
            <a:endParaRPr lang="en-CA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C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Cellar 52</a:t>
            </a:r>
          </a:p>
          <a:p>
            <a:r>
              <a:rPr lang="en-C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January 11</a:t>
            </a:r>
            <a:r>
              <a:rPr lang="en-CA" sz="360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</a:t>
            </a:r>
            <a:r>
              <a:rPr lang="en-C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2020</a:t>
            </a:r>
          </a:p>
          <a:p>
            <a:r>
              <a:rPr lang="en-CA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9:00 a.m. </a:t>
            </a:r>
          </a:p>
          <a:p>
            <a:endParaRPr lang="en-CA" sz="2400" dirty="0"/>
          </a:p>
          <a:p>
            <a:endParaRPr lang="en-CA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EE2A5-A8D3-4177-AF8A-1256EDB21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5338618"/>
            <a:ext cx="9143996" cy="151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542332" y="2602669"/>
            <a:ext cx="4073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Francophone Project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542332" y="3251880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4CFB203-F0E2-4840-8B2A-D7C0324706A2}"/>
              </a:ext>
            </a:extLst>
          </p:cNvPr>
          <p:cNvSpPr/>
          <p:nvPr/>
        </p:nvSpPr>
        <p:spPr>
          <a:xfrm>
            <a:off x="542332" y="3508416"/>
            <a:ext cx="7896274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Integral part of Working Group to develop </a:t>
            </a:r>
          </a:p>
          <a:p>
            <a:pPr marL="271463" lvl="1">
              <a:lnSpc>
                <a:spcPct val="150000"/>
              </a:lnSpc>
              <a:buClr>
                <a:schemeClr val="accent5"/>
              </a:buClr>
              <a:buSzPct val="120000"/>
            </a:pPr>
            <a:r>
              <a:rPr lang="en-CA" sz="2400" dirty="0"/>
              <a:t>a model of Long-Term Care for Francophones</a:t>
            </a:r>
          </a:p>
          <a:p>
            <a:pPr marL="285750" indent="-285750">
              <a:lnSpc>
                <a:spcPct val="150000"/>
              </a:lnSpc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Model can be utilized for </a:t>
            </a:r>
          </a:p>
          <a:p>
            <a:pPr marL="271463" lvl="1">
              <a:lnSpc>
                <a:spcPct val="150000"/>
              </a:lnSpc>
              <a:buClr>
                <a:schemeClr val="accent5"/>
              </a:buClr>
              <a:buSzPct val="120000"/>
            </a:pPr>
            <a:r>
              <a:rPr lang="en-CA" sz="2400" dirty="0"/>
              <a:t>other cultural and linguistic minority groups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CB5D6C-688B-4BD1-9C8D-BA7BE73D0C26}"/>
              </a:ext>
            </a:extLst>
          </p:cNvPr>
          <p:cNvGrpSpPr/>
          <p:nvPr/>
        </p:nvGrpSpPr>
        <p:grpSpPr>
          <a:xfrm>
            <a:off x="468000" y="1304990"/>
            <a:ext cx="8280000" cy="1008000"/>
            <a:chOff x="489987" y="1113401"/>
            <a:chExt cx="8280000" cy="100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6CDA0BC-EF05-4A7A-B0AA-20870AAE3E24}"/>
                </a:ext>
              </a:extLst>
            </p:cNvPr>
            <p:cNvSpPr/>
            <p:nvPr/>
          </p:nvSpPr>
          <p:spPr>
            <a:xfrm>
              <a:off x="489987" y="1113401"/>
              <a:ext cx="8280000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781730" tIns="171450" rIns="171451" bIns="171450" numCol="1" spcCol="1270" anchor="ctr" anchorCtr="0">
              <a:noAutofit/>
            </a:bodyPr>
            <a:lstStyle/>
            <a:p>
              <a:pPr marL="361950" marR="0" lvl="1" algn="l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Embrace growth through talent development, cutting edge sustainable systems, clinical programs and service to the community.  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CB2CE6-992C-420B-93BD-23B5A94079E2}"/>
                </a:ext>
              </a:extLst>
            </p:cNvPr>
            <p:cNvSpPr/>
            <p:nvPr/>
          </p:nvSpPr>
          <p:spPr>
            <a:xfrm>
              <a:off x="676274" y="1276924"/>
              <a:ext cx="1814377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70AD47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70AD47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70AD47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Innovation</a:t>
              </a:r>
            </a:p>
          </p:txBody>
        </p:sp>
      </p:grp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61877CA-4DE1-4E65-9890-6FF487C948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54" y="2509127"/>
            <a:ext cx="2077939" cy="3699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407133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B6079A-E88E-42C6-AA0D-4E55D2640BD4}"/>
              </a:ext>
            </a:extLst>
          </p:cNvPr>
          <p:cNvGrpSpPr/>
          <p:nvPr/>
        </p:nvGrpSpPr>
        <p:grpSpPr>
          <a:xfrm>
            <a:off x="322951" y="1341000"/>
            <a:ext cx="8516247" cy="1008000"/>
            <a:chOff x="322951" y="1396957"/>
            <a:chExt cx="8516247" cy="100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ED85B3C-AE86-42C9-8E80-90B4D9E33AFD}"/>
                </a:ext>
              </a:extLst>
            </p:cNvPr>
            <p:cNvSpPr/>
            <p:nvPr/>
          </p:nvSpPr>
          <p:spPr>
            <a:xfrm>
              <a:off x="322951" y="1396957"/>
              <a:ext cx="8516247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682670" tIns="36000" rIns="36000" bIns="36000" numCol="1" spcCol="1270" anchor="ctr" anchorCtr="0">
              <a:noAutofit/>
            </a:bodyPr>
            <a:lstStyle/>
            <a:p>
              <a:pPr marL="627063" marR="0" lvl="1" algn="l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 a model of two-way communication to connect all stakeholders with honesty and transparency ensuring every voice is heard.  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2DD7A09-7A5F-42FD-A44A-ED721DA48CB4}"/>
                </a:ext>
              </a:extLst>
            </p:cNvPr>
            <p:cNvSpPr/>
            <p:nvPr/>
          </p:nvSpPr>
          <p:spPr>
            <a:xfrm>
              <a:off x="554818" y="1558957"/>
              <a:ext cx="1953711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</a:srgbClr>
                </a:gs>
                <a:gs pos="46000">
                  <a:srgbClr val="5B9BD5">
                    <a:lumMod val="95000"/>
                    <a:lumOff val="5000"/>
                  </a:srgbClr>
                </a:gs>
                <a:gs pos="100000">
                  <a:srgbClr val="5B9BD5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Communication</a:t>
              </a:r>
              <a:endParaRPr kumimoji="0" lang="en-CA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6FB300-3498-4C09-AFFC-43B1F27C80BD}"/>
              </a:ext>
            </a:extLst>
          </p:cNvPr>
          <p:cNvGrpSpPr/>
          <p:nvPr/>
        </p:nvGrpSpPr>
        <p:grpSpPr>
          <a:xfrm>
            <a:off x="322951" y="2619408"/>
            <a:ext cx="7802880" cy="646331"/>
            <a:chOff x="322951" y="2601120"/>
            <a:chExt cx="7802880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5165D9-5C26-480B-8673-0FA96CB7D6FA}"/>
                </a:ext>
              </a:extLst>
            </p:cNvPr>
            <p:cNvSpPr txBox="1"/>
            <p:nvPr/>
          </p:nvSpPr>
          <p:spPr>
            <a:xfrm>
              <a:off x="322951" y="2601120"/>
              <a:ext cx="40212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/>
                <a:t>Utilizing Technology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8FFE88F-E103-414A-844E-0F8B9536D7BE}"/>
                </a:ext>
              </a:extLst>
            </p:cNvPr>
            <p:cNvCxnSpPr/>
            <p:nvPr/>
          </p:nvCxnSpPr>
          <p:spPr>
            <a:xfrm>
              <a:off x="322951" y="3247451"/>
              <a:ext cx="78028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D1FFF83-9574-4836-9FC9-9F39D71E1621}"/>
              </a:ext>
            </a:extLst>
          </p:cNvPr>
          <p:cNvSpPr/>
          <p:nvPr/>
        </p:nvSpPr>
        <p:spPr>
          <a:xfrm>
            <a:off x="322951" y="3583352"/>
            <a:ext cx="8123794" cy="21954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lvl="0" indent="-285750"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Introduction of iTacit as a communication tool for Fairview, Parkwood and Shared Services</a:t>
            </a:r>
          </a:p>
          <a:p>
            <a:pPr marL="285750" lvl="0" indent="-285750">
              <a:spcAft>
                <a:spcPts val="8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Introduction of handheld devices for front line team members for charting </a:t>
            </a:r>
          </a:p>
          <a:p>
            <a:pPr marL="285750" lvl="0" indent="-285750">
              <a:spcAft>
                <a:spcPts val="8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Introduction of a new bulk television service (</a:t>
            </a: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F) </a:t>
            </a: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5639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8785D48-7532-4F86-BB56-2DE7F3437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84" r="7723"/>
          <a:stretch/>
        </p:blipFill>
        <p:spPr>
          <a:xfrm>
            <a:off x="5339690" y="3215213"/>
            <a:ext cx="3804310" cy="3439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796B787-D974-41F7-84FB-9A959E66F2BA}"/>
              </a:ext>
            </a:extLst>
          </p:cNvPr>
          <p:cNvGrpSpPr/>
          <p:nvPr/>
        </p:nvGrpSpPr>
        <p:grpSpPr>
          <a:xfrm>
            <a:off x="368201" y="2493885"/>
            <a:ext cx="7802880" cy="712275"/>
            <a:chOff x="504000" y="2393301"/>
            <a:chExt cx="7802880" cy="71227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E09405F-FBC0-454B-9D5C-EFCA66746FC6}"/>
                </a:ext>
              </a:extLst>
            </p:cNvPr>
            <p:cNvSpPr txBox="1"/>
            <p:nvPr/>
          </p:nvSpPr>
          <p:spPr>
            <a:xfrm>
              <a:off x="504000" y="2393301"/>
              <a:ext cx="59880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/>
                <a:t>Collaboration Between Homes 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2ED4217-BAA6-462C-8AD3-2AC3B4E31235}"/>
                </a:ext>
              </a:extLst>
            </p:cNvPr>
            <p:cNvCxnSpPr/>
            <p:nvPr/>
          </p:nvCxnSpPr>
          <p:spPr>
            <a:xfrm>
              <a:off x="504000" y="3105576"/>
              <a:ext cx="78028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76A3A73-AC58-42FE-8F06-1F5BF5E13DCB}"/>
              </a:ext>
            </a:extLst>
          </p:cNvPr>
          <p:cNvSpPr/>
          <p:nvPr/>
        </p:nvSpPr>
        <p:spPr>
          <a:xfrm>
            <a:off x="322951" y="3364596"/>
            <a:ext cx="562519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0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000" dirty="0"/>
              <a:t>Introduction of new meeting structure has </a:t>
            </a:r>
          </a:p>
          <a:p>
            <a:pPr marL="361950" lvl="1">
              <a:spcAft>
                <a:spcPts val="1000"/>
              </a:spcAft>
              <a:buClr>
                <a:schemeClr val="accent5"/>
              </a:buClr>
              <a:buSzPct val="120000"/>
            </a:pPr>
            <a:r>
              <a:rPr lang="en-CA" sz="2000" dirty="0"/>
              <a:t>direct impact on decision making</a:t>
            </a:r>
          </a:p>
          <a:p>
            <a:pPr marL="342900" lvl="0" indent="-342900">
              <a:spcAft>
                <a:spcPts val="10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Meetings include: </a:t>
            </a:r>
            <a:endParaRPr lang="en-CA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2913" lvl="2">
              <a:spcAft>
                <a:spcPts val="1000"/>
              </a:spcAft>
              <a:buClr>
                <a:schemeClr val="accent5"/>
              </a:buClr>
              <a:buSzPct val="120000"/>
            </a:pP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</a:rPr>
              <a:t>Shared Services Meetings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2913" lvl="2">
              <a:spcAft>
                <a:spcPts val="1000"/>
              </a:spcAft>
              <a:buClr>
                <a:schemeClr val="accent5"/>
              </a:buClr>
              <a:buSzPct val="120000"/>
            </a:pP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</a:rPr>
              <a:t>Executive Directors with Shared Services Meetings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2913" lvl="2">
              <a:spcAft>
                <a:spcPts val="1000"/>
              </a:spcAft>
              <a:buClr>
                <a:schemeClr val="accent5"/>
              </a:buClr>
              <a:buSzPct val="120000"/>
            </a:pP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</a:rPr>
              <a:t>Directors of Care Meetings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000" dirty="0">
                <a:latin typeface="Calibri" panose="020F0502020204030204" pitchFamily="34" charset="0"/>
              </a:rPr>
              <a:t>Financial and Operational Review Meetings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A1C7D1-1FFB-42A7-A4C8-DE44FABB9370}"/>
              </a:ext>
            </a:extLst>
          </p:cNvPr>
          <p:cNvGrpSpPr/>
          <p:nvPr/>
        </p:nvGrpSpPr>
        <p:grpSpPr>
          <a:xfrm>
            <a:off x="322951" y="1284802"/>
            <a:ext cx="8516247" cy="1008000"/>
            <a:chOff x="322951" y="1396957"/>
            <a:chExt cx="8516247" cy="10080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59836EB-271D-4734-9EB3-885B3D997CA2}"/>
                </a:ext>
              </a:extLst>
            </p:cNvPr>
            <p:cNvSpPr/>
            <p:nvPr/>
          </p:nvSpPr>
          <p:spPr>
            <a:xfrm>
              <a:off x="322951" y="1396957"/>
              <a:ext cx="8516247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682670" tIns="36000" rIns="36000" bIns="36000" numCol="1" spcCol="1270" anchor="ctr" anchorCtr="0">
              <a:noAutofit/>
            </a:bodyPr>
            <a:lstStyle/>
            <a:p>
              <a:pPr marL="627063" marR="0" lvl="1" algn="l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 a model of two-way communication to connect all stakeholders with honesty and transparency ensuring every voice is heard.  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309D210-1CC6-47EB-B6C8-C0B8C1880315}"/>
                </a:ext>
              </a:extLst>
            </p:cNvPr>
            <p:cNvSpPr/>
            <p:nvPr/>
          </p:nvSpPr>
          <p:spPr>
            <a:xfrm>
              <a:off x="554818" y="1558957"/>
              <a:ext cx="1953711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5B9BD5">
                    <a:lumMod val="40000"/>
                    <a:lumOff val="60000"/>
                  </a:srgbClr>
                </a:gs>
                <a:gs pos="46000">
                  <a:srgbClr val="5B9BD5">
                    <a:lumMod val="95000"/>
                    <a:lumOff val="5000"/>
                  </a:srgbClr>
                </a:gs>
                <a:gs pos="100000">
                  <a:srgbClr val="5B9BD5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Communication</a:t>
              </a:r>
              <a:endParaRPr kumimoji="0" lang="en-CA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36043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512776" y="2709000"/>
            <a:ext cx="3691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Kindness Initiative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512776" y="3427451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CADEEC7-D043-4BEB-A0FA-9295DF1F5FBE}"/>
              </a:ext>
            </a:extLst>
          </p:cNvPr>
          <p:cNvSpPr/>
          <p:nvPr/>
        </p:nvSpPr>
        <p:spPr>
          <a:xfrm>
            <a:off x="512776" y="3673512"/>
            <a:ext cx="7839223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Training of 20 </a:t>
            </a:r>
          </a:p>
          <a:p>
            <a:pPr marL="361950" lvl="1">
              <a:lnSpc>
                <a:spcPct val="150000"/>
              </a:lnSpc>
              <a:buClr>
                <a:schemeClr val="accent5"/>
              </a:buClr>
              <a:buSzPct val="120000"/>
            </a:pPr>
            <a:r>
              <a:rPr lang="en-CA" sz="2400" dirty="0"/>
              <a:t>Certified Kindness Champions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Kindness focus of </a:t>
            </a:r>
          </a:p>
          <a:p>
            <a:pPr marL="361950" lvl="1">
              <a:lnSpc>
                <a:spcPct val="150000"/>
              </a:lnSpc>
              <a:buClr>
                <a:schemeClr val="accent5"/>
              </a:buClr>
              <a:buSzPct val="120000"/>
            </a:pPr>
            <a:r>
              <a:rPr lang="en-CA" sz="2400" dirty="0"/>
              <a:t>Homes’ Operational Plan 2020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821742-24F6-421A-BD75-12B10AA4A670}"/>
              </a:ext>
            </a:extLst>
          </p:cNvPr>
          <p:cNvGrpSpPr/>
          <p:nvPr/>
        </p:nvGrpSpPr>
        <p:grpSpPr>
          <a:xfrm>
            <a:off x="635726" y="1341000"/>
            <a:ext cx="7920000" cy="1008000"/>
            <a:chOff x="612864" y="1226291"/>
            <a:chExt cx="7920000" cy="100800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E4FC14-B2F6-4D5F-8E3E-20B502D239D8}"/>
                </a:ext>
              </a:extLst>
            </p:cNvPr>
            <p:cNvSpPr/>
            <p:nvPr/>
          </p:nvSpPr>
          <p:spPr>
            <a:xfrm>
              <a:off x="612864" y="1226291"/>
              <a:ext cx="7920000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682670" tIns="72390" rIns="72391" bIns="72390" numCol="1" spcCol="1270" anchor="ctr" anchorCtr="0">
              <a:noAutofit/>
            </a:bodyPr>
            <a:lstStyle/>
            <a:p>
              <a:pPr marL="533400" marR="0" lvl="1" algn="l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 a culture of kindness through internal and external interactions, nurturing mind, body and spirit.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884A7D7-536B-4F15-AF25-C0DAF340C823}"/>
                </a:ext>
              </a:extLst>
            </p:cNvPr>
            <p:cNvSpPr/>
            <p:nvPr/>
          </p:nvSpPr>
          <p:spPr>
            <a:xfrm>
              <a:off x="795200" y="1382216"/>
              <a:ext cx="1947999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FC000">
                    <a:lumMod val="67000"/>
                  </a:srgbClr>
                </a:gs>
                <a:gs pos="48000">
                  <a:srgbClr val="FFC000">
                    <a:lumMod val="97000"/>
                    <a:lumOff val="3000"/>
                  </a:srgbClr>
                </a:gs>
                <a:gs pos="100000">
                  <a:srgbClr val="FFC00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Relationships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a913a65c-df6b-4bc6-bd19-3220b365c801" descr="Image">
            <a:extLst>
              <a:ext uri="{FF2B5EF4-FFF2-40B4-BE49-F238E27FC236}">
                <a16:creationId xmlns:a16="http://schemas.microsoft.com/office/drawing/2014/main" id="{1F1ECDB5-3F2A-47EC-B719-9CB0962E6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" b="12807"/>
          <a:stretch/>
        </p:blipFill>
        <p:spPr bwMode="auto">
          <a:xfrm>
            <a:off x="5019862" y="3626432"/>
            <a:ext cx="3611362" cy="243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80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5D75FE8-D342-40D1-98B1-F942F7040BBE}"/>
              </a:ext>
            </a:extLst>
          </p:cNvPr>
          <p:cNvGrpSpPr/>
          <p:nvPr/>
        </p:nvGrpSpPr>
        <p:grpSpPr>
          <a:xfrm>
            <a:off x="684000" y="1341000"/>
            <a:ext cx="7920000" cy="1008000"/>
            <a:chOff x="612864" y="1226291"/>
            <a:chExt cx="7920000" cy="100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FEA056B-5697-41E1-B284-60300FE7141B}"/>
                </a:ext>
              </a:extLst>
            </p:cNvPr>
            <p:cNvSpPr/>
            <p:nvPr/>
          </p:nvSpPr>
          <p:spPr>
            <a:xfrm>
              <a:off x="612864" y="1226291"/>
              <a:ext cx="7920000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682670" tIns="72390" rIns="72391" bIns="72390" numCol="1" spcCol="1270" anchor="ctr" anchorCtr="0">
              <a:noAutofit/>
            </a:bodyPr>
            <a:lstStyle/>
            <a:p>
              <a:pPr marL="533400" marR="0" lvl="1" algn="l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 a culture of kindness through internal and external interactions, nurturing mind, body and spirit.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5716DB7-60C0-4913-8B20-589FFDFDEEA4}"/>
                </a:ext>
              </a:extLst>
            </p:cNvPr>
            <p:cNvSpPr/>
            <p:nvPr/>
          </p:nvSpPr>
          <p:spPr>
            <a:xfrm>
              <a:off x="795200" y="1382216"/>
              <a:ext cx="1947999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FC000">
                    <a:lumMod val="67000"/>
                  </a:srgbClr>
                </a:gs>
                <a:gs pos="48000">
                  <a:srgbClr val="FFC000">
                    <a:lumMod val="97000"/>
                    <a:lumOff val="3000"/>
                  </a:srgbClr>
                </a:gs>
                <a:gs pos="100000">
                  <a:srgbClr val="FFC000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Relationships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C84AB-807C-478E-83B5-6BDFD273E9C6}"/>
              </a:ext>
            </a:extLst>
          </p:cNvPr>
          <p:cNvGrpSpPr/>
          <p:nvPr/>
        </p:nvGrpSpPr>
        <p:grpSpPr>
          <a:xfrm>
            <a:off x="729120" y="2567424"/>
            <a:ext cx="7802880" cy="646331"/>
            <a:chOff x="729120" y="2421120"/>
            <a:chExt cx="7802880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3DEED4-2B15-44E3-BF85-C9A2478F0215}"/>
                </a:ext>
              </a:extLst>
            </p:cNvPr>
            <p:cNvSpPr txBox="1"/>
            <p:nvPr/>
          </p:nvSpPr>
          <p:spPr>
            <a:xfrm>
              <a:off x="729120" y="2421120"/>
              <a:ext cx="37343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/>
                <a:t>Presence in Sector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FC77F6A-A989-4B32-A314-A080D0A22C13}"/>
                </a:ext>
              </a:extLst>
            </p:cNvPr>
            <p:cNvCxnSpPr/>
            <p:nvPr/>
          </p:nvCxnSpPr>
          <p:spPr>
            <a:xfrm>
              <a:off x="729120" y="3067451"/>
              <a:ext cx="78028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1756BFB-24B3-4827-BA48-209C108E17D9}"/>
              </a:ext>
            </a:extLst>
          </p:cNvPr>
          <p:cNvSpPr/>
          <p:nvPr/>
        </p:nvSpPr>
        <p:spPr>
          <a:xfrm>
            <a:off x="729120" y="3429000"/>
            <a:ext cx="5760000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Ontario Health Team </a:t>
            </a: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Attend conferences</a:t>
            </a: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Functions </a:t>
            </a: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“Till Death Do Us Part” Bill </a:t>
            </a: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1A9279-395B-4ABC-A486-DA2AF775307A}"/>
              </a:ext>
            </a:extLst>
          </p:cNvPr>
          <p:cNvGrpSpPr/>
          <p:nvPr/>
        </p:nvGrpSpPr>
        <p:grpSpPr>
          <a:xfrm>
            <a:off x="4646679" y="2567423"/>
            <a:ext cx="4256690" cy="4077121"/>
            <a:chOff x="4291576" y="2484802"/>
            <a:chExt cx="4852424" cy="4440484"/>
          </a:xfrm>
          <a:effectLst/>
        </p:grpSpPr>
        <p:pic>
          <p:nvPicPr>
            <p:cNvPr id="6" name="Picture 5" descr="A group of people posing for the camera&#10;&#10;Description automatically generated">
              <a:extLst>
                <a:ext uri="{FF2B5EF4-FFF2-40B4-BE49-F238E27FC236}">
                  <a16:creationId xmlns:a16="http://schemas.microsoft.com/office/drawing/2014/main" id="{80AEB5A3-E4AA-463B-8A1A-F18DEC8E3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62" t="26353" r="16145"/>
            <a:stretch/>
          </p:blipFill>
          <p:spPr>
            <a:xfrm>
              <a:off x="6481698" y="3190136"/>
              <a:ext cx="2662302" cy="24899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3" descr="A person holding a sign&#10;&#10;Description automatically generated">
              <a:extLst>
                <a:ext uri="{FF2B5EF4-FFF2-40B4-BE49-F238E27FC236}">
                  <a16:creationId xmlns:a16="http://schemas.microsoft.com/office/drawing/2014/main" id="{10895577-9F5B-4210-AFC1-7F7A1332B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65" t="2420" r="12994"/>
            <a:stretch/>
          </p:blipFill>
          <p:spPr>
            <a:xfrm>
              <a:off x="4291576" y="2484802"/>
              <a:ext cx="2774158" cy="21596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Picture 10" descr="Two people posing for a photo&#10;&#10;Description automatically generated">
              <a:extLst>
                <a:ext uri="{FF2B5EF4-FFF2-40B4-BE49-F238E27FC236}">
                  <a16:creationId xmlns:a16="http://schemas.microsoft.com/office/drawing/2014/main" id="{A9A461D2-FCAA-4387-BCAE-06A0A365F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477" t="13960" r="19701" b="-1440"/>
            <a:stretch/>
          </p:blipFill>
          <p:spPr>
            <a:xfrm>
              <a:off x="4463476" y="4731504"/>
              <a:ext cx="3023624" cy="2193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10352134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rowd of people&#10;&#10;Description automatically generated">
            <a:extLst>
              <a:ext uri="{FF2B5EF4-FFF2-40B4-BE49-F238E27FC236}">
                <a16:creationId xmlns:a16="http://schemas.microsoft.com/office/drawing/2014/main" id="{A78A9CD2-576B-49DE-81C5-55882F329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4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623657" y="1341120"/>
            <a:ext cx="4221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Shared Services Team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635726" y="1987451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F0080BD-C775-461C-A217-A0649039C182}"/>
              </a:ext>
            </a:extLst>
          </p:cNvPr>
          <p:cNvSpPr/>
          <p:nvPr/>
        </p:nvSpPr>
        <p:spPr>
          <a:xfrm>
            <a:off x="483968" y="2078252"/>
            <a:ext cx="6648480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</a:rPr>
              <a:t>Act as a resource to campuses: </a:t>
            </a:r>
          </a:p>
          <a:p>
            <a:pPr marL="630238" lvl="2">
              <a:spcAft>
                <a:spcPts val="600"/>
              </a:spcAft>
            </a:pPr>
            <a:r>
              <a:rPr lang="en-CA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Finance</a:t>
            </a:r>
            <a:endParaRPr lang="en-CA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0238" lvl="2">
              <a:spcAft>
                <a:spcPts val="600"/>
              </a:spcAft>
            </a:pPr>
            <a:r>
              <a:rPr lang="en-CA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Community Development</a:t>
            </a:r>
            <a:endParaRPr lang="en-CA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0238" lvl="2">
              <a:spcAft>
                <a:spcPts val="600"/>
              </a:spcAft>
            </a:pPr>
            <a:r>
              <a:rPr lang="en-CA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Building Services</a:t>
            </a:r>
            <a:endParaRPr lang="en-CA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0238" lvl="2">
              <a:spcAft>
                <a:spcPts val="600"/>
              </a:spcAft>
            </a:pPr>
            <a:r>
              <a:rPr lang="en-CA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Administration</a:t>
            </a:r>
            <a:endParaRPr lang="en-CA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0238" lvl="2">
              <a:spcAft>
                <a:spcPts val="600"/>
              </a:spcAft>
            </a:pPr>
            <a:r>
              <a:rPr lang="en-CA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On Site Technology Support </a:t>
            </a:r>
          </a:p>
          <a:p>
            <a:pPr marL="630238" lvl="2">
              <a:spcAft>
                <a:spcPts val="600"/>
              </a:spcAft>
            </a:pPr>
            <a:r>
              <a:rPr lang="en-CA" sz="2000" dirty="0">
                <a:latin typeface="Calibri" panose="020F0502020204030204" pitchFamily="34" charset="0"/>
              </a:rPr>
              <a:t>Human Resources Practices </a:t>
            </a:r>
            <a:endParaRPr lang="en-CA" dirty="0">
              <a:latin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30536D-E5C7-45AB-8A54-1689BE3900F2}"/>
              </a:ext>
            </a:extLst>
          </p:cNvPr>
          <p:cNvGrpSpPr/>
          <p:nvPr/>
        </p:nvGrpSpPr>
        <p:grpSpPr>
          <a:xfrm>
            <a:off x="4148964" y="2642212"/>
            <a:ext cx="5136591" cy="4104486"/>
            <a:chOff x="4215639" y="2525025"/>
            <a:chExt cx="4928361" cy="4107968"/>
          </a:xfrm>
        </p:grpSpPr>
        <p:pic>
          <p:nvPicPr>
            <p:cNvPr id="7" name="Picture 6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323C0B92-2733-4337-BD53-BE1BFEAFC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2289" y="2525025"/>
              <a:ext cx="4611490" cy="3018111"/>
            </a:xfrm>
            <a:prstGeom prst="rect">
              <a:avLst/>
            </a:prstGeom>
            <a:ln w="127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C2DE84-2144-4339-94DE-F444B9CD62B6}"/>
                </a:ext>
              </a:extLst>
            </p:cNvPr>
            <p:cNvSpPr txBox="1"/>
            <p:nvPr/>
          </p:nvSpPr>
          <p:spPr>
            <a:xfrm>
              <a:off x="4215639" y="5678077"/>
              <a:ext cx="4928361" cy="95491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100" dirty="0"/>
                <a:t>Left to right </a:t>
              </a:r>
              <a:r>
                <a:rPr lang="en-CA" sz="1100" b="1" dirty="0"/>
                <a:t>Christine Normandeau</a:t>
              </a:r>
              <a:r>
                <a:rPr lang="en-CA" sz="1100" dirty="0"/>
                <a:t>, Director Community Development, </a:t>
              </a:r>
            </a:p>
            <a:p>
              <a:pPr algn="ctr"/>
              <a:r>
                <a:rPr lang="en-CA" sz="1100" b="1" dirty="0"/>
                <a:t>Erna Koning</a:t>
              </a:r>
              <a:r>
                <a:rPr lang="en-CA" sz="1100" dirty="0"/>
                <a:t>, Director Administration,  </a:t>
              </a:r>
              <a:r>
                <a:rPr lang="en-CA" sz="1100" b="1" dirty="0"/>
                <a:t>Elisabeth Piccinin</a:t>
              </a:r>
              <a:r>
                <a:rPr lang="en-CA" sz="1100" dirty="0"/>
                <a:t>, Executive Director, </a:t>
              </a:r>
            </a:p>
            <a:p>
              <a:pPr algn="ctr"/>
              <a:r>
                <a:rPr lang="en-CA" sz="1100" b="1" dirty="0"/>
                <a:t>Elaine Shantz</a:t>
              </a:r>
              <a:r>
                <a:rPr lang="en-CA" sz="1100" dirty="0"/>
                <a:t>,</a:t>
              </a:r>
              <a:r>
                <a:rPr lang="en-CA" sz="1100" b="1" dirty="0"/>
                <a:t> </a:t>
              </a:r>
              <a:r>
                <a:rPr lang="en-CA" sz="1100" dirty="0"/>
                <a:t>Chief Executive Officer,  </a:t>
              </a:r>
              <a:r>
                <a:rPr lang="en-CA" sz="1100" b="1" dirty="0"/>
                <a:t>Brent Martin</a:t>
              </a:r>
              <a:r>
                <a:rPr lang="en-CA" sz="1100" dirty="0"/>
                <a:t>, Chief Financial Officer, </a:t>
              </a:r>
            </a:p>
            <a:p>
              <a:pPr algn="ctr"/>
              <a:r>
                <a:rPr lang="en-CA" sz="1100" b="1" dirty="0"/>
                <a:t>Steve Pawelko</a:t>
              </a:r>
              <a:r>
                <a:rPr lang="en-CA" sz="1100" dirty="0"/>
                <a:t>, Executive Director, </a:t>
              </a:r>
              <a:r>
                <a:rPr lang="en-CA" sz="1100" b="1" dirty="0"/>
                <a:t>Chris Brissette</a:t>
              </a:r>
              <a:r>
                <a:rPr lang="en-CA" sz="1100" dirty="0"/>
                <a:t>,</a:t>
              </a:r>
              <a:r>
                <a:rPr lang="en-CA" sz="1100" b="1" dirty="0"/>
                <a:t> </a:t>
              </a:r>
              <a:r>
                <a:rPr lang="en-CA" sz="1100" dirty="0"/>
                <a:t>Director Building</a:t>
              </a:r>
            </a:p>
            <a:p>
              <a:endParaRPr lang="en-CA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008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CE2011-D842-4578-A058-EB75F402A85E}"/>
              </a:ext>
            </a:extLst>
          </p:cNvPr>
          <p:cNvGrpSpPr/>
          <p:nvPr/>
        </p:nvGrpSpPr>
        <p:grpSpPr>
          <a:xfrm>
            <a:off x="415753" y="1341000"/>
            <a:ext cx="8280000" cy="1008000"/>
            <a:chOff x="476713" y="1365885"/>
            <a:chExt cx="8280000" cy="1008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463245C-7B74-4C40-92BD-E9C7713EA9C1}"/>
                </a:ext>
              </a:extLst>
            </p:cNvPr>
            <p:cNvSpPr/>
            <p:nvPr/>
          </p:nvSpPr>
          <p:spPr>
            <a:xfrm>
              <a:off x="476713" y="1365885"/>
              <a:ext cx="8280000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none" lIns="1682670" tIns="36000" rIns="36000" bIns="36000" numCol="1" spcCol="1270" anchor="ctr" anchorCtr="0">
              <a:noAutofit/>
            </a:bodyPr>
            <a:lstStyle/>
            <a:p>
              <a:pPr marL="625475" marR="0" lvl="1" algn="l" defTabSz="844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Define and develop a faith-based platform, setting the organization </a:t>
              </a:r>
            </a:p>
            <a:p>
              <a:pPr marL="625475" marR="0" lvl="1" algn="l" defTabSz="844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apart, using the solid foundation on which it was built, </a:t>
              </a:r>
            </a:p>
            <a:p>
              <a:pPr marL="625475" marR="0" lvl="1" algn="l" defTabSz="844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which will take Fairview and Parkwood into the future.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49E080A-EAB2-4A84-A5F7-1010B592E56A}"/>
                </a:ext>
              </a:extLst>
            </p:cNvPr>
            <p:cNvSpPr/>
            <p:nvPr/>
          </p:nvSpPr>
          <p:spPr>
            <a:xfrm>
              <a:off x="663338" y="1486118"/>
              <a:ext cx="1796789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A5A5A5">
                    <a:lumMod val="0"/>
                    <a:lumOff val="100000"/>
                  </a:srgbClr>
                </a:gs>
                <a:gs pos="35000">
                  <a:srgbClr val="A5A5A5">
                    <a:lumMod val="0"/>
                    <a:lumOff val="100000"/>
                  </a:srgbClr>
                </a:gs>
                <a:gs pos="100000">
                  <a:srgbClr val="A5A5A5">
                    <a:lumMod val="10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Spirituality</a:t>
              </a:r>
              <a:endPara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0B155AC-D8E0-49B2-BCB0-BD9BD21BC1F1}"/>
              </a:ext>
            </a:extLst>
          </p:cNvPr>
          <p:cNvSpPr/>
          <p:nvPr/>
        </p:nvSpPr>
        <p:spPr>
          <a:xfrm>
            <a:off x="437110" y="3526704"/>
            <a:ext cx="6654890" cy="1296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</a:rPr>
              <a:t>Director of Spiritual Care and Culture 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</a:rPr>
              <a:t>Welcome Statement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C1F5F-5FD1-43DA-950A-6121946712F8}"/>
              </a:ext>
            </a:extLst>
          </p:cNvPr>
          <p:cNvSpPr txBox="1"/>
          <p:nvPr/>
        </p:nvSpPr>
        <p:spPr>
          <a:xfrm>
            <a:off x="437110" y="2602669"/>
            <a:ext cx="3499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Accomplishments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17D644-A0F8-4ACB-82AD-5EEFC48E7937}"/>
              </a:ext>
            </a:extLst>
          </p:cNvPr>
          <p:cNvCxnSpPr/>
          <p:nvPr/>
        </p:nvCxnSpPr>
        <p:spPr>
          <a:xfrm>
            <a:off x="437110" y="3249000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525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540000" y="1341120"/>
            <a:ext cx="512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What We Are Working On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>
            <a:cxnSpLocks/>
          </p:cNvCxnSpPr>
          <p:nvPr/>
        </p:nvCxnSpPr>
        <p:spPr>
          <a:xfrm>
            <a:off x="540000" y="1987451"/>
            <a:ext cx="8232548" cy="154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A318EA9-F3D5-46BF-B25B-9AFA723FD9A8}"/>
              </a:ext>
            </a:extLst>
          </p:cNvPr>
          <p:cNvSpPr/>
          <p:nvPr/>
        </p:nvSpPr>
        <p:spPr>
          <a:xfrm>
            <a:off x="516274" y="2349000"/>
            <a:ext cx="825627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Developing Leaders/Succession Planning</a:t>
            </a:r>
          </a:p>
          <a:p>
            <a:pPr marL="342900" lvl="0" indent="-342900"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Honouring our faith-based roots while </a:t>
            </a:r>
          </a:p>
          <a:p>
            <a:pPr marL="361950" lvl="1">
              <a:spcAft>
                <a:spcPts val="1200"/>
              </a:spcAft>
              <a:buClr>
                <a:schemeClr val="accent5"/>
              </a:buClr>
              <a:buSzPct val="120000"/>
            </a:pPr>
            <a:r>
              <a:rPr lang="en-CA" sz="2200" dirty="0">
                <a:latin typeface="Calibri" panose="020F0502020204030204" pitchFamily="34" charset="0"/>
              </a:rPr>
              <a:t>enhancing the culture for the future </a:t>
            </a:r>
          </a:p>
          <a:p>
            <a:pPr marL="342900" lvl="0" indent="-342900"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Refurbishing Campuses </a:t>
            </a:r>
          </a:p>
          <a:p>
            <a:pPr marL="342900" lvl="0" indent="-342900"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Enhanced IALP </a:t>
            </a:r>
          </a:p>
          <a:p>
            <a:pPr marL="342900" lvl="0" indent="-342900"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Implementation of Francophone Project</a:t>
            </a:r>
          </a:p>
          <a:p>
            <a:pPr marL="342900" lvl="0" indent="-342900">
              <a:spcAft>
                <a:spcPts val="12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Development of Demonstration Project </a:t>
            </a:r>
          </a:p>
          <a:p>
            <a:pPr>
              <a:spcAft>
                <a:spcPts val="0"/>
              </a:spcAft>
            </a:pP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10" name="Picture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1AFC4B5-9C53-47A4-8A5E-38E32CE8C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360" y="2349000"/>
            <a:ext cx="2753164" cy="1724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E29C-38E9-4CB7-BBD9-20C852D01F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259" y="4433524"/>
            <a:ext cx="2934140" cy="155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90013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540000" y="1341120"/>
            <a:ext cx="512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What We Are Working On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>
            <a:cxnSpLocks/>
          </p:cNvCxnSpPr>
          <p:nvPr/>
        </p:nvCxnSpPr>
        <p:spPr>
          <a:xfrm>
            <a:off x="540000" y="1987451"/>
            <a:ext cx="8232548" cy="154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A318EA9-F3D5-46BF-B25B-9AFA723FD9A8}"/>
              </a:ext>
            </a:extLst>
          </p:cNvPr>
          <p:cNvSpPr/>
          <p:nvPr/>
        </p:nvSpPr>
        <p:spPr>
          <a:xfrm>
            <a:off x="429120" y="2118413"/>
            <a:ext cx="8256274" cy="329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6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Enhanced Community Relations (KW4)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Development Living Classroom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Enhanced Technology and implement last phase of NAV software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200" dirty="0">
                <a:latin typeface="Calibri" panose="020F0502020204030204" pitchFamily="34" charset="0"/>
              </a:rPr>
              <a:t>Locating Offsite Office for Shared Services </a:t>
            </a: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endParaRPr lang="en-C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  <a:buClr>
                <a:schemeClr val="accent5"/>
              </a:buClr>
              <a:buSzPct val="120000"/>
            </a:pPr>
            <a:endParaRPr lang="en-CA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25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9">
            <a:extLst>
              <a:ext uri="{FF2B5EF4-FFF2-40B4-BE49-F238E27FC236}">
                <a16:creationId xmlns:a16="http://schemas.microsoft.com/office/drawing/2014/main" id="{B26C5658-DF7E-463F-999C-A1E3647BCA68}"/>
              </a:ext>
            </a:extLst>
          </p:cNvPr>
          <p:cNvSpPr txBox="1">
            <a:spLocks/>
          </p:cNvSpPr>
          <p:nvPr/>
        </p:nvSpPr>
        <p:spPr>
          <a:xfrm>
            <a:off x="1700906" y="281194"/>
            <a:ext cx="6878451" cy="561883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none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a Community for All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3A37B0F-F01C-4F9F-B11A-794218FD2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492" y="2484413"/>
            <a:ext cx="2016000" cy="20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C23DF-BDAE-4492-841D-B83C93DC9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05" y="2484413"/>
            <a:ext cx="2016000" cy="2016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C833039-F46C-48A1-B278-230DA4D0E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282" y="2484413"/>
            <a:ext cx="2012084" cy="201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D018D9-A40E-4781-A053-4A53CB9DB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047" y="2484413"/>
            <a:ext cx="2012084" cy="201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CF14A6-BDC5-4CDB-870C-EB1AE12DB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056" y="2484413"/>
            <a:ext cx="2012084" cy="2016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A735E6-7EE2-4EFE-A29C-3DACA4BD917B}"/>
              </a:ext>
            </a:extLst>
          </p:cNvPr>
          <p:cNvGrpSpPr/>
          <p:nvPr/>
        </p:nvGrpSpPr>
        <p:grpSpPr>
          <a:xfrm>
            <a:off x="7392699" y="5340771"/>
            <a:ext cx="1440000" cy="679834"/>
            <a:chOff x="7329818" y="4909084"/>
            <a:chExt cx="1656738" cy="914904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021B4C3-26C5-403A-9D1E-6CD7325FF372}"/>
                </a:ext>
              </a:extLst>
            </p:cNvPr>
            <p:cNvSpPr/>
            <p:nvPr/>
          </p:nvSpPr>
          <p:spPr>
            <a:xfrm rot="16200000">
              <a:off x="7691869" y="4547033"/>
              <a:ext cx="914904" cy="1639006"/>
            </a:xfrm>
            <a:custGeom>
              <a:avLst/>
              <a:gdLst>
                <a:gd name="connsiteX0" fmla="*/ 0 w 2021346"/>
                <a:gd name="connsiteY0" fmla="*/ 51435 h 1028701"/>
                <a:gd name="connsiteX1" fmla="*/ 51435 w 2021346"/>
                <a:gd name="connsiteY1" fmla="*/ 0 h 1028701"/>
                <a:gd name="connsiteX2" fmla="*/ 1969911 w 2021346"/>
                <a:gd name="connsiteY2" fmla="*/ 0 h 1028701"/>
                <a:gd name="connsiteX3" fmla="*/ 2021346 w 2021346"/>
                <a:gd name="connsiteY3" fmla="*/ 51435 h 1028701"/>
                <a:gd name="connsiteX4" fmla="*/ 2021346 w 2021346"/>
                <a:gd name="connsiteY4" fmla="*/ 977266 h 1028701"/>
                <a:gd name="connsiteX5" fmla="*/ 1969911 w 2021346"/>
                <a:gd name="connsiteY5" fmla="*/ 1028701 h 1028701"/>
                <a:gd name="connsiteX6" fmla="*/ 51435 w 2021346"/>
                <a:gd name="connsiteY6" fmla="*/ 1028701 h 1028701"/>
                <a:gd name="connsiteX7" fmla="*/ 0 w 2021346"/>
                <a:gd name="connsiteY7" fmla="*/ 977266 h 1028701"/>
                <a:gd name="connsiteX8" fmla="*/ 0 w 2021346"/>
                <a:gd name="connsiteY8" fmla="*/ 51435 h 102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1346" h="1028701">
                  <a:moveTo>
                    <a:pt x="1920278" y="0"/>
                  </a:moveTo>
                  <a:cubicBezTo>
                    <a:pt x="1976096" y="0"/>
                    <a:pt x="2021345" y="11720"/>
                    <a:pt x="2021345" y="26176"/>
                  </a:cubicBezTo>
                  <a:lnTo>
                    <a:pt x="2021345" y="1002525"/>
                  </a:lnTo>
                  <a:cubicBezTo>
                    <a:pt x="2021345" y="1016981"/>
                    <a:pt x="1976096" y="1028701"/>
                    <a:pt x="1920278" y="1028701"/>
                  </a:cubicBezTo>
                  <a:lnTo>
                    <a:pt x="101068" y="1028701"/>
                  </a:lnTo>
                  <a:cubicBezTo>
                    <a:pt x="45250" y="1028701"/>
                    <a:pt x="1" y="1016981"/>
                    <a:pt x="1" y="1002525"/>
                  </a:cubicBezTo>
                  <a:lnTo>
                    <a:pt x="1" y="26176"/>
                  </a:lnTo>
                  <a:cubicBezTo>
                    <a:pt x="1" y="11720"/>
                    <a:pt x="45250" y="0"/>
                    <a:pt x="101068" y="0"/>
                  </a:cubicBezTo>
                  <a:lnTo>
                    <a:pt x="1920278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28770"/>
                <a:alphaOff val="0"/>
              </a:schemeClr>
            </a:fillRef>
            <a:effectRef idx="2">
              <a:schemeClr val="accent3">
                <a:shade val="50000"/>
                <a:hueOff val="0"/>
                <a:satOff val="0"/>
                <a:lumOff val="287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167" tIns="78866" rIns="102235" bIns="1617078" numCol="1" spcCol="1270" anchor="t" anchorCtr="0">
              <a:noAutofit/>
            </a:bodyPr>
            <a:lstStyle/>
            <a:p>
              <a:pPr marL="0" marR="0" lvl="0" indent="0" algn="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2AD2AE0-AB04-4F75-BD43-ABB6591ABC99}"/>
                </a:ext>
              </a:extLst>
            </p:cNvPr>
            <p:cNvSpPr txBox="1"/>
            <p:nvPr/>
          </p:nvSpPr>
          <p:spPr>
            <a:xfrm>
              <a:off x="7366557" y="5185985"/>
              <a:ext cx="1619999" cy="430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Sustainability</a:t>
              </a:r>
              <a:endPara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39A7AB-4246-4133-BC58-C6E8E8555AC0}"/>
              </a:ext>
            </a:extLst>
          </p:cNvPr>
          <p:cNvGrpSpPr/>
          <p:nvPr/>
        </p:nvGrpSpPr>
        <p:grpSpPr>
          <a:xfrm>
            <a:off x="5915156" y="5340771"/>
            <a:ext cx="1656000" cy="720000"/>
            <a:chOff x="5544596" y="4923988"/>
            <a:chExt cx="1899176" cy="954824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A2BE9C2-C1F4-44CD-99E7-E2620A3F0B65}"/>
                </a:ext>
              </a:extLst>
            </p:cNvPr>
            <p:cNvSpPr/>
            <p:nvPr/>
          </p:nvSpPr>
          <p:spPr>
            <a:xfrm rot="16200000">
              <a:off x="5904596" y="4563988"/>
              <a:ext cx="900000" cy="1620000"/>
            </a:xfrm>
            <a:custGeom>
              <a:avLst/>
              <a:gdLst>
                <a:gd name="connsiteX0" fmla="*/ 0 w 2021346"/>
                <a:gd name="connsiteY0" fmla="*/ 51435 h 1028701"/>
                <a:gd name="connsiteX1" fmla="*/ 51435 w 2021346"/>
                <a:gd name="connsiteY1" fmla="*/ 0 h 1028701"/>
                <a:gd name="connsiteX2" fmla="*/ 1969911 w 2021346"/>
                <a:gd name="connsiteY2" fmla="*/ 0 h 1028701"/>
                <a:gd name="connsiteX3" fmla="*/ 2021346 w 2021346"/>
                <a:gd name="connsiteY3" fmla="*/ 51435 h 1028701"/>
                <a:gd name="connsiteX4" fmla="*/ 2021346 w 2021346"/>
                <a:gd name="connsiteY4" fmla="*/ 977266 h 1028701"/>
                <a:gd name="connsiteX5" fmla="*/ 1969911 w 2021346"/>
                <a:gd name="connsiteY5" fmla="*/ 1028701 h 1028701"/>
                <a:gd name="connsiteX6" fmla="*/ 51435 w 2021346"/>
                <a:gd name="connsiteY6" fmla="*/ 1028701 h 1028701"/>
                <a:gd name="connsiteX7" fmla="*/ 0 w 2021346"/>
                <a:gd name="connsiteY7" fmla="*/ 977266 h 1028701"/>
                <a:gd name="connsiteX8" fmla="*/ 0 w 2021346"/>
                <a:gd name="connsiteY8" fmla="*/ 51435 h 102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1346" h="1028701">
                  <a:moveTo>
                    <a:pt x="1920278" y="0"/>
                  </a:moveTo>
                  <a:cubicBezTo>
                    <a:pt x="1976096" y="0"/>
                    <a:pt x="2021345" y="11720"/>
                    <a:pt x="2021345" y="26176"/>
                  </a:cubicBezTo>
                  <a:lnTo>
                    <a:pt x="2021345" y="1002525"/>
                  </a:lnTo>
                  <a:cubicBezTo>
                    <a:pt x="2021345" y="1016981"/>
                    <a:pt x="1976096" y="1028701"/>
                    <a:pt x="1920278" y="1028701"/>
                  </a:cubicBezTo>
                  <a:lnTo>
                    <a:pt x="101068" y="1028701"/>
                  </a:lnTo>
                  <a:cubicBezTo>
                    <a:pt x="45250" y="1028701"/>
                    <a:pt x="1" y="1016981"/>
                    <a:pt x="1" y="1002525"/>
                  </a:cubicBezTo>
                  <a:lnTo>
                    <a:pt x="1" y="26176"/>
                  </a:lnTo>
                  <a:cubicBezTo>
                    <a:pt x="1" y="11720"/>
                    <a:pt x="45250" y="0"/>
                    <a:pt x="101068" y="0"/>
                  </a:cubicBezTo>
                  <a:lnTo>
                    <a:pt x="1920278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28770"/>
                <a:alphaOff val="0"/>
              </a:schemeClr>
            </a:fillRef>
            <a:effectRef idx="2">
              <a:schemeClr val="accent3">
                <a:shade val="50000"/>
                <a:hueOff val="0"/>
                <a:satOff val="0"/>
                <a:lumOff val="287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167" tIns="78866" rIns="102235" bIns="1617078" numCol="1" spcCol="1270" anchor="t" anchorCtr="0">
              <a:noAutofit/>
            </a:bodyPr>
            <a:lstStyle/>
            <a:p>
              <a:pPr marL="0" marR="0" lvl="0" indent="0" algn="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C501623-6716-4036-B4AC-3DB8F0A3C62D}"/>
                </a:ext>
              </a:extLst>
            </p:cNvPr>
            <p:cNvSpPr txBox="1"/>
            <p:nvPr/>
          </p:nvSpPr>
          <p:spPr>
            <a:xfrm>
              <a:off x="5582569" y="5212971"/>
              <a:ext cx="1619999" cy="44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Excellence</a:t>
              </a:r>
              <a:endPara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9246B61B-511F-4A48-98E1-92E37E111B30}"/>
                </a:ext>
              </a:extLst>
            </p:cNvPr>
            <p:cNvSpPr/>
            <p:nvPr/>
          </p:nvSpPr>
          <p:spPr>
            <a:xfrm rot="5400000">
              <a:off x="7129683" y="5564722"/>
              <a:ext cx="281754" cy="3464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FDF549F-652E-4288-B000-43E5DC89B0EA}"/>
              </a:ext>
            </a:extLst>
          </p:cNvPr>
          <p:cNvSpPr/>
          <p:nvPr/>
        </p:nvSpPr>
        <p:spPr>
          <a:xfrm>
            <a:off x="1477844" y="4370812"/>
            <a:ext cx="1332000" cy="90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Nurture mind,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body and spirit</a:t>
            </a:r>
            <a:endParaRPr kumimoji="0" lang="en-CA" sz="1050" b="1" i="0" u="none" strike="noStrike" kern="120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ADE83D-5FF9-4350-A847-7F04793F3EF2}"/>
              </a:ext>
            </a:extLst>
          </p:cNvPr>
          <p:cNvSpPr/>
          <p:nvPr/>
        </p:nvSpPr>
        <p:spPr>
          <a:xfrm>
            <a:off x="2971324" y="4370812"/>
            <a:ext cx="1332000" cy="90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Col="468000"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thy neighbour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thy self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F2FE8F-0174-4A26-94D5-1FD1C0170E06}"/>
              </a:ext>
            </a:extLst>
          </p:cNvPr>
          <p:cNvSpPr/>
          <p:nvPr/>
        </p:nvSpPr>
        <p:spPr>
          <a:xfrm>
            <a:off x="4461505" y="4370812"/>
            <a:ext cx="1332000" cy="90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honest and transparent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0829DD-DE7B-4626-A12E-DFDC8730327A}"/>
              </a:ext>
            </a:extLst>
          </p:cNvPr>
          <p:cNvSpPr/>
          <p:nvPr/>
        </p:nvSpPr>
        <p:spPr>
          <a:xfrm>
            <a:off x="5948267" y="4370812"/>
            <a:ext cx="1332000" cy="90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Embrace a new way of doing things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83A9EE-6F65-4CB7-894D-FC576B6C8348}"/>
              </a:ext>
            </a:extLst>
          </p:cNvPr>
          <p:cNvSpPr/>
          <p:nvPr/>
        </p:nvSpPr>
        <p:spPr>
          <a:xfrm>
            <a:off x="7440900" y="4370812"/>
            <a:ext cx="1332000" cy="900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responsible to those entrusted to our care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426397-4B00-4892-9ED9-63ABAEBCF548}"/>
              </a:ext>
            </a:extLst>
          </p:cNvPr>
          <p:cNvGrpSpPr/>
          <p:nvPr/>
        </p:nvGrpSpPr>
        <p:grpSpPr>
          <a:xfrm>
            <a:off x="4406811" y="5340771"/>
            <a:ext cx="1656000" cy="720000"/>
            <a:chOff x="3727500" y="4923988"/>
            <a:chExt cx="1962844" cy="954824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2839254-578C-4A81-8CA7-10249FDA4FE5}"/>
                </a:ext>
              </a:extLst>
            </p:cNvPr>
            <p:cNvGrpSpPr/>
            <p:nvPr/>
          </p:nvGrpSpPr>
          <p:grpSpPr>
            <a:xfrm>
              <a:off x="3727500" y="4923988"/>
              <a:ext cx="1826535" cy="900000"/>
              <a:chOff x="3727500" y="4923988"/>
              <a:chExt cx="1826535" cy="900000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968BE13-9DDB-4D65-8A51-607137F8B30F}"/>
                  </a:ext>
                </a:extLst>
              </p:cNvPr>
              <p:cNvSpPr/>
              <p:nvPr/>
            </p:nvSpPr>
            <p:spPr>
              <a:xfrm rot="16200000">
                <a:off x="4156351" y="4545988"/>
                <a:ext cx="900000" cy="1656000"/>
              </a:xfrm>
              <a:custGeom>
                <a:avLst/>
                <a:gdLst>
                  <a:gd name="connsiteX0" fmla="*/ 0 w 2021346"/>
                  <a:gd name="connsiteY0" fmla="*/ 51435 h 1028701"/>
                  <a:gd name="connsiteX1" fmla="*/ 51435 w 2021346"/>
                  <a:gd name="connsiteY1" fmla="*/ 0 h 1028701"/>
                  <a:gd name="connsiteX2" fmla="*/ 1969911 w 2021346"/>
                  <a:gd name="connsiteY2" fmla="*/ 0 h 1028701"/>
                  <a:gd name="connsiteX3" fmla="*/ 2021346 w 2021346"/>
                  <a:gd name="connsiteY3" fmla="*/ 51435 h 1028701"/>
                  <a:gd name="connsiteX4" fmla="*/ 2021346 w 2021346"/>
                  <a:gd name="connsiteY4" fmla="*/ 977266 h 1028701"/>
                  <a:gd name="connsiteX5" fmla="*/ 1969911 w 2021346"/>
                  <a:gd name="connsiteY5" fmla="*/ 1028701 h 1028701"/>
                  <a:gd name="connsiteX6" fmla="*/ 51435 w 2021346"/>
                  <a:gd name="connsiteY6" fmla="*/ 1028701 h 1028701"/>
                  <a:gd name="connsiteX7" fmla="*/ 0 w 2021346"/>
                  <a:gd name="connsiteY7" fmla="*/ 977266 h 1028701"/>
                  <a:gd name="connsiteX8" fmla="*/ 0 w 2021346"/>
                  <a:gd name="connsiteY8" fmla="*/ 51435 h 102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1346" h="1028701">
                    <a:moveTo>
                      <a:pt x="1920278" y="0"/>
                    </a:moveTo>
                    <a:cubicBezTo>
                      <a:pt x="1976096" y="0"/>
                      <a:pt x="2021345" y="11720"/>
                      <a:pt x="2021345" y="26176"/>
                    </a:cubicBezTo>
                    <a:lnTo>
                      <a:pt x="2021345" y="1002525"/>
                    </a:lnTo>
                    <a:cubicBezTo>
                      <a:pt x="2021345" y="1016981"/>
                      <a:pt x="1976096" y="1028701"/>
                      <a:pt x="1920278" y="1028701"/>
                    </a:cubicBezTo>
                    <a:lnTo>
                      <a:pt x="101068" y="1028701"/>
                    </a:lnTo>
                    <a:cubicBezTo>
                      <a:pt x="45250" y="1028701"/>
                      <a:pt x="1" y="1016981"/>
                      <a:pt x="1" y="1002525"/>
                    </a:cubicBezTo>
                    <a:lnTo>
                      <a:pt x="1" y="26176"/>
                    </a:lnTo>
                    <a:cubicBezTo>
                      <a:pt x="1" y="11720"/>
                      <a:pt x="45250" y="0"/>
                      <a:pt x="101068" y="0"/>
                    </a:cubicBezTo>
                    <a:lnTo>
                      <a:pt x="192027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shade val="50000"/>
                  <a:hueOff val="0"/>
                  <a:satOff val="0"/>
                  <a:lumOff val="28770"/>
                  <a:alphaOff val="0"/>
                </a:schemeClr>
              </a:fillRef>
              <a:effectRef idx="2">
                <a:schemeClr val="accent3">
                  <a:shade val="50000"/>
                  <a:hueOff val="0"/>
                  <a:satOff val="0"/>
                  <a:lumOff val="2877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167" tIns="78866" rIns="102235" bIns="1617078" numCol="1" spcCol="1270" anchor="t" anchorCtr="0">
                <a:noAutofit/>
              </a:bodyPr>
              <a:lstStyle/>
              <a:p>
                <a:pPr marL="0" marR="0" lvl="0" indent="0" algn="r" defTabSz="10223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572B2C8-11E1-462C-9B45-168CB2AE388A}"/>
                  </a:ext>
                </a:extLst>
              </p:cNvPr>
              <p:cNvSpPr txBox="1"/>
              <p:nvPr/>
            </p:nvSpPr>
            <p:spPr>
              <a:xfrm>
                <a:off x="3727500" y="5209203"/>
                <a:ext cx="1826535" cy="359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Communication</a:t>
                </a:r>
                <a:endParaRPr kumimoji="0" lang="en-CA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7CCAE063-A22F-4EAF-BA0E-BA0BCD36CC5E}"/>
                </a:ext>
              </a:extLst>
            </p:cNvPr>
            <p:cNvSpPr/>
            <p:nvPr/>
          </p:nvSpPr>
          <p:spPr>
            <a:xfrm rot="5400000">
              <a:off x="5376255" y="5564722"/>
              <a:ext cx="281754" cy="3464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902D33-BA27-4791-B605-28DD93AC3890}"/>
              </a:ext>
            </a:extLst>
          </p:cNvPr>
          <p:cNvGrpSpPr/>
          <p:nvPr/>
        </p:nvGrpSpPr>
        <p:grpSpPr>
          <a:xfrm>
            <a:off x="2939727" y="5340771"/>
            <a:ext cx="1656000" cy="720000"/>
            <a:chOff x="2014728" y="4909085"/>
            <a:chExt cx="1886704" cy="96972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CE1CD7-25E5-4136-8868-E8558D8446AF}"/>
                </a:ext>
              </a:extLst>
            </p:cNvPr>
            <p:cNvGrpSpPr/>
            <p:nvPr/>
          </p:nvGrpSpPr>
          <p:grpSpPr>
            <a:xfrm>
              <a:off x="2014728" y="4909085"/>
              <a:ext cx="1620000" cy="914904"/>
              <a:chOff x="2014728" y="4909084"/>
              <a:chExt cx="1656000" cy="914904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C1B79CB-F0D0-4DB8-AD63-1EE2EF575828}"/>
                  </a:ext>
                </a:extLst>
              </p:cNvPr>
              <p:cNvSpPr/>
              <p:nvPr/>
            </p:nvSpPr>
            <p:spPr>
              <a:xfrm rot="16200000">
                <a:off x="2385276" y="4538536"/>
                <a:ext cx="914904" cy="1656000"/>
              </a:xfrm>
              <a:custGeom>
                <a:avLst/>
                <a:gdLst>
                  <a:gd name="connsiteX0" fmla="*/ 0 w 2021346"/>
                  <a:gd name="connsiteY0" fmla="*/ 51435 h 1028701"/>
                  <a:gd name="connsiteX1" fmla="*/ 51435 w 2021346"/>
                  <a:gd name="connsiteY1" fmla="*/ 0 h 1028701"/>
                  <a:gd name="connsiteX2" fmla="*/ 1969911 w 2021346"/>
                  <a:gd name="connsiteY2" fmla="*/ 0 h 1028701"/>
                  <a:gd name="connsiteX3" fmla="*/ 2021346 w 2021346"/>
                  <a:gd name="connsiteY3" fmla="*/ 51435 h 1028701"/>
                  <a:gd name="connsiteX4" fmla="*/ 2021346 w 2021346"/>
                  <a:gd name="connsiteY4" fmla="*/ 977266 h 1028701"/>
                  <a:gd name="connsiteX5" fmla="*/ 1969911 w 2021346"/>
                  <a:gd name="connsiteY5" fmla="*/ 1028701 h 1028701"/>
                  <a:gd name="connsiteX6" fmla="*/ 51435 w 2021346"/>
                  <a:gd name="connsiteY6" fmla="*/ 1028701 h 1028701"/>
                  <a:gd name="connsiteX7" fmla="*/ 0 w 2021346"/>
                  <a:gd name="connsiteY7" fmla="*/ 977266 h 1028701"/>
                  <a:gd name="connsiteX8" fmla="*/ 0 w 2021346"/>
                  <a:gd name="connsiteY8" fmla="*/ 51435 h 102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1346" h="1028701">
                    <a:moveTo>
                      <a:pt x="1920278" y="0"/>
                    </a:moveTo>
                    <a:cubicBezTo>
                      <a:pt x="1976096" y="0"/>
                      <a:pt x="2021345" y="11720"/>
                      <a:pt x="2021345" y="26176"/>
                    </a:cubicBezTo>
                    <a:lnTo>
                      <a:pt x="2021345" y="1002525"/>
                    </a:lnTo>
                    <a:cubicBezTo>
                      <a:pt x="2021345" y="1016981"/>
                      <a:pt x="1976096" y="1028701"/>
                      <a:pt x="1920278" y="1028701"/>
                    </a:cubicBezTo>
                    <a:lnTo>
                      <a:pt x="101068" y="1028701"/>
                    </a:lnTo>
                    <a:cubicBezTo>
                      <a:pt x="45250" y="1028701"/>
                      <a:pt x="1" y="1016981"/>
                      <a:pt x="1" y="1002525"/>
                    </a:cubicBezTo>
                    <a:lnTo>
                      <a:pt x="1" y="26176"/>
                    </a:lnTo>
                    <a:cubicBezTo>
                      <a:pt x="1" y="11720"/>
                      <a:pt x="45250" y="0"/>
                      <a:pt x="101068" y="0"/>
                    </a:cubicBezTo>
                    <a:lnTo>
                      <a:pt x="192027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shade val="50000"/>
                  <a:hueOff val="0"/>
                  <a:satOff val="0"/>
                  <a:lumOff val="28770"/>
                  <a:alphaOff val="0"/>
                </a:schemeClr>
              </a:fillRef>
              <a:effectRef idx="2">
                <a:schemeClr val="accent3">
                  <a:shade val="50000"/>
                  <a:hueOff val="0"/>
                  <a:satOff val="0"/>
                  <a:lumOff val="2877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167" tIns="78866" rIns="102235" bIns="1617078" numCol="1" spcCol="1270" anchor="t" anchorCtr="0">
                <a:noAutofit/>
              </a:bodyPr>
              <a:lstStyle/>
              <a:p>
                <a:pPr marL="0" marR="0" lvl="0" indent="0" algn="r" defTabSz="10223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2EDC4E-B0E8-42BC-A351-642298D9E1B9}"/>
                  </a:ext>
                </a:extLst>
              </p:cNvPr>
              <p:cNvSpPr txBox="1"/>
              <p:nvPr/>
            </p:nvSpPr>
            <p:spPr>
              <a:xfrm>
                <a:off x="2042134" y="5194030"/>
                <a:ext cx="1619999" cy="455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Relationships</a:t>
                </a:r>
                <a:endParaRPr kumimoji="0" lang="en-C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D5B7EEF8-B25D-47A9-872C-63AD915A0E4A}"/>
                </a:ext>
              </a:extLst>
            </p:cNvPr>
            <p:cNvSpPr/>
            <p:nvPr/>
          </p:nvSpPr>
          <p:spPr>
            <a:xfrm rot="5400000">
              <a:off x="3587343" y="5564721"/>
              <a:ext cx="281754" cy="3464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B093A2-3FAF-40E5-B0DE-6BCD299D20C3}"/>
              </a:ext>
            </a:extLst>
          </p:cNvPr>
          <p:cNvGrpSpPr/>
          <p:nvPr/>
        </p:nvGrpSpPr>
        <p:grpSpPr>
          <a:xfrm>
            <a:off x="1430251" y="5340771"/>
            <a:ext cx="1656000" cy="720000"/>
            <a:chOff x="249794" y="4909084"/>
            <a:chExt cx="1917260" cy="969726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84C7DF-341C-4DEA-97FC-D4FFBD3EF6A4}"/>
                </a:ext>
              </a:extLst>
            </p:cNvPr>
            <p:cNvSpPr/>
            <p:nvPr/>
          </p:nvSpPr>
          <p:spPr>
            <a:xfrm rot="16200000">
              <a:off x="620342" y="4538536"/>
              <a:ext cx="914904" cy="1656000"/>
            </a:xfrm>
            <a:custGeom>
              <a:avLst/>
              <a:gdLst>
                <a:gd name="connsiteX0" fmla="*/ 0 w 2021346"/>
                <a:gd name="connsiteY0" fmla="*/ 51435 h 1028701"/>
                <a:gd name="connsiteX1" fmla="*/ 51435 w 2021346"/>
                <a:gd name="connsiteY1" fmla="*/ 0 h 1028701"/>
                <a:gd name="connsiteX2" fmla="*/ 1969911 w 2021346"/>
                <a:gd name="connsiteY2" fmla="*/ 0 h 1028701"/>
                <a:gd name="connsiteX3" fmla="*/ 2021346 w 2021346"/>
                <a:gd name="connsiteY3" fmla="*/ 51435 h 1028701"/>
                <a:gd name="connsiteX4" fmla="*/ 2021346 w 2021346"/>
                <a:gd name="connsiteY4" fmla="*/ 977266 h 1028701"/>
                <a:gd name="connsiteX5" fmla="*/ 1969911 w 2021346"/>
                <a:gd name="connsiteY5" fmla="*/ 1028701 h 1028701"/>
                <a:gd name="connsiteX6" fmla="*/ 51435 w 2021346"/>
                <a:gd name="connsiteY6" fmla="*/ 1028701 h 1028701"/>
                <a:gd name="connsiteX7" fmla="*/ 0 w 2021346"/>
                <a:gd name="connsiteY7" fmla="*/ 977266 h 1028701"/>
                <a:gd name="connsiteX8" fmla="*/ 0 w 2021346"/>
                <a:gd name="connsiteY8" fmla="*/ 51435 h 102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1346" h="1028701">
                  <a:moveTo>
                    <a:pt x="1920278" y="0"/>
                  </a:moveTo>
                  <a:cubicBezTo>
                    <a:pt x="1976096" y="0"/>
                    <a:pt x="2021345" y="11720"/>
                    <a:pt x="2021345" y="26176"/>
                  </a:cubicBezTo>
                  <a:lnTo>
                    <a:pt x="2021345" y="1002525"/>
                  </a:lnTo>
                  <a:cubicBezTo>
                    <a:pt x="2021345" y="1016981"/>
                    <a:pt x="1976096" y="1028701"/>
                    <a:pt x="1920278" y="1028701"/>
                  </a:cubicBezTo>
                  <a:lnTo>
                    <a:pt x="101068" y="1028701"/>
                  </a:lnTo>
                  <a:cubicBezTo>
                    <a:pt x="45250" y="1028701"/>
                    <a:pt x="1" y="1016981"/>
                    <a:pt x="1" y="1002525"/>
                  </a:cubicBezTo>
                  <a:lnTo>
                    <a:pt x="1" y="26176"/>
                  </a:lnTo>
                  <a:cubicBezTo>
                    <a:pt x="1" y="11720"/>
                    <a:pt x="45250" y="0"/>
                    <a:pt x="101068" y="0"/>
                  </a:cubicBezTo>
                  <a:lnTo>
                    <a:pt x="1920278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28770"/>
                <a:alphaOff val="0"/>
              </a:schemeClr>
            </a:fillRef>
            <a:effectRef idx="2">
              <a:schemeClr val="accent3">
                <a:shade val="50000"/>
                <a:hueOff val="0"/>
                <a:satOff val="0"/>
                <a:lumOff val="287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167" tIns="78866" rIns="102235" bIns="1617078" numCol="1" spcCol="1270" anchor="t" anchorCtr="0">
              <a:noAutofit/>
            </a:bodyPr>
            <a:lstStyle/>
            <a:p>
              <a:pPr marL="0" marR="0" lvl="0" indent="0" algn="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CA61BC-4BE1-449C-B96C-94FAC0639A91}"/>
                </a:ext>
              </a:extLst>
            </p:cNvPr>
            <p:cNvSpPr txBox="1"/>
            <p:nvPr/>
          </p:nvSpPr>
          <p:spPr>
            <a:xfrm>
              <a:off x="294442" y="5185780"/>
              <a:ext cx="1619999" cy="455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Spirituality</a:t>
              </a:r>
              <a:endPara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5C9C72E3-B5C4-4B90-B21F-56170CB67306}"/>
                </a:ext>
              </a:extLst>
            </p:cNvPr>
            <p:cNvSpPr/>
            <p:nvPr/>
          </p:nvSpPr>
          <p:spPr>
            <a:xfrm rot="5400000">
              <a:off x="1852965" y="5564720"/>
              <a:ext cx="281754" cy="346425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464AAC-6F27-45C4-B3CC-CC649163BCA7}"/>
              </a:ext>
            </a:extLst>
          </p:cNvPr>
          <p:cNvSpPr txBox="1"/>
          <p:nvPr/>
        </p:nvSpPr>
        <p:spPr>
          <a:xfrm>
            <a:off x="402647" y="328557"/>
            <a:ext cx="87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4D62A3-92B9-4DB0-A817-11FA67F6181D}"/>
              </a:ext>
            </a:extLst>
          </p:cNvPr>
          <p:cNvSpPr txBox="1"/>
          <p:nvPr/>
        </p:nvSpPr>
        <p:spPr>
          <a:xfrm>
            <a:off x="402647" y="3191819"/>
            <a:ext cx="87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6E68CA-25CC-437F-B77F-5677A887AF7C}"/>
              </a:ext>
            </a:extLst>
          </p:cNvPr>
          <p:cNvSpPr txBox="1"/>
          <p:nvPr/>
        </p:nvSpPr>
        <p:spPr>
          <a:xfrm>
            <a:off x="35081" y="4460725"/>
            <a:ext cx="123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OPERATING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PRINCIPLES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D21256-B080-4996-9280-039ADBB2B8FF}"/>
              </a:ext>
            </a:extLst>
          </p:cNvPr>
          <p:cNvSpPr txBox="1"/>
          <p:nvPr/>
        </p:nvSpPr>
        <p:spPr>
          <a:xfrm>
            <a:off x="402647" y="5398397"/>
            <a:ext cx="87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C82AE2-747C-4D81-81E9-ED3B08F46BB7}"/>
              </a:ext>
            </a:extLst>
          </p:cNvPr>
          <p:cNvSpPr/>
          <p:nvPr/>
        </p:nvSpPr>
        <p:spPr>
          <a:xfrm>
            <a:off x="1674780" y="843077"/>
            <a:ext cx="63790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b="1" dirty="0"/>
              <a:t>“You are welcome here.  </a:t>
            </a:r>
          </a:p>
          <a:p>
            <a:pPr algn="ctr"/>
            <a:r>
              <a:rPr lang="en-CA" sz="1600" b="1" dirty="0"/>
              <a:t>As a community founded in God’s love for all </a:t>
            </a:r>
          </a:p>
          <a:p>
            <a:pPr algn="ctr"/>
            <a:r>
              <a:rPr lang="en-CA" sz="1600" b="1" dirty="0"/>
              <a:t>and grounded in faith, each person is valued and respected.  </a:t>
            </a:r>
          </a:p>
          <a:p>
            <a:pPr algn="ctr"/>
            <a:r>
              <a:rPr lang="en-CA" sz="1600" b="1" dirty="0"/>
              <a:t> </a:t>
            </a:r>
          </a:p>
          <a:p>
            <a:pPr algn="ctr"/>
            <a:r>
              <a:rPr lang="en-CA" sz="1600" b="1" dirty="0"/>
              <a:t>We honour the spiritual dimension </a:t>
            </a:r>
          </a:p>
          <a:p>
            <a:pPr algn="ctr"/>
            <a:r>
              <a:rPr lang="en-CA" sz="1600" b="1" dirty="0"/>
              <a:t>of the human experience and believe that with love</a:t>
            </a:r>
          </a:p>
          <a:p>
            <a:pPr algn="ctr"/>
            <a:r>
              <a:rPr lang="en-CA" sz="1600" b="1" dirty="0"/>
              <a:t>the extraordinary is possible.” </a:t>
            </a:r>
          </a:p>
        </p:txBody>
      </p:sp>
    </p:spTree>
    <p:extLst>
      <p:ext uri="{BB962C8B-B14F-4D97-AF65-F5344CB8AC3E}">
        <p14:creationId xmlns:p14="http://schemas.microsoft.com/office/powerpoint/2010/main" val="286219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2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2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623657" y="1341120"/>
            <a:ext cx="162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Dreams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635726" y="1987451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9AE5B67-88AC-4047-81D6-496AAEEED6AC}"/>
              </a:ext>
            </a:extLst>
          </p:cNvPr>
          <p:cNvSpPr/>
          <p:nvPr/>
        </p:nvSpPr>
        <p:spPr>
          <a:xfrm>
            <a:off x="900000" y="2493428"/>
            <a:ext cx="6760591" cy="2712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BD1407"/>
              </a:buClr>
              <a:buSzPct val="125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Fairview Services Community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BD1407"/>
              </a:buClr>
              <a:buSzPct val="115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Long-Term Care Bed Application (F)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Clr>
                <a:srgbClr val="BD1407"/>
              </a:buClr>
              <a:buSzPct val="125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Parkwood Services Community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BD1407"/>
              </a:buClr>
              <a:buSzPct val="115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Affordable Housing (P)</a:t>
            </a:r>
          </a:p>
        </p:txBody>
      </p:sp>
    </p:spTree>
    <p:extLst>
      <p:ext uri="{BB962C8B-B14F-4D97-AF65-F5344CB8AC3E}">
        <p14:creationId xmlns:p14="http://schemas.microsoft.com/office/powerpoint/2010/main" val="2928312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C29592C-4730-4EF2-9323-00B04BCB60D8}"/>
              </a:ext>
            </a:extLst>
          </p:cNvPr>
          <p:cNvGrpSpPr/>
          <p:nvPr/>
        </p:nvGrpSpPr>
        <p:grpSpPr>
          <a:xfrm>
            <a:off x="408477" y="1325649"/>
            <a:ext cx="8388924" cy="5149528"/>
            <a:chOff x="408477" y="1325649"/>
            <a:chExt cx="8388924" cy="5149528"/>
          </a:xfrm>
        </p:grpSpPr>
        <p:sp>
          <p:nvSpPr>
            <p:cNvPr id="2" name="Title 2">
              <a:extLst>
                <a:ext uri="{FF2B5EF4-FFF2-40B4-BE49-F238E27FC236}">
                  <a16:creationId xmlns:a16="http://schemas.microsoft.com/office/drawing/2014/main" id="{8D9B6090-3224-4DC6-8D3F-36AD46053D7D}"/>
                </a:ext>
              </a:extLst>
            </p:cNvPr>
            <p:cNvSpPr txBox="1">
              <a:spLocks/>
            </p:cNvSpPr>
            <p:nvPr/>
          </p:nvSpPr>
          <p:spPr>
            <a:xfrm>
              <a:off x="567801" y="1325649"/>
              <a:ext cx="8229600" cy="484188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60000" lnSpcReduction="2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kern="1200" cap="none" baseline="0">
                  <a:solidFill>
                    <a:schemeClr val="accent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pc="300" dirty="0">
                  <a:ln/>
                  <a:solidFill>
                    <a:schemeClr val="tx1"/>
                  </a:solidFill>
                </a:rPr>
                <a:t>Leadership is a Journey – Walking Together</a:t>
              </a:r>
              <a:br>
                <a:rPr lang="en-US" dirty="0">
                  <a:ln/>
                  <a:solidFill>
                    <a:schemeClr val="tx1"/>
                  </a:solidFill>
                  <a:latin typeface="Arial Rounded MT Bold" panose="020F0704030504030204" pitchFamily="34" charset="0"/>
                </a:rPr>
              </a:br>
              <a:endParaRPr lang="en-CA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C9BB119-B111-4156-A7BD-C3CF7AF42C73}"/>
                </a:ext>
              </a:extLst>
            </p:cNvPr>
            <p:cNvGrpSpPr/>
            <p:nvPr/>
          </p:nvGrpSpPr>
          <p:grpSpPr>
            <a:xfrm>
              <a:off x="408477" y="1960118"/>
              <a:ext cx="8184960" cy="4515059"/>
              <a:chOff x="468149" y="1588940"/>
              <a:chExt cx="8184960" cy="4515059"/>
            </a:xfrm>
          </p:grpSpPr>
          <p:pic>
            <p:nvPicPr>
              <p:cNvPr id="4" name="Picture 3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F93C0518-D3B2-4074-A307-E9D22CC05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21316817">
                <a:off x="492625" y="3959733"/>
                <a:ext cx="727197" cy="625999"/>
              </a:xfrm>
              <a:prstGeom prst="rect">
                <a:avLst/>
              </a:prstGeom>
            </p:spPr>
          </p:pic>
          <p:pic>
            <p:nvPicPr>
              <p:cNvPr id="5" name="Picture 4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0C2E01A-45E5-4807-B1E3-77F80F4F0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714446">
                <a:off x="468149" y="3284089"/>
                <a:ext cx="720000" cy="619803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7ED9F83-21BD-450F-8F9C-1911856EC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2458603">
                <a:off x="6581958" y="5477999"/>
                <a:ext cx="727197" cy="626000"/>
              </a:xfrm>
              <a:prstGeom prst="rect">
                <a:avLst/>
              </a:prstGeom>
            </p:spPr>
          </p:pic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1738B9-DE70-4C66-BD82-FDEE5FFD55ED}"/>
                  </a:ext>
                </a:extLst>
              </p:cNvPr>
              <p:cNvSpPr/>
              <p:nvPr/>
            </p:nvSpPr>
            <p:spPr>
              <a:xfrm>
                <a:off x="673807" y="5234212"/>
                <a:ext cx="1620000" cy="7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200" b="1" dirty="0">
                    <a:solidFill>
                      <a:schemeClr val="tx1"/>
                    </a:solidFill>
                  </a:rPr>
                  <a:t>We are</a:t>
                </a:r>
              </a:p>
              <a:p>
                <a:pPr algn="ctr"/>
                <a:r>
                  <a:rPr lang="en-CA" sz="1600" b="1" cap="small" dirty="0">
                    <a:solidFill>
                      <a:schemeClr val="tx1"/>
                    </a:solidFill>
                  </a:rPr>
                  <a:t>Here</a:t>
                </a:r>
              </a:p>
            </p:txBody>
          </p:sp>
          <p:pic>
            <p:nvPicPr>
              <p:cNvPr id="8" name="Picture 7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0C5FF84-1DD5-4834-B3E0-D98312860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9868186">
                <a:off x="570597" y="4660837"/>
                <a:ext cx="727197" cy="625999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C337342-4CB3-4216-9A4D-AA1D8A3B1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5068429">
                <a:off x="5889891" y="5411214"/>
                <a:ext cx="727197" cy="626000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32C86761-999E-4189-84F6-9450965500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681272">
                <a:off x="501239" y="2576200"/>
                <a:ext cx="720000" cy="619803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0636A2F9-0FF0-4A62-97A4-262FDF76D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20553561" flipV="1">
                <a:off x="3997169" y="3983612"/>
                <a:ext cx="701314" cy="612000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389D70B-3022-4910-BA7A-E4AD3397B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311736" flipV="1">
                <a:off x="3923405" y="3313832"/>
                <a:ext cx="727197" cy="626000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E9BCE33-7BCB-438E-BBB4-FA16AA560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7529075" flipV="1">
                <a:off x="2733746" y="1697359"/>
                <a:ext cx="727197" cy="625999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8A9EB698-0DA7-49B6-96A8-E9948ED0A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9497589" flipV="1">
                <a:off x="3390573" y="1975183"/>
                <a:ext cx="727197" cy="625999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8BE4700-1A2D-4CA3-B99B-FA5D5FDD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6501365" flipV="1">
                <a:off x="2087402" y="1533832"/>
                <a:ext cx="681784" cy="792000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C0429FFA-76AC-4AB9-B101-66BE67153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3166266" flipV="1">
                <a:off x="7227773" y="5189516"/>
                <a:ext cx="727197" cy="625999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EC5F942-971D-42F3-89A5-D176FB0A0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1671591" flipV="1">
                <a:off x="7448189" y="3650718"/>
                <a:ext cx="727197" cy="625999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853E2192-B603-483A-950A-147F3C76E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10168279" flipV="1">
                <a:off x="7430770" y="3050217"/>
                <a:ext cx="727197" cy="62599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5AC3394A-75E6-4CC3-A74C-E2C1240FC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8554841" flipV="1">
                <a:off x="7130854" y="2471590"/>
                <a:ext cx="727197" cy="625999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D00221B-7AC2-482E-9904-A867AE0E60C2}"/>
                  </a:ext>
                </a:extLst>
              </p:cNvPr>
              <p:cNvSpPr/>
              <p:nvPr/>
            </p:nvSpPr>
            <p:spPr>
              <a:xfrm>
                <a:off x="808951" y="1978452"/>
                <a:ext cx="1656000" cy="7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500" b="1" cap="small" dirty="0">
                    <a:solidFill>
                      <a:schemeClr val="tx1"/>
                    </a:solidFill>
                  </a:rPr>
                  <a:t>Innovation</a:t>
                </a:r>
              </a:p>
              <a:p>
                <a:pPr algn="ctr"/>
                <a:r>
                  <a:rPr lang="en-CA" sz="1200" b="1" dirty="0">
                    <a:solidFill>
                      <a:schemeClr val="tx1"/>
                    </a:solidFill>
                  </a:rPr>
                  <a:t>Work Smart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24C3CD3-A184-4B08-B14C-99AA989BE075}"/>
                  </a:ext>
                </a:extLst>
              </p:cNvPr>
              <p:cNvSpPr/>
              <p:nvPr/>
            </p:nvSpPr>
            <p:spPr>
              <a:xfrm>
                <a:off x="3458445" y="2561268"/>
                <a:ext cx="1656000" cy="7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500" b="1" cap="small" dirty="0">
                    <a:solidFill>
                      <a:schemeClr val="tx1"/>
                    </a:solidFill>
                  </a:rPr>
                  <a:t>Efficiency</a:t>
                </a:r>
              </a:p>
              <a:p>
                <a:pPr algn="ctr"/>
                <a:r>
                  <a:rPr lang="en-CA" sz="1200" b="1" dirty="0">
                    <a:solidFill>
                      <a:schemeClr val="tx1"/>
                    </a:solidFill>
                  </a:rPr>
                  <a:t>Spend Wisely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62C7E5D-C642-40D6-A6AB-715FC4D9263B}"/>
                  </a:ext>
                </a:extLst>
              </p:cNvPr>
              <p:cNvSpPr/>
              <p:nvPr/>
            </p:nvSpPr>
            <p:spPr>
              <a:xfrm>
                <a:off x="6853109" y="4285084"/>
                <a:ext cx="1800000" cy="936000"/>
              </a:xfrm>
              <a:prstGeom prst="ellipse">
                <a:avLst/>
              </a:prstGeom>
              <a:solidFill>
                <a:srgbClr val="FFCC00"/>
              </a:solidFill>
              <a:ln w="28575">
                <a:solidFill>
                  <a:srgbClr val="F470B2"/>
                </a:solidFill>
                <a:prstDash val="sysDash"/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cap="small" dirty="0">
                    <a:solidFill>
                      <a:schemeClr val="tx1"/>
                    </a:solidFill>
                  </a:rPr>
                  <a:t>Be Kind</a:t>
                </a:r>
              </a:p>
              <a:p>
                <a:pPr algn="ctr"/>
                <a:r>
                  <a:rPr lang="en-CA" sz="1200" b="1" dirty="0">
                    <a:solidFill>
                      <a:schemeClr val="tx1"/>
                    </a:solidFill>
                  </a:rPr>
                  <a:t>Communicate with Compassion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216289A-D1C2-410F-8777-27F623A0F1F9}"/>
                  </a:ext>
                </a:extLst>
              </p:cNvPr>
              <p:cNvSpPr/>
              <p:nvPr/>
            </p:nvSpPr>
            <p:spPr>
              <a:xfrm>
                <a:off x="6417116" y="1678114"/>
                <a:ext cx="1692000" cy="7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600" b="1" cap="small" dirty="0">
                    <a:solidFill>
                      <a:schemeClr val="tx1"/>
                    </a:solidFill>
                  </a:rPr>
                  <a:t>There</a:t>
                </a:r>
              </a:p>
              <a:p>
                <a:pPr algn="ctr"/>
                <a:r>
                  <a:rPr lang="en-CA" sz="1200" b="1" dirty="0">
                    <a:solidFill>
                      <a:schemeClr val="tx1"/>
                    </a:solidFill>
                  </a:rPr>
                  <a:t>Relieve Poverty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DADDB9-2E7B-4D95-AD10-B799EE008999}"/>
                  </a:ext>
                </a:extLst>
              </p:cNvPr>
              <p:cNvSpPr txBox="1"/>
              <p:nvPr/>
            </p:nvSpPr>
            <p:spPr>
              <a:xfrm>
                <a:off x="1399247" y="3617006"/>
                <a:ext cx="251040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b="1" dirty="0">
                    <a:latin typeface="Algerian" panose="04020705040A02060702" pitchFamily="82" charset="0"/>
                  </a:rPr>
                  <a:t>V</a:t>
                </a:r>
                <a:r>
                  <a:rPr lang="en-CA" sz="1400" b="1" dirty="0"/>
                  <a:t>ision</a:t>
                </a:r>
              </a:p>
              <a:p>
                <a:pPr algn="ctr"/>
                <a:r>
                  <a:rPr lang="en-CA" sz="1600" dirty="0">
                    <a:latin typeface="Algerian" panose="04020705040A02060702" pitchFamily="82" charset="0"/>
                  </a:rPr>
                  <a:t>B</a:t>
                </a:r>
                <a:r>
                  <a:rPr lang="en-CA" sz="1400" b="1" dirty="0"/>
                  <a:t>uilding a </a:t>
                </a:r>
                <a:r>
                  <a:rPr lang="en-CA" sz="1600" b="1" dirty="0">
                    <a:latin typeface="Algerian" panose="04020705040A02060702" pitchFamily="82" charset="0"/>
                  </a:rPr>
                  <a:t>C</a:t>
                </a:r>
                <a:r>
                  <a:rPr lang="en-CA" sz="1400" b="1" dirty="0"/>
                  <a:t>ommunity for </a:t>
                </a:r>
                <a:r>
                  <a:rPr lang="en-CA" sz="1600" dirty="0">
                    <a:latin typeface="Algerian" panose="04020705040A02060702" pitchFamily="82" charset="0"/>
                  </a:rPr>
                  <a:t>ALL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164D49F-B208-45F9-8755-6AA9F6C2B75E}"/>
                  </a:ext>
                </a:extLst>
              </p:cNvPr>
              <p:cNvSpPr txBox="1"/>
              <p:nvPr/>
            </p:nvSpPr>
            <p:spPr>
              <a:xfrm>
                <a:off x="4661224" y="3457806"/>
                <a:ext cx="26905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600" dirty="0">
                    <a:latin typeface="Algerian" panose="04020705040A02060702" pitchFamily="82" charset="0"/>
                  </a:rPr>
                  <a:t>M</a:t>
                </a:r>
                <a:r>
                  <a:rPr lang="en-CA" sz="1400" b="1" dirty="0"/>
                  <a:t>ission</a:t>
                </a:r>
              </a:p>
              <a:p>
                <a:pPr algn="ctr"/>
                <a:r>
                  <a:rPr lang="en-CA" sz="1600" dirty="0">
                    <a:latin typeface="Algerian" panose="04020705040A02060702" pitchFamily="82" charset="0"/>
                  </a:rPr>
                  <a:t>E</a:t>
                </a:r>
                <a:r>
                  <a:rPr lang="en-CA" sz="1400" b="1" dirty="0"/>
                  <a:t>ngaged </a:t>
                </a:r>
                <a:r>
                  <a:rPr lang="en-CA" sz="1600" dirty="0">
                    <a:latin typeface="Algerian" panose="04020705040A02060702" pitchFamily="82" charset="0"/>
                  </a:rPr>
                  <a:t>E</a:t>
                </a:r>
                <a:r>
                  <a:rPr lang="en-CA" sz="1400" b="1" dirty="0"/>
                  <a:t>mployees</a:t>
                </a:r>
              </a:p>
              <a:p>
                <a:pPr algn="ctr"/>
                <a:r>
                  <a:rPr lang="en-CA" sz="1600" dirty="0">
                    <a:latin typeface="Algerian" panose="04020705040A02060702" pitchFamily="82" charset="0"/>
                  </a:rPr>
                  <a:t>O</a:t>
                </a:r>
                <a:r>
                  <a:rPr lang="en-CA" sz="1400" b="1" dirty="0"/>
                  <a:t>utstanding </a:t>
                </a:r>
                <a:r>
                  <a:rPr lang="en-CA" sz="1600" dirty="0">
                    <a:latin typeface="Algerian" panose="04020705040A02060702" pitchFamily="82" charset="0"/>
                  </a:rPr>
                  <a:t>C</a:t>
                </a:r>
                <a:r>
                  <a:rPr lang="en-CA" sz="1400" b="1" dirty="0"/>
                  <a:t>ustomer </a:t>
                </a:r>
                <a:r>
                  <a:rPr lang="en-CA" sz="1600" dirty="0">
                    <a:latin typeface="Algerian" panose="04020705040A02060702" pitchFamily="82" charset="0"/>
                  </a:rPr>
                  <a:t>S</a:t>
                </a:r>
                <a:r>
                  <a:rPr lang="en-CA" sz="1400" b="1" dirty="0"/>
                  <a:t>ervice</a:t>
                </a:r>
              </a:p>
              <a:p>
                <a:pPr algn="ctr"/>
                <a:r>
                  <a:rPr lang="en-CA" sz="1600" dirty="0">
                    <a:latin typeface="Algerian" panose="04020705040A02060702" pitchFamily="82" charset="0"/>
                  </a:rPr>
                  <a:t>A</a:t>
                </a:r>
                <a:r>
                  <a:rPr lang="en-CA" sz="1400" b="1" dirty="0"/>
                  <a:t>ffordable </a:t>
                </a:r>
                <a:r>
                  <a:rPr lang="en-CA" sz="1600" dirty="0">
                    <a:latin typeface="Algerian" panose="04020705040A02060702" pitchFamily="82" charset="0"/>
                  </a:rPr>
                  <a:t>C</a:t>
                </a:r>
                <a:r>
                  <a:rPr lang="en-CA" sz="1400" b="1" dirty="0"/>
                  <a:t>ost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7234FC2-449E-4143-A9E0-B59E66A2CFF8}"/>
                  </a:ext>
                </a:extLst>
              </p:cNvPr>
              <p:cNvSpPr/>
              <p:nvPr/>
            </p:nvSpPr>
            <p:spPr>
              <a:xfrm>
                <a:off x="4188430" y="5234212"/>
                <a:ext cx="1656000" cy="7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1500" b="1" cap="small" dirty="0">
                    <a:solidFill>
                      <a:schemeClr val="tx1"/>
                    </a:solidFill>
                  </a:rPr>
                  <a:t>Embracing</a:t>
                </a:r>
                <a:r>
                  <a:rPr lang="en-CA" sz="1400" b="1" cap="small" dirty="0">
                    <a:solidFill>
                      <a:schemeClr val="tx1"/>
                    </a:solidFill>
                  </a:rPr>
                  <a:t> </a:t>
                </a:r>
                <a:r>
                  <a:rPr lang="en-CA" sz="1200" b="1" dirty="0">
                    <a:solidFill>
                      <a:schemeClr val="tx1"/>
                    </a:solidFill>
                  </a:rPr>
                  <a:t>Change</a:t>
                </a:r>
                <a:r>
                  <a:rPr lang="en-CA" dirty="0"/>
                  <a:t> </a:t>
                </a:r>
              </a:p>
            </p:txBody>
          </p:sp>
          <p:pic>
            <p:nvPicPr>
              <p:cNvPr id="27" name="Picture 26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FAB1B17-C7DF-4F3E-9E33-3A9EC552B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 rot="20553561" flipV="1">
                <a:off x="4231639" y="4568242"/>
                <a:ext cx="742568" cy="648000"/>
              </a:xfrm>
              <a:prstGeom prst="rect">
                <a:avLst/>
              </a:prstGeom>
            </p:spPr>
          </p:pic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F72760-797F-4757-8719-C6777ECD0288}"/>
                </a:ext>
              </a:extLst>
            </p:cNvPr>
            <p:cNvCxnSpPr/>
            <p:nvPr/>
          </p:nvCxnSpPr>
          <p:spPr>
            <a:xfrm>
              <a:off x="716341" y="1783773"/>
              <a:ext cx="780288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42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623657" y="1341120"/>
            <a:ext cx="161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Poverty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635726" y="1987451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9AE5B67-88AC-4047-81D6-496AAEEED6AC}"/>
              </a:ext>
            </a:extLst>
          </p:cNvPr>
          <p:cNvSpPr/>
          <p:nvPr/>
        </p:nvSpPr>
        <p:spPr>
          <a:xfrm>
            <a:off x="1429454" y="1963222"/>
            <a:ext cx="6760591" cy="4713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Clr>
                <a:srgbClr val="BD1407"/>
              </a:buClr>
              <a:buSzPct val="125000"/>
            </a:pPr>
            <a:endParaRPr lang="en-C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Clr>
                <a:srgbClr val="BD1407"/>
              </a:buClr>
              <a:buSzPct val="125000"/>
            </a:pP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does “relieving poverty” for the frail and elderly mean today? </a:t>
            </a:r>
          </a:p>
          <a:p>
            <a:pPr lvl="0">
              <a:spcBef>
                <a:spcPct val="0"/>
              </a:spcBef>
              <a:buClr>
                <a:srgbClr val="BD1407"/>
              </a:buClr>
              <a:buSzPct val="125000"/>
            </a:pPr>
            <a:endParaRPr lang="en-CA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Clr>
                <a:srgbClr val="BD1407"/>
              </a:buClr>
              <a:buSzPct val="125000"/>
            </a:pP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is Fairview and Parkwood’s “reason for being” in the future?</a:t>
            </a:r>
          </a:p>
          <a:p>
            <a:pPr lvl="0">
              <a:spcBef>
                <a:spcPct val="0"/>
              </a:spcBef>
              <a:buClr>
                <a:srgbClr val="BD1407"/>
              </a:buClr>
              <a:buSzPct val="125000"/>
            </a:pPr>
            <a:endParaRPr lang="en-CA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Clr>
                <a:srgbClr val="BD1407"/>
              </a:buClr>
              <a:buSzPct val="125000"/>
            </a:pP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Why should Fairview and Parkwood embrace growth opportunities? </a:t>
            </a:r>
          </a:p>
          <a:p>
            <a:pPr lvl="0">
              <a:spcBef>
                <a:spcPct val="0"/>
              </a:spcBef>
              <a:buClr>
                <a:srgbClr val="BD1407"/>
              </a:buClr>
              <a:buSzPct val="125000"/>
            </a:pPr>
            <a:endParaRPr lang="en-CA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ct val="0"/>
              </a:spcBef>
              <a:buClr>
                <a:srgbClr val="BD1407"/>
              </a:buClr>
              <a:buSzPct val="125000"/>
            </a:pPr>
            <a:r>
              <a:rPr lang="en-CA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What will our story be 5 years from now – 10 years from now?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BD1407"/>
              </a:buClr>
              <a:buSzPct val="125000"/>
            </a:pPr>
            <a:endParaRPr lang="en-CA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17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0BD56CB-DC98-4B19-AC55-40DD3CED1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424325"/>
              </p:ext>
            </p:extLst>
          </p:nvPr>
        </p:nvGraphicFramePr>
        <p:xfrm>
          <a:off x="1545691" y="1539875"/>
          <a:ext cx="6369584" cy="443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07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623657" y="134112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36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635726" y="1987451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9AE5B67-88AC-4047-81D6-496AAEEED6AC}"/>
              </a:ext>
            </a:extLst>
          </p:cNvPr>
          <p:cNvSpPr/>
          <p:nvPr/>
        </p:nvSpPr>
        <p:spPr>
          <a:xfrm>
            <a:off x="900000" y="2493428"/>
            <a:ext cx="6760591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BD1407"/>
              </a:buClr>
              <a:buSzPct val="125000"/>
            </a:pP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846EC-72CF-469F-AD26-7230F465E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1120"/>
            <a:ext cx="9144000" cy="46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85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623657" y="134112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36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635726" y="1987451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9AE5B67-88AC-4047-81D6-496AAEEED6AC}"/>
              </a:ext>
            </a:extLst>
          </p:cNvPr>
          <p:cNvSpPr/>
          <p:nvPr/>
        </p:nvSpPr>
        <p:spPr>
          <a:xfrm>
            <a:off x="900000" y="2493428"/>
            <a:ext cx="6760591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>
                <a:srgbClr val="BD1407"/>
              </a:buClr>
              <a:buSzPct val="125000"/>
            </a:pPr>
            <a:endParaRPr lang="en-C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0B67AF-574D-423C-8EDB-2CE9D9695E81}"/>
              </a:ext>
            </a:extLst>
          </p:cNvPr>
          <p:cNvSpPr/>
          <p:nvPr/>
        </p:nvSpPr>
        <p:spPr>
          <a:xfrm>
            <a:off x="1590880" y="2204734"/>
            <a:ext cx="5673520" cy="3033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CA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CA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</a:rPr>
              <a:t>Fairview Seniors Community</a:t>
            </a:r>
          </a:p>
          <a:p>
            <a:pPr marL="457200" lvl="0" indent="-45720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Fairview Mennonite Homes</a:t>
            </a:r>
          </a:p>
          <a:p>
            <a:pPr lvl="0">
              <a:lnSpc>
                <a:spcPct val="105000"/>
              </a:lnSpc>
              <a:spcAft>
                <a:spcPts val="800"/>
              </a:spcAft>
            </a:pPr>
            <a:endParaRPr lang="en-CA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</a:rPr>
              <a:t>Parkwood Seniors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Parkwood Mennonite Home</a:t>
            </a:r>
            <a:endParaRPr lang="en-CA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273E6-3E61-42D3-8627-4BFBE1D20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91" y="2194199"/>
            <a:ext cx="1859285" cy="660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659BE0-E69C-43C8-9D54-CE070599C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085" y="3721559"/>
            <a:ext cx="1995696" cy="7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86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89624A4-3418-4403-90C7-56B56429D512}"/>
              </a:ext>
            </a:extLst>
          </p:cNvPr>
          <p:cNvGrpSpPr/>
          <p:nvPr/>
        </p:nvGrpSpPr>
        <p:grpSpPr>
          <a:xfrm>
            <a:off x="-42586" y="0"/>
            <a:ext cx="9130346" cy="6003636"/>
            <a:chOff x="-42586" y="0"/>
            <a:chExt cx="9130346" cy="60036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D1B5F3-2DC0-4DC4-BCF6-440536336BAA}"/>
                </a:ext>
              </a:extLst>
            </p:cNvPr>
            <p:cNvSpPr/>
            <p:nvPr/>
          </p:nvSpPr>
          <p:spPr>
            <a:xfrm>
              <a:off x="-42586" y="0"/>
              <a:ext cx="1982804" cy="6003636"/>
            </a:xfrm>
            <a:prstGeom prst="rect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83F483-037B-4702-A171-C49119A7B525}"/>
                </a:ext>
              </a:extLst>
            </p:cNvPr>
            <p:cNvSpPr/>
            <p:nvPr/>
          </p:nvSpPr>
          <p:spPr>
            <a:xfrm>
              <a:off x="52342" y="1466151"/>
              <a:ext cx="2880000" cy="2880000"/>
            </a:xfrm>
            <a:custGeom>
              <a:avLst/>
              <a:gdLst>
                <a:gd name="connsiteX0" fmla="*/ 0 w 3600010"/>
                <a:gd name="connsiteY0" fmla="*/ 1800005 h 3600010"/>
                <a:gd name="connsiteX1" fmla="*/ 1800005 w 3600010"/>
                <a:gd name="connsiteY1" fmla="*/ 0 h 3600010"/>
                <a:gd name="connsiteX2" fmla="*/ 3600010 w 3600010"/>
                <a:gd name="connsiteY2" fmla="*/ 1800005 h 3600010"/>
                <a:gd name="connsiteX3" fmla="*/ 1800005 w 3600010"/>
                <a:gd name="connsiteY3" fmla="*/ 3600010 h 3600010"/>
                <a:gd name="connsiteX4" fmla="*/ 0 w 3600010"/>
                <a:gd name="connsiteY4" fmla="*/ 1800005 h 360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10" h="3600010">
                  <a:moveTo>
                    <a:pt x="0" y="1800005"/>
                  </a:moveTo>
                  <a:cubicBezTo>
                    <a:pt x="0" y="805890"/>
                    <a:pt x="805890" y="0"/>
                    <a:pt x="1800005" y="0"/>
                  </a:cubicBezTo>
                  <a:cubicBezTo>
                    <a:pt x="2794120" y="0"/>
                    <a:pt x="3600010" y="805890"/>
                    <a:pt x="3600010" y="1800005"/>
                  </a:cubicBezTo>
                  <a:cubicBezTo>
                    <a:pt x="3600010" y="2794120"/>
                    <a:pt x="2794120" y="3600010"/>
                    <a:pt x="1800005" y="3600010"/>
                  </a:cubicBezTo>
                  <a:cubicBezTo>
                    <a:pt x="805890" y="3600010"/>
                    <a:pt x="0" y="2794120"/>
                    <a:pt x="0" y="180000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546A">
                    <a:hueOff val="0"/>
                    <a:satOff val="0"/>
                    <a:lumOff val="0"/>
                    <a:tint val="66000"/>
                    <a:satMod val="160000"/>
                  </a:srgbClr>
                </a:gs>
                <a:gs pos="50000">
                  <a:srgbClr val="44546A">
                    <a:hueOff val="0"/>
                    <a:satOff val="0"/>
                    <a:lumOff val="0"/>
                    <a:tint val="44500"/>
                    <a:satMod val="160000"/>
                  </a:srgbClr>
                </a:gs>
                <a:gs pos="100000">
                  <a:srgbClr val="44546A">
                    <a:hueOff val="0"/>
                    <a:satOff val="0"/>
                    <a:lumOff val="0"/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710089" tIns="710089" rIns="710089" bIns="710089" numCol="1" spcCol="1270" anchor="ctr" anchorCtr="0">
              <a:noAutofit/>
            </a:bodyPr>
            <a:lstStyle/>
            <a:p>
              <a:pPr marL="0" marR="0" lvl="0" indent="0" algn="ctr" defTabSz="2133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Strategic Goals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7465EE-84A2-4BE0-90EA-A7B335DF8A4E}"/>
                </a:ext>
              </a:extLst>
            </p:cNvPr>
            <p:cNvGrpSpPr/>
            <p:nvPr/>
          </p:nvGrpSpPr>
          <p:grpSpPr>
            <a:xfrm>
              <a:off x="3057989" y="60960"/>
              <a:ext cx="6029771" cy="5836727"/>
              <a:chOff x="3057989" y="60960"/>
              <a:chExt cx="6029771" cy="583672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B531B5-0562-4E80-8E24-768EFBA67E3B}"/>
                  </a:ext>
                </a:extLst>
              </p:cNvPr>
              <p:cNvGrpSpPr/>
              <p:nvPr/>
            </p:nvGrpSpPr>
            <p:grpSpPr>
              <a:xfrm>
                <a:off x="3057989" y="60960"/>
                <a:ext cx="6029771" cy="1008000"/>
                <a:chOff x="3057989" y="60960"/>
                <a:chExt cx="6029771" cy="1008000"/>
              </a:xfrm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F5D79144-2365-4411-8C9C-619892AF4743}"/>
                    </a:ext>
                  </a:extLst>
                </p:cNvPr>
                <p:cNvSpPr/>
                <p:nvPr/>
              </p:nvSpPr>
              <p:spPr>
                <a:xfrm>
                  <a:off x="3057989" y="60960"/>
                  <a:ext cx="6029771" cy="1008000"/>
                </a:xfrm>
                <a:custGeom>
                  <a:avLst/>
                  <a:gdLst>
                    <a:gd name="connsiteX0" fmla="*/ 0 w 7562248"/>
                    <a:gd name="connsiteY0" fmla="*/ 97831 h 978311"/>
                    <a:gd name="connsiteX1" fmla="*/ 97831 w 7562248"/>
                    <a:gd name="connsiteY1" fmla="*/ 0 h 978311"/>
                    <a:gd name="connsiteX2" fmla="*/ 7464417 w 7562248"/>
                    <a:gd name="connsiteY2" fmla="*/ 0 h 978311"/>
                    <a:gd name="connsiteX3" fmla="*/ 7562248 w 7562248"/>
                    <a:gd name="connsiteY3" fmla="*/ 97831 h 978311"/>
                    <a:gd name="connsiteX4" fmla="*/ 7562248 w 7562248"/>
                    <a:gd name="connsiteY4" fmla="*/ 880480 h 978311"/>
                    <a:gd name="connsiteX5" fmla="*/ 7464417 w 7562248"/>
                    <a:gd name="connsiteY5" fmla="*/ 978311 h 978311"/>
                    <a:gd name="connsiteX6" fmla="*/ 97831 w 7562248"/>
                    <a:gd name="connsiteY6" fmla="*/ 978311 h 978311"/>
                    <a:gd name="connsiteX7" fmla="*/ 0 w 7562248"/>
                    <a:gd name="connsiteY7" fmla="*/ 880480 h 978311"/>
                    <a:gd name="connsiteX8" fmla="*/ 0 w 7562248"/>
                    <a:gd name="connsiteY8" fmla="*/ 97831 h 978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62248" h="978311">
                      <a:moveTo>
                        <a:pt x="0" y="97831"/>
                      </a:moveTo>
                      <a:cubicBezTo>
                        <a:pt x="0" y="43800"/>
                        <a:pt x="43800" y="0"/>
                        <a:pt x="97831" y="0"/>
                      </a:cubicBezTo>
                      <a:lnTo>
                        <a:pt x="7464417" y="0"/>
                      </a:lnTo>
                      <a:cubicBezTo>
                        <a:pt x="7518448" y="0"/>
                        <a:pt x="7562248" y="43800"/>
                        <a:pt x="7562248" y="97831"/>
                      </a:cubicBezTo>
                      <a:lnTo>
                        <a:pt x="7562248" y="880480"/>
                      </a:lnTo>
                      <a:cubicBezTo>
                        <a:pt x="7562248" y="934511"/>
                        <a:pt x="7518448" y="978311"/>
                        <a:pt x="7464417" y="978311"/>
                      </a:cubicBezTo>
                      <a:lnTo>
                        <a:pt x="97831" y="978311"/>
                      </a:lnTo>
                      <a:cubicBezTo>
                        <a:pt x="43800" y="978311"/>
                        <a:pt x="0" y="934511"/>
                        <a:pt x="0" y="880480"/>
                      </a:cubicBezTo>
                      <a:lnTo>
                        <a:pt x="0" y="97831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>
                  <a:solidFill>
                    <a:sysClr val="window" lastClr="FFFFFF">
                      <a:lumMod val="65000"/>
                    </a:sysClr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txBody>
                <a:bodyPr spcFirstLastPara="0" vert="horz" wrap="none" lIns="1682670" tIns="36000" rIns="36000" bIns="36000" numCol="1" spcCol="1270" anchor="ctr" anchorCtr="0">
                  <a:noAutofit/>
                </a:bodyPr>
                <a:lstStyle/>
                <a:p>
                  <a:pPr marL="182563" marR="0" lvl="1" indent="0" algn="l" defTabSz="8445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Define and develop a faith-based platform, </a:t>
                  </a:r>
                </a:p>
                <a:p>
                  <a:pPr marL="182563" marR="0" lvl="1" indent="0" algn="l" defTabSz="8445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setting the organization apart, using the solid </a:t>
                  </a:r>
                </a:p>
                <a:p>
                  <a:pPr marL="182563" marR="0" lvl="1" indent="0" algn="l" defTabSz="8445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foundation on which it was built, which will take </a:t>
                  </a:r>
                </a:p>
                <a:p>
                  <a:pPr marL="182563" marR="0" lvl="1" indent="0" algn="l" defTabSz="84455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Fairview and Parkwood into the future.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4724E90-DD5C-4357-9D59-996BF8ABEADE}"/>
                    </a:ext>
                  </a:extLst>
                </p:cNvPr>
                <p:cNvSpPr/>
                <p:nvPr/>
              </p:nvSpPr>
              <p:spPr>
                <a:xfrm>
                  <a:off x="3249387" y="238343"/>
                  <a:ext cx="1512000" cy="684000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A5A5A5">
                        <a:lumMod val="0"/>
                        <a:lumOff val="100000"/>
                      </a:srgbClr>
                    </a:gs>
                    <a:gs pos="100000">
                      <a:srgbClr val="A5A5A5">
                        <a:lumMod val="10000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Spirituality</a:t>
                  </a:r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280E26E-6331-4BC6-86BC-2AB55A75070C}"/>
                  </a:ext>
                </a:extLst>
              </p:cNvPr>
              <p:cNvSpPr/>
              <p:nvPr/>
            </p:nvSpPr>
            <p:spPr>
              <a:xfrm>
                <a:off x="3057989" y="1265495"/>
                <a:ext cx="6029771" cy="1008000"/>
              </a:xfrm>
              <a:custGeom>
                <a:avLst/>
                <a:gdLst>
                  <a:gd name="connsiteX0" fmla="*/ 0 w 7562248"/>
                  <a:gd name="connsiteY0" fmla="*/ 97831 h 978311"/>
                  <a:gd name="connsiteX1" fmla="*/ 97831 w 7562248"/>
                  <a:gd name="connsiteY1" fmla="*/ 0 h 978311"/>
                  <a:gd name="connsiteX2" fmla="*/ 7464417 w 7562248"/>
                  <a:gd name="connsiteY2" fmla="*/ 0 h 978311"/>
                  <a:gd name="connsiteX3" fmla="*/ 7562248 w 7562248"/>
                  <a:gd name="connsiteY3" fmla="*/ 97831 h 978311"/>
                  <a:gd name="connsiteX4" fmla="*/ 7562248 w 7562248"/>
                  <a:gd name="connsiteY4" fmla="*/ 880480 h 978311"/>
                  <a:gd name="connsiteX5" fmla="*/ 7464417 w 7562248"/>
                  <a:gd name="connsiteY5" fmla="*/ 978311 h 978311"/>
                  <a:gd name="connsiteX6" fmla="*/ 97831 w 7562248"/>
                  <a:gd name="connsiteY6" fmla="*/ 978311 h 978311"/>
                  <a:gd name="connsiteX7" fmla="*/ 0 w 7562248"/>
                  <a:gd name="connsiteY7" fmla="*/ 880480 h 978311"/>
                  <a:gd name="connsiteX8" fmla="*/ 0 w 7562248"/>
                  <a:gd name="connsiteY8" fmla="*/ 97831 h 978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2248" h="978311">
                    <a:moveTo>
                      <a:pt x="0" y="97831"/>
                    </a:moveTo>
                    <a:cubicBezTo>
                      <a:pt x="0" y="43800"/>
                      <a:pt x="43800" y="0"/>
                      <a:pt x="97831" y="0"/>
                    </a:cubicBezTo>
                    <a:lnTo>
                      <a:pt x="7464417" y="0"/>
                    </a:lnTo>
                    <a:cubicBezTo>
                      <a:pt x="7518448" y="0"/>
                      <a:pt x="7562248" y="43800"/>
                      <a:pt x="7562248" y="97831"/>
                    </a:cubicBezTo>
                    <a:lnTo>
                      <a:pt x="7562248" y="880480"/>
                    </a:lnTo>
                    <a:cubicBezTo>
                      <a:pt x="7562248" y="934511"/>
                      <a:pt x="7518448" y="978311"/>
                      <a:pt x="7464417" y="978311"/>
                    </a:cubicBezTo>
                    <a:lnTo>
                      <a:pt x="97831" y="978311"/>
                    </a:lnTo>
                    <a:cubicBezTo>
                      <a:pt x="43800" y="978311"/>
                      <a:pt x="0" y="934511"/>
                      <a:pt x="0" y="880480"/>
                    </a:cubicBezTo>
                    <a:lnTo>
                      <a:pt x="0" y="97831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0">
                <a:solidFill>
                  <a:sysClr val="window" lastClr="FFFFFF">
                    <a:lumMod val="65000"/>
                  </a:sysClr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txBody>
              <a:bodyPr spcFirstLastPara="0" vert="horz" wrap="square" lIns="1682670" tIns="72390" rIns="72391" bIns="72390" numCol="1" spcCol="1270" anchor="ctr" anchorCtr="0">
                <a:noAutofit/>
              </a:bodyPr>
              <a:lstStyle/>
              <a:p>
                <a:pPr marL="0" marR="0" lvl="1" indent="0" algn="l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82563" lvl="1" defTabSz="844550">
                  <a:spcBef>
                    <a:spcPct val="0"/>
                  </a:spcBef>
                  <a:defRPr/>
                </a:pPr>
                <a:r>
                  <a:rPr lang="en-CA" sz="1600" b="1" kern="0" dirty="0">
                    <a:solidFill>
                      <a:prstClr val="black"/>
                    </a:solidFill>
                    <a:latin typeface="Calibri" panose="020F0502020204030204"/>
                  </a:rPr>
                  <a:t>Develop a culture of kindness through internal and external interactions, nurturing mind, body and spirit. 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F4B933F-5BB4-42A6-86AB-8E04871E12EB}"/>
                  </a:ext>
                </a:extLst>
              </p:cNvPr>
              <p:cNvSpPr/>
              <p:nvPr/>
            </p:nvSpPr>
            <p:spPr>
              <a:xfrm>
                <a:off x="3249387" y="1456540"/>
                <a:ext cx="1512000" cy="684000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FFC000">
                      <a:lumMod val="67000"/>
                    </a:srgbClr>
                  </a:gs>
                  <a:gs pos="48000">
                    <a:srgbClr val="FFC000">
                      <a:lumMod val="97000"/>
                      <a:lumOff val="3000"/>
                    </a:srgbClr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Relationships</a:t>
                </a: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330B737-9226-4D29-AEC2-76B3BFCE400C}"/>
                  </a:ext>
                </a:extLst>
              </p:cNvPr>
              <p:cNvSpPr/>
              <p:nvPr/>
            </p:nvSpPr>
            <p:spPr>
              <a:xfrm>
                <a:off x="3057989" y="2458978"/>
                <a:ext cx="6029771" cy="1008000"/>
              </a:xfrm>
              <a:custGeom>
                <a:avLst/>
                <a:gdLst>
                  <a:gd name="connsiteX0" fmla="*/ 0 w 7562248"/>
                  <a:gd name="connsiteY0" fmla="*/ 97831 h 978311"/>
                  <a:gd name="connsiteX1" fmla="*/ 97831 w 7562248"/>
                  <a:gd name="connsiteY1" fmla="*/ 0 h 978311"/>
                  <a:gd name="connsiteX2" fmla="*/ 7464417 w 7562248"/>
                  <a:gd name="connsiteY2" fmla="*/ 0 h 978311"/>
                  <a:gd name="connsiteX3" fmla="*/ 7562248 w 7562248"/>
                  <a:gd name="connsiteY3" fmla="*/ 97831 h 978311"/>
                  <a:gd name="connsiteX4" fmla="*/ 7562248 w 7562248"/>
                  <a:gd name="connsiteY4" fmla="*/ 880480 h 978311"/>
                  <a:gd name="connsiteX5" fmla="*/ 7464417 w 7562248"/>
                  <a:gd name="connsiteY5" fmla="*/ 978311 h 978311"/>
                  <a:gd name="connsiteX6" fmla="*/ 97831 w 7562248"/>
                  <a:gd name="connsiteY6" fmla="*/ 978311 h 978311"/>
                  <a:gd name="connsiteX7" fmla="*/ 0 w 7562248"/>
                  <a:gd name="connsiteY7" fmla="*/ 880480 h 978311"/>
                  <a:gd name="connsiteX8" fmla="*/ 0 w 7562248"/>
                  <a:gd name="connsiteY8" fmla="*/ 97831 h 978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2248" h="978311">
                    <a:moveTo>
                      <a:pt x="0" y="97831"/>
                    </a:moveTo>
                    <a:cubicBezTo>
                      <a:pt x="0" y="43800"/>
                      <a:pt x="43800" y="0"/>
                      <a:pt x="97831" y="0"/>
                    </a:cubicBezTo>
                    <a:lnTo>
                      <a:pt x="7464417" y="0"/>
                    </a:lnTo>
                    <a:cubicBezTo>
                      <a:pt x="7518448" y="0"/>
                      <a:pt x="7562248" y="43800"/>
                      <a:pt x="7562248" y="97831"/>
                    </a:cubicBezTo>
                    <a:lnTo>
                      <a:pt x="7562248" y="880480"/>
                    </a:lnTo>
                    <a:cubicBezTo>
                      <a:pt x="7562248" y="934511"/>
                      <a:pt x="7518448" y="978311"/>
                      <a:pt x="7464417" y="978311"/>
                    </a:cubicBezTo>
                    <a:lnTo>
                      <a:pt x="97831" y="978311"/>
                    </a:lnTo>
                    <a:cubicBezTo>
                      <a:pt x="43800" y="978311"/>
                      <a:pt x="0" y="934511"/>
                      <a:pt x="0" y="880480"/>
                    </a:cubicBezTo>
                    <a:lnTo>
                      <a:pt x="0" y="97831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0">
                <a:solidFill>
                  <a:sysClr val="window" lastClr="FFFFFF">
                    <a:lumMod val="65000"/>
                  </a:sysClr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txBody>
              <a:bodyPr spcFirstLastPara="0" vert="horz" wrap="square" lIns="1682670" tIns="36000" rIns="36000" bIns="36000" numCol="1" spcCol="1270" anchor="ctr" anchorCtr="0">
                <a:noAutofit/>
              </a:bodyPr>
              <a:lstStyle/>
              <a:p>
                <a:pPr marL="182563" marR="0" lvl="1" indent="0" defTabSz="844550" fontAlgn="auto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1600" b="1" kern="0" dirty="0">
                    <a:solidFill>
                      <a:prstClr val="black"/>
                    </a:solidFill>
                    <a:latin typeface="Calibri" panose="020F0502020204030204"/>
                  </a:rPr>
                  <a:t>Develop a model of two-way communication to connect all stakeholders with honesty and transparency ensuring every voice is heard.   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3B3D468-0863-47CA-8F22-3CF61CE6147F}"/>
                  </a:ext>
                </a:extLst>
              </p:cNvPr>
              <p:cNvSpPr/>
              <p:nvPr/>
            </p:nvSpPr>
            <p:spPr>
              <a:xfrm>
                <a:off x="3249388" y="2639906"/>
                <a:ext cx="1584000" cy="684000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5B9BD5">
                      <a:lumMod val="40000"/>
                      <a:lumOff val="60000"/>
                    </a:srgbClr>
                  </a:gs>
                  <a:gs pos="46000">
                    <a:srgbClr val="5B9BD5">
                      <a:lumMod val="95000"/>
                      <a:lumOff val="5000"/>
                    </a:srgbClr>
                  </a:gs>
                  <a:gs pos="100000">
                    <a:srgbClr val="5B9BD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Communication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B8717B1-B887-4FD4-93F1-46C7F5E12B9C}"/>
                  </a:ext>
                </a:extLst>
              </p:cNvPr>
              <p:cNvGrpSpPr/>
              <p:nvPr/>
            </p:nvGrpSpPr>
            <p:grpSpPr>
              <a:xfrm>
                <a:off x="3057989" y="3685151"/>
                <a:ext cx="6029771" cy="1008000"/>
                <a:chOff x="3057989" y="3685151"/>
                <a:chExt cx="6029771" cy="1008000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50F1C708-D2F1-4269-BB8E-13A4E8C6B663}"/>
                    </a:ext>
                  </a:extLst>
                </p:cNvPr>
                <p:cNvSpPr/>
                <p:nvPr/>
              </p:nvSpPr>
              <p:spPr>
                <a:xfrm>
                  <a:off x="3057989" y="3685151"/>
                  <a:ext cx="6029771" cy="1008000"/>
                </a:xfrm>
                <a:custGeom>
                  <a:avLst/>
                  <a:gdLst>
                    <a:gd name="connsiteX0" fmla="*/ 0 w 7562248"/>
                    <a:gd name="connsiteY0" fmla="*/ 97831 h 978311"/>
                    <a:gd name="connsiteX1" fmla="*/ 97831 w 7562248"/>
                    <a:gd name="connsiteY1" fmla="*/ 0 h 978311"/>
                    <a:gd name="connsiteX2" fmla="*/ 7464417 w 7562248"/>
                    <a:gd name="connsiteY2" fmla="*/ 0 h 978311"/>
                    <a:gd name="connsiteX3" fmla="*/ 7562248 w 7562248"/>
                    <a:gd name="connsiteY3" fmla="*/ 97831 h 978311"/>
                    <a:gd name="connsiteX4" fmla="*/ 7562248 w 7562248"/>
                    <a:gd name="connsiteY4" fmla="*/ 880480 h 978311"/>
                    <a:gd name="connsiteX5" fmla="*/ 7464417 w 7562248"/>
                    <a:gd name="connsiteY5" fmla="*/ 978311 h 978311"/>
                    <a:gd name="connsiteX6" fmla="*/ 97831 w 7562248"/>
                    <a:gd name="connsiteY6" fmla="*/ 978311 h 978311"/>
                    <a:gd name="connsiteX7" fmla="*/ 0 w 7562248"/>
                    <a:gd name="connsiteY7" fmla="*/ 880480 h 978311"/>
                    <a:gd name="connsiteX8" fmla="*/ 0 w 7562248"/>
                    <a:gd name="connsiteY8" fmla="*/ 97831 h 978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62248" h="978311">
                      <a:moveTo>
                        <a:pt x="0" y="97831"/>
                      </a:moveTo>
                      <a:cubicBezTo>
                        <a:pt x="0" y="43800"/>
                        <a:pt x="43800" y="0"/>
                        <a:pt x="97831" y="0"/>
                      </a:cubicBezTo>
                      <a:lnTo>
                        <a:pt x="7464417" y="0"/>
                      </a:lnTo>
                      <a:cubicBezTo>
                        <a:pt x="7518448" y="0"/>
                        <a:pt x="7562248" y="43800"/>
                        <a:pt x="7562248" y="97831"/>
                      </a:cubicBezTo>
                      <a:lnTo>
                        <a:pt x="7562248" y="880480"/>
                      </a:lnTo>
                      <a:cubicBezTo>
                        <a:pt x="7562248" y="934511"/>
                        <a:pt x="7518448" y="978311"/>
                        <a:pt x="7464417" y="978311"/>
                      </a:cubicBezTo>
                      <a:lnTo>
                        <a:pt x="97831" y="978311"/>
                      </a:lnTo>
                      <a:cubicBezTo>
                        <a:pt x="43800" y="978311"/>
                        <a:pt x="0" y="934511"/>
                        <a:pt x="0" y="880480"/>
                      </a:cubicBezTo>
                      <a:lnTo>
                        <a:pt x="0" y="97831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12700">
                  <a:solidFill>
                    <a:sysClr val="window" lastClr="FFFFFF">
                      <a:lumMod val="65000"/>
                    </a:sysClr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txBody>
                <a:bodyPr spcFirstLastPara="0" vert="horz" wrap="square" lIns="1781730" tIns="171450" rIns="171451" bIns="171450" numCol="1" spcCol="1270" anchor="ctr" anchorCtr="0">
                  <a:noAutofit/>
                </a:bodyPr>
                <a:lstStyle/>
                <a:p>
                  <a:pPr marL="87313" marR="0" lvl="1" indent="0" algn="l" defTabSz="8445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Embrace growth through talent development, cutting edge sustainable systems, clinical programs and service to the community.    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4E3DD353-7734-46AF-B7E5-A884EC228D97}"/>
                    </a:ext>
                  </a:extLst>
                </p:cNvPr>
                <p:cNvSpPr/>
                <p:nvPr/>
              </p:nvSpPr>
              <p:spPr>
                <a:xfrm>
                  <a:off x="3249387" y="3884237"/>
                  <a:ext cx="1512000" cy="684000"/>
                </a:xfrm>
                <a:prstGeom prst="roundRect">
                  <a:avLst>
                    <a:gd name="adj" fmla="val 10000"/>
                  </a:avLst>
                </a:prstGeom>
                <a:gradFill flip="none" rotWithShape="1">
                  <a:gsLst>
                    <a:gs pos="0">
                      <a:srgbClr val="70AD47">
                        <a:lumMod val="60000"/>
                        <a:lumOff val="40000"/>
                        <a:shade val="30000"/>
                        <a:satMod val="115000"/>
                      </a:srgbClr>
                    </a:gs>
                    <a:gs pos="50000">
                      <a:srgbClr val="70AD47">
                        <a:lumMod val="60000"/>
                        <a:lumOff val="40000"/>
                        <a:shade val="67500"/>
                        <a:satMod val="115000"/>
                      </a:srgbClr>
                    </a:gs>
                    <a:gs pos="100000">
                      <a:srgbClr val="70AD47">
                        <a:lumMod val="60000"/>
                        <a:lumOff val="4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A" sz="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CA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Innovation</a:t>
                  </a:r>
                  <a:endParaRPr kumimoji="0" lang="en-CA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9EA597F-814B-4E43-A346-F3CC559D2C26}"/>
                  </a:ext>
                </a:extLst>
              </p:cNvPr>
              <p:cNvSpPr/>
              <p:nvPr/>
            </p:nvSpPr>
            <p:spPr>
              <a:xfrm>
                <a:off x="3057989" y="4889687"/>
                <a:ext cx="6029771" cy="1008000"/>
              </a:xfrm>
              <a:custGeom>
                <a:avLst/>
                <a:gdLst>
                  <a:gd name="connsiteX0" fmla="*/ 0 w 7562248"/>
                  <a:gd name="connsiteY0" fmla="*/ 97831 h 978311"/>
                  <a:gd name="connsiteX1" fmla="*/ 97831 w 7562248"/>
                  <a:gd name="connsiteY1" fmla="*/ 0 h 978311"/>
                  <a:gd name="connsiteX2" fmla="*/ 7464417 w 7562248"/>
                  <a:gd name="connsiteY2" fmla="*/ 0 h 978311"/>
                  <a:gd name="connsiteX3" fmla="*/ 7562248 w 7562248"/>
                  <a:gd name="connsiteY3" fmla="*/ 97831 h 978311"/>
                  <a:gd name="connsiteX4" fmla="*/ 7562248 w 7562248"/>
                  <a:gd name="connsiteY4" fmla="*/ 880480 h 978311"/>
                  <a:gd name="connsiteX5" fmla="*/ 7464417 w 7562248"/>
                  <a:gd name="connsiteY5" fmla="*/ 978311 h 978311"/>
                  <a:gd name="connsiteX6" fmla="*/ 97831 w 7562248"/>
                  <a:gd name="connsiteY6" fmla="*/ 978311 h 978311"/>
                  <a:gd name="connsiteX7" fmla="*/ 0 w 7562248"/>
                  <a:gd name="connsiteY7" fmla="*/ 880480 h 978311"/>
                  <a:gd name="connsiteX8" fmla="*/ 0 w 7562248"/>
                  <a:gd name="connsiteY8" fmla="*/ 97831 h 978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2248" h="978311">
                    <a:moveTo>
                      <a:pt x="0" y="97831"/>
                    </a:moveTo>
                    <a:cubicBezTo>
                      <a:pt x="0" y="43800"/>
                      <a:pt x="43800" y="0"/>
                      <a:pt x="97831" y="0"/>
                    </a:cubicBezTo>
                    <a:lnTo>
                      <a:pt x="7464417" y="0"/>
                    </a:lnTo>
                    <a:cubicBezTo>
                      <a:pt x="7518448" y="0"/>
                      <a:pt x="7562248" y="43800"/>
                      <a:pt x="7562248" y="97831"/>
                    </a:cubicBezTo>
                    <a:lnTo>
                      <a:pt x="7562248" y="880480"/>
                    </a:lnTo>
                    <a:cubicBezTo>
                      <a:pt x="7562248" y="934511"/>
                      <a:pt x="7518448" y="978311"/>
                      <a:pt x="7464417" y="978311"/>
                    </a:cubicBezTo>
                    <a:lnTo>
                      <a:pt x="97831" y="978311"/>
                    </a:lnTo>
                    <a:cubicBezTo>
                      <a:pt x="43800" y="978311"/>
                      <a:pt x="0" y="934511"/>
                      <a:pt x="0" y="880480"/>
                    </a:cubicBezTo>
                    <a:lnTo>
                      <a:pt x="0" y="97831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0">
                <a:solidFill>
                  <a:sysClr val="window" lastClr="FFFFFF">
                    <a:lumMod val="65000"/>
                  </a:sysClr>
                </a:solidFill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txBody>
              <a:bodyPr spcFirstLastPara="0" vert="horz" wrap="square" lIns="1781730" tIns="171450" rIns="171451" bIns="171450" numCol="1" spcCol="1270" anchor="ctr" anchorCtr="0">
                <a:noAutofit/>
              </a:bodyPr>
              <a:lstStyle/>
              <a:p>
                <a:pPr marL="87313" marR="0" lvl="1" indent="0" algn="l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Manage resources to ensure the quality of life enjoyed today is preserved and capacity is built for those who require care and services in the future. 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4DF64AD-F81D-474A-AC31-C541532742A9}"/>
                  </a:ext>
                </a:extLst>
              </p:cNvPr>
              <p:cNvSpPr/>
              <p:nvPr/>
            </p:nvSpPr>
            <p:spPr>
              <a:xfrm>
                <a:off x="3249388" y="5067604"/>
                <a:ext cx="1566452" cy="684000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F66EC9">
                      <a:tint val="66000"/>
                      <a:satMod val="160000"/>
                    </a:srgbClr>
                  </a:gs>
                  <a:gs pos="50000">
                    <a:srgbClr val="F66EC9">
                      <a:tint val="44500"/>
                      <a:satMod val="160000"/>
                    </a:srgbClr>
                  </a:gs>
                  <a:gs pos="100000">
                    <a:srgbClr val="F66EC9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Sustainability</a:t>
                </a:r>
                <a:endPara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072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3420000" y="912744"/>
            <a:ext cx="2465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/>
              <a:t>Shared Services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628168" y="1486064"/>
            <a:ext cx="7802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165CA69-9AB9-4D75-8D5B-836DBE0CD1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667865"/>
              </p:ext>
            </p:extLst>
          </p:nvPr>
        </p:nvGraphicFramePr>
        <p:xfrm>
          <a:off x="209608" y="1629000"/>
          <a:ext cx="8640000" cy="43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9DE7693-1403-4346-AF25-3C7D197C70F5}"/>
              </a:ext>
            </a:extLst>
          </p:cNvPr>
          <p:cNvGrpSpPr/>
          <p:nvPr/>
        </p:nvGrpSpPr>
        <p:grpSpPr>
          <a:xfrm>
            <a:off x="684000" y="6129000"/>
            <a:ext cx="7992000" cy="288000"/>
            <a:chOff x="684000" y="6129000"/>
            <a:chExt cx="7992000" cy="28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FF10A62-2B0B-44D3-B0EE-D7A00DBD1705}"/>
                </a:ext>
              </a:extLst>
            </p:cNvPr>
            <p:cNvSpPr/>
            <p:nvPr/>
          </p:nvSpPr>
          <p:spPr>
            <a:xfrm>
              <a:off x="3546343" y="6129000"/>
              <a:ext cx="934670" cy="288000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1700" kern="12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52E5B5D-C5E7-4EC1-9F7C-A293F3387216}"/>
                </a:ext>
              </a:extLst>
            </p:cNvPr>
            <p:cNvSpPr/>
            <p:nvPr/>
          </p:nvSpPr>
          <p:spPr>
            <a:xfrm>
              <a:off x="4853393" y="6129000"/>
              <a:ext cx="933114" cy="288000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1700" kern="120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3D7F04-8C02-45D1-AFB2-548ECD904EEE}"/>
                </a:ext>
              </a:extLst>
            </p:cNvPr>
            <p:cNvSpPr/>
            <p:nvPr/>
          </p:nvSpPr>
          <p:spPr>
            <a:xfrm>
              <a:off x="6158886" y="6129000"/>
              <a:ext cx="933114" cy="288000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1700" kern="12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B44C1C-808E-47B4-B8E9-7BFAFB6540BA}"/>
                </a:ext>
              </a:extLst>
            </p:cNvPr>
            <p:cNvSpPr/>
            <p:nvPr/>
          </p:nvSpPr>
          <p:spPr>
            <a:xfrm>
              <a:off x="7272000" y="6129000"/>
              <a:ext cx="1404000" cy="288000"/>
            </a:xfrm>
            <a:custGeom>
              <a:avLst/>
              <a:gdLst>
                <a:gd name="connsiteX0" fmla="*/ 0 w 1601390"/>
                <a:gd name="connsiteY0" fmla="*/ 77200 h 771999"/>
                <a:gd name="connsiteX1" fmla="*/ 77200 w 1601390"/>
                <a:gd name="connsiteY1" fmla="*/ 0 h 771999"/>
                <a:gd name="connsiteX2" fmla="*/ 1524190 w 1601390"/>
                <a:gd name="connsiteY2" fmla="*/ 0 h 771999"/>
                <a:gd name="connsiteX3" fmla="*/ 1601390 w 1601390"/>
                <a:gd name="connsiteY3" fmla="*/ 77200 h 771999"/>
                <a:gd name="connsiteX4" fmla="*/ 1601390 w 1601390"/>
                <a:gd name="connsiteY4" fmla="*/ 694799 h 771999"/>
                <a:gd name="connsiteX5" fmla="*/ 1524190 w 1601390"/>
                <a:gd name="connsiteY5" fmla="*/ 771999 h 771999"/>
                <a:gd name="connsiteX6" fmla="*/ 77200 w 1601390"/>
                <a:gd name="connsiteY6" fmla="*/ 771999 h 771999"/>
                <a:gd name="connsiteX7" fmla="*/ 0 w 1601390"/>
                <a:gd name="connsiteY7" fmla="*/ 694799 h 771999"/>
                <a:gd name="connsiteX8" fmla="*/ 0 w 1601390"/>
                <a:gd name="connsiteY8" fmla="*/ 77200 h 77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771999">
                  <a:moveTo>
                    <a:pt x="0" y="77200"/>
                  </a:moveTo>
                  <a:cubicBezTo>
                    <a:pt x="0" y="34564"/>
                    <a:pt x="34564" y="0"/>
                    <a:pt x="77200" y="0"/>
                  </a:cubicBezTo>
                  <a:lnTo>
                    <a:pt x="1524190" y="0"/>
                  </a:lnTo>
                  <a:cubicBezTo>
                    <a:pt x="1566826" y="0"/>
                    <a:pt x="1601390" y="34564"/>
                    <a:pt x="1601390" y="77200"/>
                  </a:cubicBezTo>
                  <a:lnTo>
                    <a:pt x="1601390" y="694799"/>
                  </a:lnTo>
                  <a:cubicBezTo>
                    <a:pt x="1601390" y="737435"/>
                    <a:pt x="1566826" y="771999"/>
                    <a:pt x="1524190" y="771999"/>
                  </a:cubicBezTo>
                  <a:lnTo>
                    <a:pt x="77200" y="771999"/>
                  </a:lnTo>
                  <a:cubicBezTo>
                    <a:pt x="34564" y="771999"/>
                    <a:pt x="0" y="737435"/>
                    <a:pt x="0" y="694799"/>
                  </a:cubicBezTo>
                  <a:lnTo>
                    <a:pt x="0" y="7720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9291" tIns="129291" rIns="129291" bIns="129291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1600" kern="1200" dirty="0"/>
                <a:t>Communities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B32BDA7-F20D-4F13-81A2-44772FE6103F}"/>
                </a:ext>
              </a:extLst>
            </p:cNvPr>
            <p:cNvSpPr/>
            <p:nvPr/>
          </p:nvSpPr>
          <p:spPr>
            <a:xfrm>
              <a:off x="684000" y="6129000"/>
              <a:ext cx="1368000" cy="288000"/>
            </a:xfrm>
            <a:custGeom>
              <a:avLst/>
              <a:gdLst>
                <a:gd name="connsiteX0" fmla="*/ 0 w 1601390"/>
                <a:gd name="connsiteY0" fmla="*/ 77200 h 771999"/>
                <a:gd name="connsiteX1" fmla="*/ 77200 w 1601390"/>
                <a:gd name="connsiteY1" fmla="*/ 0 h 771999"/>
                <a:gd name="connsiteX2" fmla="*/ 1524190 w 1601390"/>
                <a:gd name="connsiteY2" fmla="*/ 0 h 771999"/>
                <a:gd name="connsiteX3" fmla="*/ 1601390 w 1601390"/>
                <a:gd name="connsiteY3" fmla="*/ 77200 h 771999"/>
                <a:gd name="connsiteX4" fmla="*/ 1601390 w 1601390"/>
                <a:gd name="connsiteY4" fmla="*/ 694799 h 771999"/>
                <a:gd name="connsiteX5" fmla="*/ 1524190 w 1601390"/>
                <a:gd name="connsiteY5" fmla="*/ 771999 h 771999"/>
                <a:gd name="connsiteX6" fmla="*/ 77200 w 1601390"/>
                <a:gd name="connsiteY6" fmla="*/ 771999 h 771999"/>
                <a:gd name="connsiteX7" fmla="*/ 0 w 1601390"/>
                <a:gd name="connsiteY7" fmla="*/ 694799 h 771999"/>
                <a:gd name="connsiteX8" fmla="*/ 0 w 1601390"/>
                <a:gd name="connsiteY8" fmla="*/ 77200 h 77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1390" h="771999">
                  <a:moveTo>
                    <a:pt x="0" y="77200"/>
                  </a:moveTo>
                  <a:cubicBezTo>
                    <a:pt x="0" y="34564"/>
                    <a:pt x="34564" y="0"/>
                    <a:pt x="77200" y="0"/>
                  </a:cubicBezTo>
                  <a:lnTo>
                    <a:pt x="1524190" y="0"/>
                  </a:lnTo>
                  <a:cubicBezTo>
                    <a:pt x="1566826" y="0"/>
                    <a:pt x="1601390" y="34564"/>
                    <a:pt x="1601390" y="77200"/>
                  </a:cubicBezTo>
                  <a:lnTo>
                    <a:pt x="1601390" y="694799"/>
                  </a:lnTo>
                  <a:cubicBezTo>
                    <a:pt x="1601390" y="737435"/>
                    <a:pt x="1566826" y="771999"/>
                    <a:pt x="1524190" y="771999"/>
                  </a:cubicBezTo>
                  <a:lnTo>
                    <a:pt x="77200" y="771999"/>
                  </a:lnTo>
                  <a:cubicBezTo>
                    <a:pt x="34564" y="771999"/>
                    <a:pt x="0" y="737435"/>
                    <a:pt x="0" y="694799"/>
                  </a:cubicBezTo>
                  <a:lnTo>
                    <a:pt x="0" y="7720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9291" tIns="129291" rIns="129291" bIns="129291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kern="1200" dirty="0"/>
                <a:t>Resource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965602-27C1-4FD9-BB4A-62850C96EF2C}"/>
                </a:ext>
              </a:extLst>
            </p:cNvPr>
            <p:cNvSpPr/>
            <p:nvPr/>
          </p:nvSpPr>
          <p:spPr>
            <a:xfrm>
              <a:off x="2239293" y="6129000"/>
              <a:ext cx="934670" cy="288000"/>
            </a:xfrm>
            <a:custGeom>
              <a:avLst/>
              <a:gdLst>
                <a:gd name="connsiteX0" fmla="*/ 0 w 339494"/>
                <a:gd name="connsiteY0" fmla="*/ 79429 h 397144"/>
                <a:gd name="connsiteX1" fmla="*/ 169747 w 339494"/>
                <a:gd name="connsiteY1" fmla="*/ 79429 h 397144"/>
                <a:gd name="connsiteX2" fmla="*/ 169747 w 339494"/>
                <a:gd name="connsiteY2" fmla="*/ 0 h 397144"/>
                <a:gd name="connsiteX3" fmla="*/ 339494 w 339494"/>
                <a:gd name="connsiteY3" fmla="*/ 198572 h 397144"/>
                <a:gd name="connsiteX4" fmla="*/ 169747 w 339494"/>
                <a:gd name="connsiteY4" fmla="*/ 397144 h 397144"/>
                <a:gd name="connsiteX5" fmla="*/ 169747 w 339494"/>
                <a:gd name="connsiteY5" fmla="*/ 317715 h 397144"/>
                <a:gd name="connsiteX6" fmla="*/ 0 w 339494"/>
                <a:gd name="connsiteY6" fmla="*/ 317715 h 397144"/>
                <a:gd name="connsiteX7" fmla="*/ 0 w 339494"/>
                <a:gd name="connsiteY7" fmla="*/ 79429 h 39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494" h="397144">
                  <a:moveTo>
                    <a:pt x="0" y="79429"/>
                  </a:moveTo>
                  <a:lnTo>
                    <a:pt x="169747" y="79429"/>
                  </a:lnTo>
                  <a:lnTo>
                    <a:pt x="169747" y="0"/>
                  </a:lnTo>
                  <a:lnTo>
                    <a:pt x="339494" y="198572"/>
                  </a:lnTo>
                  <a:lnTo>
                    <a:pt x="169747" y="397144"/>
                  </a:lnTo>
                  <a:lnTo>
                    <a:pt x="169747" y="317715"/>
                  </a:lnTo>
                  <a:lnTo>
                    <a:pt x="0" y="317715"/>
                  </a:lnTo>
                  <a:lnTo>
                    <a:pt x="0" y="79429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9429" rIns="101848" bIns="79429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1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086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A09D4E-36ED-4D8A-9C78-CA02AFDBC641}"/>
              </a:ext>
            </a:extLst>
          </p:cNvPr>
          <p:cNvGrpSpPr/>
          <p:nvPr/>
        </p:nvGrpSpPr>
        <p:grpSpPr>
          <a:xfrm>
            <a:off x="324000" y="1360262"/>
            <a:ext cx="8634389" cy="5057775"/>
            <a:chOff x="437610" y="1360262"/>
            <a:chExt cx="8634389" cy="5057775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D76B59BC-C4F8-416D-A79E-F6DFC6E6625B}"/>
                </a:ext>
              </a:extLst>
            </p:cNvPr>
            <p:cNvSpPr/>
            <p:nvPr/>
          </p:nvSpPr>
          <p:spPr>
            <a:xfrm>
              <a:off x="437610" y="1360262"/>
              <a:ext cx="8634389" cy="5057775"/>
            </a:xfrm>
            <a:prstGeom prst="rightArrow">
              <a:avLst>
                <a:gd name="adj1" fmla="val 50000"/>
                <a:gd name="adj2" fmla="val 49638"/>
              </a:avLst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prstMaterial="plastic"/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7E25784-5657-419C-BC68-23AEB26CB976}"/>
                </a:ext>
              </a:extLst>
            </p:cNvPr>
            <p:cNvSpPr/>
            <p:nvPr/>
          </p:nvSpPr>
          <p:spPr>
            <a:xfrm>
              <a:off x="3311997" y="3003768"/>
              <a:ext cx="2448000" cy="1728000"/>
            </a:xfrm>
            <a:custGeom>
              <a:avLst/>
              <a:gdLst>
                <a:gd name="connsiteX0" fmla="*/ 0 w 2520007"/>
                <a:gd name="connsiteY0" fmla="*/ 306005 h 1835992"/>
                <a:gd name="connsiteX1" fmla="*/ 306005 w 2520007"/>
                <a:gd name="connsiteY1" fmla="*/ 0 h 1835992"/>
                <a:gd name="connsiteX2" fmla="*/ 2214002 w 2520007"/>
                <a:gd name="connsiteY2" fmla="*/ 0 h 1835992"/>
                <a:gd name="connsiteX3" fmla="*/ 2520007 w 2520007"/>
                <a:gd name="connsiteY3" fmla="*/ 306005 h 1835992"/>
                <a:gd name="connsiteX4" fmla="*/ 2520007 w 2520007"/>
                <a:gd name="connsiteY4" fmla="*/ 1529987 h 1835992"/>
                <a:gd name="connsiteX5" fmla="*/ 2214002 w 2520007"/>
                <a:gd name="connsiteY5" fmla="*/ 1835992 h 1835992"/>
                <a:gd name="connsiteX6" fmla="*/ 306005 w 2520007"/>
                <a:gd name="connsiteY6" fmla="*/ 1835992 h 1835992"/>
                <a:gd name="connsiteX7" fmla="*/ 0 w 2520007"/>
                <a:gd name="connsiteY7" fmla="*/ 1529987 h 1835992"/>
                <a:gd name="connsiteX8" fmla="*/ 0 w 2520007"/>
                <a:gd name="connsiteY8" fmla="*/ 306005 h 183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0007" h="1835992">
                  <a:moveTo>
                    <a:pt x="0" y="306005"/>
                  </a:moveTo>
                  <a:cubicBezTo>
                    <a:pt x="0" y="137003"/>
                    <a:pt x="137003" y="0"/>
                    <a:pt x="306005" y="0"/>
                  </a:cubicBezTo>
                  <a:lnTo>
                    <a:pt x="2214002" y="0"/>
                  </a:lnTo>
                  <a:cubicBezTo>
                    <a:pt x="2383004" y="0"/>
                    <a:pt x="2520007" y="137003"/>
                    <a:pt x="2520007" y="306005"/>
                  </a:cubicBezTo>
                  <a:lnTo>
                    <a:pt x="2520007" y="1529987"/>
                  </a:lnTo>
                  <a:cubicBezTo>
                    <a:pt x="2520007" y="1698989"/>
                    <a:pt x="2383004" y="1835992"/>
                    <a:pt x="2214002" y="1835992"/>
                  </a:cubicBezTo>
                  <a:lnTo>
                    <a:pt x="306005" y="1835992"/>
                  </a:lnTo>
                  <a:cubicBezTo>
                    <a:pt x="137003" y="1835992"/>
                    <a:pt x="0" y="1698989"/>
                    <a:pt x="0" y="1529987"/>
                  </a:cubicBezTo>
                  <a:lnTo>
                    <a:pt x="0" y="306005"/>
                  </a:lnTo>
                  <a:close/>
                </a:path>
              </a:pathLst>
            </a:custGeom>
            <a:solidFill>
              <a:schemeClr val="accent3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306" tIns="196306" rIns="196306" bIns="19630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sz="2800" b="0" kern="1200" dirty="0"/>
                <a:t>What </a:t>
              </a:r>
            </a:p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sz="2800" b="0" kern="1200" dirty="0"/>
                <a:t>we are </a:t>
              </a:r>
            </a:p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sz="2800" b="0" kern="1200" dirty="0"/>
                <a:t>working on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48B113B-9E8C-4D15-BA82-A0FDB073944D}"/>
                </a:ext>
              </a:extLst>
            </p:cNvPr>
            <p:cNvSpPr/>
            <p:nvPr/>
          </p:nvSpPr>
          <p:spPr>
            <a:xfrm>
              <a:off x="611993" y="2931768"/>
              <a:ext cx="2448000" cy="1728000"/>
            </a:xfrm>
            <a:custGeom>
              <a:avLst/>
              <a:gdLst>
                <a:gd name="connsiteX0" fmla="*/ 0 w 2520007"/>
                <a:gd name="connsiteY0" fmla="*/ 306005 h 1835992"/>
                <a:gd name="connsiteX1" fmla="*/ 306005 w 2520007"/>
                <a:gd name="connsiteY1" fmla="*/ 0 h 1835992"/>
                <a:gd name="connsiteX2" fmla="*/ 2214002 w 2520007"/>
                <a:gd name="connsiteY2" fmla="*/ 0 h 1835992"/>
                <a:gd name="connsiteX3" fmla="*/ 2520007 w 2520007"/>
                <a:gd name="connsiteY3" fmla="*/ 306005 h 1835992"/>
                <a:gd name="connsiteX4" fmla="*/ 2520007 w 2520007"/>
                <a:gd name="connsiteY4" fmla="*/ 1529987 h 1835992"/>
                <a:gd name="connsiteX5" fmla="*/ 2214002 w 2520007"/>
                <a:gd name="connsiteY5" fmla="*/ 1835992 h 1835992"/>
                <a:gd name="connsiteX6" fmla="*/ 306005 w 2520007"/>
                <a:gd name="connsiteY6" fmla="*/ 1835992 h 1835992"/>
                <a:gd name="connsiteX7" fmla="*/ 0 w 2520007"/>
                <a:gd name="connsiteY7" fmla="*/ 1529987 h 1835992"/>
                <a:gd name="connsiteX8" fmla="*/ 0 w 2520007"/>
                <a:gd name="connsiteY8" fmla="*/ 306005 h 183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0007" h="1835992">
                  <a:moveTo>
                    <a:pt x="0" y="306005"/>
                  </a:moveTo>
                  <a:cubicBezTo>
                    <a:pt x="0" y="137003"/>
                    <a:pt x="137003" y="0"/>
                    <a:pt x="306005" y="0"/>
                  </a:cubicBezTo>
                  <a:lnTo>
                    <a:pt x="2214002" y="0"/>
                  </a:lnTo>
                  <a:cubicBezTo>
                    <a:pt x="2383004" y="0"/>
                    <a:pt x="2520007" y="137003"/>
                    <a:pt x="2520007" y="306005"/>
                  </a:cubicBezTo>
                  <a:lnTo>
                    <a:pt x="2520007" y="1529987"/>
                  </a:lnTo>
                  <a:cubicBezTo>
                    <a:pt x="2520007" y="1698989"/>
                    <a:pt x="2383004" y="1835992"/>
                    <a:pt x="2214002" y="1835992"/>
                  </a:cubicBezTo>
                  <a:lnTo>
                    <a:pt x="306005" y="1835992"/>
                  </a:lnTo>
                  <a:cubicBezTo>
                    <a:pt x="137003" y="1835992"/>
                    <a:pt x="0" y="1698989"/>
                    <a:pt x="0" y="1529987"/>
                  </a:cubicBezTo>
                  <a:lnTo>
                    <a:pt x="0" y="306005"/>
                  </a:lnTo>
                  <a:close/>
                </a:path>
              </a:pathLst>
            </a:custGeom>
            <a:solidFill>
              <a:schemeClr val="accent5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hueOff val="1469086"/>
                <a:satOff val="-26790"/>
                <a:lumOff val="892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306" tIns="196306" rIns="196306" bIns="196306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sz="2800" b="0" kern="1200" dirty="0">
                  <a:latin typeface="Calibri"/>
                  <a:ea typeface="+mn-ea"/>
                  <a:cs typeface="+mn-cs"/>
                </a:rPr>
                <a:t>What </a:t>
              </a:r>
            </a:p>
            <a:p>
              <a:pPr marL="0" lvl="0" indent="0" algn="ctr" defTabSz="128905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sz="2800" b="0" kern="1200" dirty="0">
                  <a:latin typeface="Calibri"/>
                  <a:ea typeface="+mn-ea"/>
                  <a:cs typeface="+mn-cs"/>
                </a:rPr>
                <a:t>we have accomplished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9BC842-8509-4429-BC16-8C9FA37DC743}"/>
                </a:ext>
              </a:extLst>
            </p:cNvPr>
            <p:cNvSpPr/>
            <p:nvPr/>
          </p:nvSpPr>
          <p:spPr>
            <a:xfrm>
              <a:off x="6012000" y="3003768"/>
              <a:ext cx="2448000" cy="1728000"/>
            </a:xfrm>
            <a:custGeom>
              <a:avLst/>
              <a:gdLst>
                <a:gd name="connsiteX0" fmla="*/ 0 w 2520007"/>
                <a:gd name="connsiteY0" fmla="*/ 306005 h 1835992"/>
                <a:gd name="connsiteX1" fmla="*/ 306005 w 2520007"/>
                <a:gd name="connsiteY1" fmla="*/ 0 h 1835992"/>
                <a:gd name="connsiteX2" fmla="*/ 2214002 w 2520007"/>
                <a:gd name="connsiteY2" fmla="*/ 0 h 1835992"/>
                <a:gd name="connsiteX3" fmla="*/ 2520007 w 2520007"/>
                <a:gd name="connsiteY3" fmla="*/ 306005 h 1835992"/>
                <a:gd name="connsiteX4" fmla="*/ 2520007 w 2520007"/>
                <a:gd name="connsiteY4" fmla="*/ 1529987 h 1835992"/>
                <a:gd name="connsiteX5" fmla="*/ 2214002 w 2520007"/>
                <a:gd name="connsiteY5" fmla="*/ 1835992 h 1835992"/>
                <a:gd name="connsiteX6" fmla="*/ 306005 w 2520007"/>
                <a:gd name="connsiteY6" fmla="*/ 1835992 h 1835992"/>
                <a:gd name="connsiteX7" fmla="*/ 0 w 2520007"/>
                <a:gd name="connsiteY7" fmla="*/ 1529987 h 1835992"/>
                <a:gd name="connsiteX8" fmla="*/ 0 w 2520007"/>
                <a:gd name="connsiteY8" fmla="*/ 306005 h 183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0007" h="1835992">
                  <a:moveTo>
                    <a:pt x="0" y="306005"/>
                  </a:moveTo>
                  <a:cubicBezTo>
                    <a:pt x="0" y="137003"/>
                    <a:pt x="137003" y="0"/>
                    <a:pt x="306005" y="0"/>
                  </a:cubicBezTo>
                  <a:lnTo>
                    <a:pt x="2214002" y="0"/>
                  </a:lnTo>
                  <a:cubicBezTo>
                    <a:pt x="2383004" y="0"/>
                    <a:pt x="2520007" y="137003"/>
                    <a:pt x="2520007" y="306005"/>
                  </a:cubicBezTo>
                  <a:lnTo>
                    <a:pt x="2520007" y="1529987"/>
                  </a:lnTo>
                  <a:cubicBezTo>
                    <a:pt x="2520007" y="1698989"/>
                    <a:pt x="2383004" y="1835992"/>
                    <a:pt x="2214002" y="1835992"/>
                  </a:cubicBezTo>
                  <a:lnTo>
                    <a:pt x="306005" y="1835992"/>
                  </a:lnTo>
                  <a:cubicBezTo>
                    <a:pt x="137003" y="1835992"/>
                    <a:pt x="0" y="1698989"/>
                    <a:pt x="0" y="1529987"/>
                  </a:cubicBezTo>
                  <a:lnTo>
                    <a:pt x="0" y="306005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938171"/>
                <a:satOff val="-53580"/>
                <a:lumOff val="17841"/>
                <a:alphaOff val="0"/>
              </a:schemeClr>
            </a:fillRef>
            <a:effectRef idx="2">
              <a:schemeClr val="accent5">
                <a:hueOff val="2938171"/>
                <a:satOff val="-53580"/>
                <a:lumOff val="178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1546" tIns="211546" rIns="211546" bIns="211546" numCol="1" spcCol="1270" anchor="ctr" anchorCtr="0">
              <a:noAutofit/>
            </a:bodyPr>
            <a:lstStyle/>
            <a:p>
              <a:pPr marL="0" lvl="0" indent="0" algn="ctr" defTabSz="1422400">
                <a:buNone/>
              </a:pPr>
              <a:r>
                <a:rPr lang="en-CA" sz="3200" b="0" kern="1200" dirty="0"/>
                <a:t>Our </a:t>
              </a:r>
            </a:p>
            <a:p>
              <a:pPr marL="0" lvl="0" indent="0" algn="ctr" defTabSz="1422400">
                <a:buNone/>
              </a:pPr>
              <a:r>
                <a:rPr lang="en-CA" sz="3200" b="0" kern="1200" dirty="0"/>
                <a:t>dreams</a:t>
              </a:r>
              <a:r>
                <a:rPr lang="en-CA" sz="4700" b="1" kern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2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0A1089-8C68-4646-8DBF-8DE8357FD6C5}"/>
              </a:ext>
            </a:extLst>
          </p:cNvPr>
          <p:cNvGrpSpPr/>
          <p:nvPr/>
        </p:nvGrpSpPr>
        <p:grpSpPr>
          <a:xfrm>
            <a:off x="491883" y="1033628"/>
            <a:ext cx="8277225" cy="1008000"/>
            <a:chOff x="514350" y="1165412"/>
            <a:chExt cx="8277225" cy="100800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5027DE5-EB21-4EFA-9EC0-64358AFB0FFC}"/>
                </a:ext>
              </a:extLst>
            </p:cNvPr>
            <p:cNvSpPr/>
            <p:nvPr/>
          </p:nvSpPr>
          <p:spPr>
            <a:xfrm>
              <a:off x="514350" y="1165412"/>
              <a:ext cx="8277225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781730" tIns="171450" rIns="171451" bIns="171450" numCol="1" spcCol="1270" anchor="ctr" anchorCtr="0">
              <a:noAutofit/>
            </a:bodyPr>
            <a:lstStyle/>
            <a:p>
              <a:pPr marL="87313" marR="0" lvl="1" indent="0" algn="l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 resources to ensure the quality of life enjoyed today is preserved and capacity is built for those who require care and services in the future. 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311A14-6CF0-4DB0-8B08-15C5FD4336EE}"/>
                </a:ext>
              </a:extLst>
            </p:cNvPr>
            <p:cNvSpPr/>
            <p:nvPr/>
          </p:nvSpPr>
          <p:spPr>
            <a:xfrm>
              <a:off x="644577" y="1333804"/>
              <a:ext cx="1654097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66EC9">
                    <a:tint val="66000"/>
                    <a:satMod val="160000"/>
                  </a:srgbClr>
                </a:gs>
                <a:gs pos="50000">
                  <a:srgbClr val="F66EC9">
                    <a:tint val="44500"/>
                    <a:satMod val="160000"/>
                  </a:srgbClr>
                </a:gs>
                <a:gs pos="100000">
                  <a:srgbClr val="F66EC9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Sustainability</a:t>
              </a:r>
              <a:endParaRPr kumimoji="0" lang="en-CA" sz="18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894FEB-3620-48ED-9BF1-E3B20087C43B}"/>
              </a:ext>
            </a:extLst>
          </p:cNvPr>
          <p:cNvCxnSpPr/>
          <p:nvPr/>
        </p:nvCxnSpPr>
        <p:spPr>
          <a:xfrm>
            <a:off x="551265" y="2709000"/>
            <a:ext cx="7920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CACE3C7-A945-4811-9505-66109C8140BB}"/>
              </a:ext>
            </a:extLst>
          </p:cNvPr>
          <p:cNvSpPr txBox="1"/>
          <p:nvPr/>
        </p:nvSpPr>
        <p:spPr>
          <a:xfrm>
            <a:off x="432000" y="2041628"/>
            <a:ext cx="6207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/>
              <a:t> Introduction</a:t>
            </a:r>
            <a:r>
              <a:rPr lang="en-CA" sz="3600" dirty="0"/>
              <a:t> of a Business Model</a:t>
            </a:r>
          </a:p>
          <a:p>
            <a:endParaRPr lang="en-CA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9415FA9-B9DD-4D4F-A4D4-5733B6B00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381184"/>
              </p:ext>
            </p:extLst>
          </p:nvPr>
        </p:nvGraphicFramePr>
        <p:xfrm>
          <a:off x="695936" y="2814763"/>
          <a:ext cx="7808713" cy="281614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476786">
                  <a:extLst>
                    <a:ext uri="{9D8B030D-6E8A-4147-A177-3AD203B41FA5}">
                      <a16:colId xmlns:a16="http://schemas.microsoft.com/office/drawing/2014/main" val="2020010468"/>
                    </a:ext>
                  </a:extLst>
                </a:gridCol>
                <a:gridCol w="904561">
                  <a:extLst>
                    <a:ext uri="{9D8B030D-6E8A-4147-A177-3AD203B41FA5}">
                      <a16:colId xmlns:a16="http://schemas.microsoft.com/office/drawing/2014/main" val="391799285"/>
                    </a:ext>
                  </a:extLst>
                </a:gridCol>
                <a:gridCol w="904561">
                  <a:extLst>
                    <a:ext uri="{9D8B030D-6E8A-4147-A177-3AD203B41FA5}">
                      <a16:colId xmlns:a16="http://schemas.microsoft.com/office/drawing/2014/main" val="3867724947"/>
                    </a:ext>
                  </a:extLst>
                </a:gridCol>
                <a:gridCol w="904561">
                  <a:extLst>
                    <a:ext uri="{9D8B030D-6E8A-4147-A177-3AD203B41FA5}">
                      <a16:colId xmlns:a16="http://schemas.microsoft.com/office/drawing/2014/main" val="1202967786"/>
                    </a:ext>
                  </a:extLst>
                </a:gridCol>
                <a:gridCol w="904561">
                  <a:extLst>
                    <a:ext uri="{9D8B030D-6E8A-4147-A177-3AD203B41FA5}">
                      <a16:colId xmlns:a16="http://schemas.microsoft.com/office/drawing/2014/main" val="633665334"/>
                    </a:ext>
                  </a:extLst>
                </a:gridCol>
                <a:gridCol w="904561">
                  <a:extLst>
                    <a:ext uri="{9D8B030D-6E8A-4147-A177-3AD203B41FA5}">
                      <a16:colId xmlns:a16="http://schemas.microsoft.com/office/drawing/2014/main" val="1153097691"/>
                    </a:ext>
                  </a:extLst>
                </a:gridCol>
                <a:gridCol w="904561">
                  <a:extLst>
                    <a:ext uri="{9D8B030D-6E8A-4147-A177-3AD203B41FA5}">
                      <a16:colId xmlns:a16="http://schemas.microsoft.com/office/drawing/2014/main" val="249040262"/>
                    </a:ext>
                  </a:extLst>
                </a:gridCol>
                <a:gridCol w="904561">
                  <a:extLst>
                    <a:ext uri="{9D8B030D-6E8A-4147-A177-3AD203B41FA5}">
                      <a16:colId xmlns:a16="http://schemas.microsoft.com/office/drawing/2014/main" val="1812967844"/>
                    </a:ext>
                  </a:extLst>
                </a:gridCol>
              </a:tblGrid>
              <a:tr h="30588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Income and Net Income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616936"/>
                  </a:ext>
                </a:extLst>
              </a:tr>
              <a:tr h="50205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013648"/>
                  </a:ext>
                </a:extLst>
              </a:tr>
              <a:tr h="50205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Income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909,703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887,463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1,024,496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974,886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1,284,201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1,421,222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06524"/>
                  </a:ext>
                </a:extLst>
              </a:tr>
              <a:tr h="50205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1,895,196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1,765,465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1,799,294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1,754,808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1,892,665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1,933,428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386262"/>
                  </a:ext>
                </a:extLst>
              </a:tr>
              <a:tr h="50205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Income </a:t>
                      </a:r>
                    </a:p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(no interest)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(134,087)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(170,293)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(66,697)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281,841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390,506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56364"/>
                  </a:ext>
                </a:extLst>
              </a:tr>
              <a:tr h="50205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74,051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114,330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60,811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322,555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5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440,124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76440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6BEAC88-B06F-4786-B5FD-A565D0905B32}"/>
              </a:ext>
            </a:extLst>
          </p:cNvPr>
          <p:cNvSpPr/>
          <p:nvPr/>
        </p:nvSpPr>
        <p:spPr>
          <a:xfrm>
            <a:off x="789237" y="571381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</a:rPr>
              <a:t>Generating a surplus to fulfill the mission 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</a:rPr>
              <a:t>Enhanced financial reporting 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dirty="0">
                <a:latin typeface="Calibri" panose="020F0502020204030204" pitchFamily="34" charset="0"/>
                <a:ea typeface="Times New Roman" panose="02020603050405020304" pitchFamily="18" charset="0"/>
              </a:rPr>
              <a:t>Accountability of Home Leadership Teams</a:t>
            </a:r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2498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3B84374-0D2E-4EE7-9D9A-D92B20CBCB2E}"/>
              </a:ext>
            </a:extLst>
          </p:cNvPr>
          <p:cNvGrpSpPr/>
          <p:nvPr/>
        </p:nvGrpSpPr>
        <p:grpSpPr>
          <a:xfrm>
            <a:off x="447675" y="1368021"/>
            <a:ext cx="8277225" cy="1008000"/>
            <a:chOff x="447675" y="1045804"/>
            <a:chExt cx="8277225" cy="1008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B72A572-8D27-4D9B-A088-DBDA1D388DA0}"/>
                </a:ext>
              </a:extLst>
            </p:cNvPr>
            <p:cNvSpPr/>
            <p:nvPr/>
          </p:nvSpPr>
          <p:spPr>
            <a:xfrm>
              <a:off x="447675" y="1045804"/>
              <a:ext cx="8277225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781730" tIns="171450" rIns="171451" bIns="171450" numCol="1" spcCol="1270" anchor="ctr" anchorCtr="0">
              <a:noAutofit/>
            </a:bodyPr>
            <a:lstStyle/>
            <a:p>
              <a:pPr marL="87313" marR="0" lvl="1" indent="0" algn="l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 resources to ensure the quality of life enjoyed today is preserved and capacity is built for those who require care and services in the future.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CDAFC47-87B9-4524-80A7-B06D56C0B3F7}"/>
                </a:ext>
              </a:extLst>
            </p:cNvPr>
            <p:cNvSpPr/>
            <p:nvPr/>
          </p:nvSpPr>
          <p:spPr>
            <a:xfrm>
              <a:off x="577903" y="1214196"/>
              <a:ext cx="1620000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66EC9">
                    <a:tint val="66000"/>
                    <a:satMod val="160000"/>
                  </a:srgbClr>
                </a:gs>
                <a:gs pos="50000">
                  <a:srgbClr val="F66EC9">
                    <a:tint val="44500"/>
                    <a:satMod val="160000"/>
                  </a:srgbClr>
                </a:gs>
                <a:gs pos="100000">
                  <a:srgbClr val="F66EC9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Sustainability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E28722-AB77-4C94-BB4D-527DFC92A10A}"/>
              </a:ext>
            </a:extLst>
          </p:cNvPr>
          <p:cNvCxnSpPr/>
          <p:nvPr/>
        </p:nvCxnSpPr>
        <p:spPr>
          <a:xfrm>
            <a:off x="447675" y="3314833"/>
            <a:ext cx="82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8E1494F-CBD7-4DC6-9512-B5BC03E146A9}"/>
              </a:ext>
            </a:extLst>
          </p:cNvPr>
          <p:cNvSpPr/>
          <p:nvPr/>
        </p:nvSpPr>
        <p:spPr>
          <a:xfrm>
            <a:off x="447675" y="3420074"/>
            <a:ext cx="7058297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lvl="0" indent="-357188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Significant building repairs</a:t>
            </a: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57188" lvl="0" indent="-357188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Improved utility savings </a:t>
            </a: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57188" indent="-357188">
              <a:lnSpc>
                <a:spcPct val="1500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Negotiation of enhanced </a:t>
            </a:r>
          </a:p>
          <a:p>
            <a:pPr marL="361950" lvl="1">
              <a:lnSpc>
                <a:spcPct val="150000"/>
              </a:lnSpc>
              <a:buClr>
                <a:schemeClr val="accent1"/>
              </a:buClr>
              <a:buSzPct val="120000"/>
            </a:pPr>
            <a:r>
              <a:rPr lang="en-CA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service contracts </a:t>
            </a:r>
            <a:endParaRPr lang="en-CA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A690A-1D73-408C-9CF6-B8861978A48E}"/>
              </a:ext>
            </a:extLst>
          </p:cNvPr>
          <p:cNvSpPr txBox="1"/>
          <p:nvPr/>
        </p:nvSpPr>
        <p:spPr>
          <a:xfrm>
            <a:off x="447675" y="2685670"/>
            <a:ext cx="5970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Environmental</a:t>
            </a:r>
            <a:r>
              <a:rPr lang="en-CA" sz="3600" b="1" dirty="0"/>
              <a:t> </a:t>
            </a:r>
            <a:r>
              <a:rPr lang="en-CA" sz="3600" dirty="0"/>
              <a:t>Developments</a:t>
            </a:r>
            <a:r>
              <a:rPr lang="en-CA" sz="3600" b="1" dirty="0"/>
              <a:t> </a:t>
            </a:r>
          </a:p>
          <a:p>
            <a:endParaRPr lang="en-CA" dirty="0"/>
          </a:p>
        </p:txBody>
      </p:sp>
      <p:pic>
        <p:nvPicPr>
          <p:cNvPr id="8" name="Picture 7" descr="A picture containing indoor, sitting, hanging, table&#10;&#10;Description automatically generated">
            <a:extLst>
              <a:ext uri="{FF2B5EF4-FFF2-40B4-BE49-F238E27FC236}">
                <a16:creationId xmlns:a16="http://schemas.microsoft.com/office/drawing/2014/main" id="{488EA0F1-3BDE-4693-8C5E-5DA1455C65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03005" y="3911813"/>
            <a:ext cx="2790682" cy="1753672"/>
          </a:xfrm>
          <a:prstGeom prst="rect">
            <a:avLst/>
          </a:prstGeom>
          <a:ln w="12700">
            <a:solidFill>
              <a:srgbClr val="824444"/>
            </a:solidFill>
          </a:ln>
        </p:spPr>
      </p:pic>
      <p:pic>
        <p:nvPicPr>
          <p:cNvPr id="12" name="Picture 11" descr="A blue pool of water&#10;&#10;Description automatically generated">
            <a:extLst>
              <a:ext uri="{FF2B5EF4-FFF2-40B4-BE49-F238E27FC236}">
                <a16:creationId xmlns:a16="http://schemas.microsoft.com/office/drawing/2014/main" id="{9D46E25C-EF49-4FA9-95FF-E78D9CC4D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594" y="3393307"/>
            <a:ext cx="2107626" cy="2814985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599617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860369" y="234900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CA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810D26-DB63-4C88-8349-D2594F2E277F}"/>
              </a:ext>
            </a:extLst>
          </p:cNvPr>
          <p:cNvGrpSpPr/>
          <p:nvPr/>
        </p:nvGrpSpPr>
        <p:grpSpPr>
          <a:xfrm>
            <a:off x="447675" y="1170592"/>
            <a:ext cx="8277225" cy="1127880"/>
            <a:chOff x="447675" y="1045804"/>
            <a:chExt cx="8277225" cy="100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F3655E1-A3C7-449A-A789-0B7A009373E8}"/>
                </a:ext>
              </a:extLst>
            </p:cNvPr>
            <p:cNvSpPr/>
            <p:nvPr/>
          </p:nvSpPr>
          <p:spPr>
            <a:xfrm>
              <a:off x="447675" y="1045804"/>
              <a:ext cx="8277225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781730" tIns="171450" rIns="171451" bIns="171450" numCol="1" spcCol="1270" anchor="ctr" anchorCtr="0">
              <a:noAutofit/>
            </a:bodyPr>
            <a:lstStyle/>
            <a:p>
              <a:pPr marL="87313" marR="0" lvl="1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 resources to ensure the quality of life enjoyed today is preserved and capacity is built for those who require care and services in the future.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482AECA-82B5-4274-8FCB-D1D4D3F5B383}"/>
                </a:ext>
              </a:extLst>
            </p:cNvPr>
            <p:cNvSpPr/>
            <p:nvPr/>
          </p:nvSpPr>
          <p:spPr>
            <a:xfrm>
              <a:off x="577903" y="1214196"/>
              <a:ext cx="1620000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F66EC9">
                    <a:tint val="66000"/>
                    <a:satMod val="160000"/>
                  </a:srgbClr>
                </a:gs>
                <a:gs pos="50000">
                  <a:srgbClr val="F66EC9">
                    <a:tint val="44500"/>
                    <a:satMod val="160000"/>
                  </a:srgbClr>
                </a:gs>
                <a:gs pos="100000">
                  <a:srgbClr val="F66EC9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Sustainability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6BA188-526E-4696-8D43-59A7992D531A}"/>
              </a:ext>
            </a:extLst>
          </p:cNvPr>
          <p:cNvGrpSpPr/>
          <p:nvPr/>
        </p:nvGrpSpPr>
        <p:grpSpPr>
          <a:xfrm>
            <a:off x="577903" y="3848668"/>
            <a:ext cx="7596000" cy="1236071"/>
            <a:chOff x="577903" y="3848668"/>
            <a:chExt cx="7596000" cy="1236071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E067A770-58E1-4206-B5F2-AE90EAF0B549}"/>
                </a:ext>
              </a:extLst>
            </p:cNvPr>
            <p:cNvSpPr txBox="1"/>
            <p:nvPr/>
          </p:nvSpPr>
          <p:spPr>
            <a:xfrm>
              <a:off x="577903" y="3848668"/>
              <a:ext cx="456817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2400" dirty="0">
                  <a:latin typeface="Calibri" panose="020F0502020204030204" pitchFamily="34" charset="0"/>
                  <a:ea typeface="Calibri" panose="020F0502020204030204" pitchFamily="34" charset="0"/>
                </a:rPr>
                <a:t> Enhanced Policies and Procedures </a:t>
              </a:r>
            </a:p>
            <a:p>
              <a:endParaRPr lang="en-CA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988A9A-EA43-46A9-92DB-0DEFC4CF5C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903" y="4364739"/>
              <a:ext cx="7596000" cy="646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AE82A3-7BDE-49CE-94B9-607B976D1A10}"/>
                </a:ext>
              </a:extLst>
            </p:cNvPr>
            <p:cNvSpPr/>
            <p:nvPr/>
          </p:nvSpPr>
          <p:spPr>
            <a:xfrm>
              <a:off x="736352" y="4438408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Clr>
                  <a:schemeClr val="accent5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CA" dirty="0">
                  <a:latin typeface="Calibri" panose="020F0502020204030204" pitchFamily="34" charset="0"/>
                </a:rPr>
                <a:t>Policy and Procedure developed </a:t>
              </a:r>
            </a:p>
            <a:p>
              <a:pPr marL="342900" indent="-342900">
                <a:buClr>
                  <a:schemeClr val="accent5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CA" dirty="0">
                  <a:latin typeface="Calibri" panose="020F0502020204030204" pitchFamily="34" charset="0"/>
                </a:rPr>
                <a:t>Consolidated across both campuses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1D8CF7-95A9-4D14-A0BA-0EF8C484599E}"/>
              </a:ext>
            </a:extLst>
          </p:cNvPr>
          <p:cNvGrpSpPr/>
          <p:nvPr/>
        </p:nvGrpSpPr>
        <p:grpSpPr>
          <a:xfrm>
            <a:off x="577903" y="2444010"/>
            <a:ext cx="7560000" cy="1026633"/>
            <a:chOff x="577903" y="2444010"/>
            <a:chExt cx="7560000" cy="1026633"/>
          </a:xfrm>
        </p:grpSpPr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CE09405F-FBC0-454B-9D5C-EFCA66746FC6}"/>
                </a:ext>
              </a:extLst>
            </p:cNvPr>
            <p:cNvSpPr txBox="1"/>
            <p:nvPr/>
          </p:nvSpPr>
          <p:spPr>
            <a:xfrm>
              <a:off x="577903" y="2444010"/>
              <a:ext cx="5760000" cy="54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0"/>
                </a:spcAft>
              </a:pPr>
              <a:r>
                <a:rPr lang="en-CA" sz="2400" dirty="0">
                  <a:latin typeface="Calibri" panose="020F0502020204030204" pitchFamily="34" charset="0"/>
                  <a:ea typeface="Calibri" panose="020F0502020204030204" pitchFamily="34" charset="0"/>
                </a:rPr>
                <a:t> Enhanced Focus on Legislative Requirements </a:t>
              </a:r>
            </a:p>
            <a:p>
              <a:endParaRPr lang="en-CA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ED4217-BAA6-462C-8AD3-2AC3B4E312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903" y="2952116"/>
              <a:ext cx="7560000" cy="3126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BC41E9-C397-42CF-8BD4-A5E2E5FA6DBB}"/>
                </a:ext>
              </a:extLst>
            </p:cNvPr>
            <p:cNvSpPr/>
            <p:nvPr/>
          </p:nvSpPr>
          <p:spPr>
            <a:xfrm>
              <a:off x="736352" y="3070533"/>
              <a:ext cx="49527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Clr>
                  <a:schemeClr val="accent5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CA" dirty="0">
                  <a:latin typeface="Calibri" panose="020F0502020204030204" pitchFamily="34" charset="0"/>
                  <a:ea typeface="Times New Roman" panose="02020603050405020304" pitchFamily="18" charset="0"/>
                </a:rPr>
                <a:t>Outstanding unmet </a:t>
              </a:r>
              <a:r>
                <a:rPr lang="en-CA" sz="20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criteria</a:t>
              </a:r>
              <a:r>
                <a:rPr lang="en-CA" dirty="0">
                  <a:latin typeface="Calibri" panose="020F0502020204030204" pitchFamily="34" charset="0"/>
                  <a:ea typeface="Times New Roman" panose="02020603050405020304" pitchFamily="18" charset="0"/>
                </a:rPr>
                <a:t> resolved </a:t>
              </a:r>
              <a:endParaRPr lang="en-CA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BE4FE6-B12E-47E2-AEA5-AA8A39519A29}"/>
              </a:ext>
            </a:extLst>
          </p:cNvPr>
          <p:cNvGrpSpPr/>
          <p:nvPr/>
        </p:nvGrpSpPr>
        <p:grpSpPr>
          <a:xfrm>
            <a:off x="577903" y="5419016"/>
            <a:ext cx="7560000" cy="1296319"/>
            <a:chOff x="577903" y="5419016"/>
            <a:chExt cx="7560000" cy="1296319"/>
          </a:xfrm>
        </p:grpSpPr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4606D43E-0912-4EA1-8227-1609162305F7}"/>
                </a:ext>
              </a:extLst>
            </p:cNvPr>
            <p:cNvSpPr txBox="1"/>
            <p:nvPr/>
          </p:nvSpPr>
          <p:spPr>
            <a:xfrm>
              <a:off x="577903" y="5419016"/>
              <a:ext cx="4401868" cy="54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2400" dirty="0">
                  <a:latin typeface="Calibri" panose="020F0502020204030204" pitchFamily="34" charset="0"/>
                  <a:ea typeface="Calibri" panose="020F0502020204030204" pitchFamily="34" charset="0"/>
                </a:rPr>
                <a:t> Enhanced Technology </a:t>
              </a:r>
              <a:endParaRPr lang="en-CA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239228-3110-461F-9E5F-96D8E10722AB}"/>
                </a:ext>
              </a:extLst>
            </p:cNvPr>
            <p:cNvCxnSpPr>
              <a:cxnSpLocks/>
            </p:cNvCxnSpPr>
            <p:nvPr/>
          </p:nvCxnSpPr>
          <p:spPr>
            <a:xfrm>
              <a:off x="577903" y="5930774"/>
              <a:ext cx="7560000" cy="5648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88A92B-2296-45CE-B0A2-E915B9A1FBC1}"/>
                </a:ext>
              </a:extLst>
            </p:cNvPr>
            <p:cNvSpPr/>
            <p:nvPr/>
          </p:nvSpPr>
          <p:spPr>
            <a:xfrm>
              <a:off x="736352" y="6069004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Clr>
                  <a:schemeClr val="accent5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CA" dirty="0">
                  <a:latin typeface="Calibri" panose="020F0502020204030204" pitchFamily="34" charset="0"/>
                </a:rPr>
                <a:t>Introduced solid back up system </a:t>
              </a:r>
            </a:p>
            <a:p>
              <a:pPr marL="342900" indent="-342900">
                <a:buClr>
                  <a:schemeClr val="accent5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en-CA" dirty="0">
                  <a:latin typeface="Calibri" panose="020F0502020204030204" pitchFamily="34" charset="0"/>
                </a:rPr>
                <a:t>Engagement of an IT company  </a:t>
              </a:r>
            </a:p>
          </p:txBody>
        </p:sp>
      </p:grpSp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2D4B8249-DD28-4E0C-9062-F95E3FD7A6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073" y="3236115"/>
            <a:ext cx="2833377" cy="2097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A desk with a computer and a chair&#10;&#10;Description automatically generated">
            <a:extLst>
              <a:ext uri="{FF2B5EF4-FFF2-40B4-BE49-F238E27FC236}">
                <a16:creationId xmlns:a16="http://schemas.microsoft.com/office/drawing/2014/main" id="{388F379F-B1B0-42E2-8801-D1FE8FA049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94" y="5041377"/>
            <a:ext cx="2806472" cy="1578641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053F70-46D6-4504-AD52-6DF2FD156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9178">
            <a:off x="6693796" y="2389982"/>
            <a:ext cx="1954034" cy="13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7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9405F-FBC0-454B-9D5C-EFCA66746FC6}"/>
              </a:ext>
            </a:extLst>
          </p:cNvPr>
          <p:cNvSpPr txBox="1"/>
          <p:nvPr/>
        </p:nvSpPr>
        <p:spPr>
          <a:xfrm>
            <a:off x="705312" y="2556432"/>
            <a:ext cx="4406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Home and Community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D4217-BAA6-462C-8AD3-2AC3B4E31235}"/>
              </a:ext>
            </a:extLst>
          </p:cNvPr>
          <p:cNvCxnSpPr/>
          <p:nvPr/>
        </p:nvCxnSpPr>
        <p:spPr>
          <a:xfrm>
            <a:off x="705312" y="3276432"/>
            <a:ext cx="78028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4CFB203-F0E2-4840-8B2A-D7C0324706A2}"/>
              </a:ext>
            </a:extLst>
          </p:cNvPr>
          <p:cNvSpPr/>
          <p:nvPr/>
        </p:nvSpPr>
        <p:spPr>
          <a:xfrm>
            <a:off x="705312" y="3557016"/>
            <a:ext cx="7058297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IALP</a:t>
            </a:r>
          </a:p>
          <a:p>
            <a:pPr marL="285750" lvl="0" indent="-285750">
              <a:lnSpc>
                <a:spcPct val="150000"/>
              </a:lnSpc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1,100 of visits per week </a:t>
            </a:r>
          </a:p>
          <a:p>
            <a:pPr marL="285750" lvl="0" indent="-285750">
              <a:lnSpc>
                <a:spcPct val="150000"/>
              </a:lnSpc>
              <a:buClr>
                <a:schemeClr val="accent5"/>
              </a:buClr>
              <a:buSzPct val="120000"/>
              <a:buFont typeface="Arial" panose="020B0604020202020204" pitchFamily="34" charset="0"/>
              <a:buChar char="•"/>
            </a:pPr>
            <a:r>
              <a:rPr lang="en-CA" sz="2400" dirty="0"/>
              <a:t>No missed visits since </a:t>
            </a:r>
          </a:p>
          <a:p>
            <a:pPr marL="271463" lvl="1">
              <a:lnSpc>
                <a:spcPct val="150000"/>
              </a:lnSpc>
              <a:buClr>
                <a:schemeClr val="accent5"/>
              </a:buClr>
              <a:buSzPct val="120000"/>
            </a:pPr>
            <a:r>
              <a:rPr lang="en-CA" sz="2400" dirty="0"/>
              <a:t>initiating program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26010F-C793-4D0C-9874-228A66699867}"/>
              </a:ext>
            </a:extLst>
          </p:cNvPr>
          <p:cNvGrpSpPr/>
          <p:nvPr/>
        </p:nvGrpSpPr>
        <p:grpSpPr>
          <a:xfrm>
            <a:off x="466848" y="1341000"/>
            <a:ext cx="8280000" cy="1008000"/>
            <a:chOff x="489987" y="1113401"/>
            <a:chExt cx="8280000" cy="100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8DF231E-F9A1-40DA-8960-BE3C597D6934}"/>
                </a:ext>
              </a:extLst>
            </p:cNvPr>
            <p:cNvSpPr/>
            <p:nvPr/>
          </p:nvSpPr>
          <p:spPr>
            <a:xfrm>
              <a:off x="489987" y="1113401"/>
              <a:ext cx="8280000" cy="1008000"/>
            </a:xfrm>
            <a:custGeom>
              <a:avLst/>
              <a:gdLst>
                <a:gd name="connsiteX0" fmla="*/ 0 w 7562248"/>
                <a:gd name="connsiteY0" fmla="*/ 97831 h 978311"/>
                <a:gd name="connsiteX1" fmla="*/ 97831 w 7562248"/>
                <a:gd name="connsiteY1" fmla="*/ 0 h 978311"/>
                <a:gd name="connsiteX2" fmla="*/ 7464417 w 7562248"/>
                <a:gd name="connsiteY2" fmla="*/ 0 h 978311"/>
                <a:gd name="connsiteX3" fmla="*/ 7562248 w 7562248"/>
                <a:gd name="connsiteY3" fmla="*/ 97831 h 978311"/>
                <a:gd name="connsiteX4" fmla="*/ 7562248 w 7562248"/>
                <a:gd name="connsiteY4" fmla="*/ 880480 h 978311"/>
                <a:gd name="connsiteX5" fmla="*/ 7464417 w 7562248"/>
                <a:gd name="connsiteY5" fmla="*/ 978311 h 978311"/>
                <a:gd name="connsiteX6" fmla="*/ 97831 w 7562248"/>
                <a:gd name="connsiteY6" fmla="*/ 978311 h 978311"/>
                <a:gd name="connsiteX7" fmla="*/ 0 w 7562248"/>
                <a:gd name="connsiteY7" fmla="*/ 880480 h 978311"/>
                <a:gd name="connsiteX8" fmla="*/ 0 w 7562248"/>
                <a:gd name="connsiteY8" fmla="*/ 97831 h 9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2248" h="978311">
                  <a:moveTo>
                    <a:pt x="0" y="97831"/>
                  </a:moveTo>
                  <a:cubicBezTo>
                    <a:pt x="0" y="43800"/>
                    <a:pt x="43800" y="0"/>
                    <a:pt x="97831" y="0"/>
                  </a:cubicBezTo>
                  <a:lnTo>
                    <a:pt x="7464417" y="0"/>
                  </a:lnTo>
                  <a:cubicBezTo>
                    <a:pt x="7518448" y="0"/>
                    <a:pt x="7562248" y="43800"/>
                    <a:pt x="7562248" y="97831"/>
                  </a:cubicBezTo>
                  <a:lnTo>
                    <a:pt x="7562248" y="880480"/>
                  </a:lnTo>
                  <a:cubicBezTo>
                    <a:pt x="7562248" y="934511"/>
                    <a:pt x="7518448" y="978311"/>
                    <a:pt x="7464417" y="978311"/>
                  </a:cubicBezTo>
                  <a:lnTo>
                    <a:pt x="97831" y="978311"/>
                  </a:lnTo>
                  <a:cubicBezTo>
                    <a:pt x="43800" y="978311"/>
                    <a:pt x="0" y="934511"/>
                    <a:pt x="0" y="880480"/>
                  </a:cubicBezTo>
                  <a:lnTo>
                    <a:pt x="0" y="97831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12700">
              <a:solidFill>
                <a:sysClr val="window" lastClr="FFFFFF">
                  <a:lumMod val="65000"/>
                </a:sys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 spcFirstLastPara="0" vert="horz" wrap="square" lIns="1781730" tIns="171450" rIns="171451" bIns="171450" numCol="1" spcCol="1270" anchor="ctr" anchorCtr="0">
              <a:noAutofit/>
            </a:bodyPr>
            <a:lstStyle/>
            <a:p>
              <a:pPr marL="361950" marR="0" lvl="1" algn="l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Embrace growth through talent development, cutting edge sustainable systems, clinical programs and service to the community.  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A092D29-B870-470F-856C-65CD7CD22F68}"/>
                </a:ext>
              </a:extLst>
            </p:cNvPr>
            <p:cNvSpPr/>
            <p:nvPr/>
          </p:nvSpPr>
          <p:spPr>
            <a:xfrm>
              <a:off x="676274" y="1276924"/>
              <a:ext cx="1814377" cy="7200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70AD47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70AD47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70AD47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Innovation</a:t>
              </a:r>
            </a:p>
          </p:txBody>
        </p:sp>
      </p:grpSp>
      <p:pic>
        <p:nvPicPr>
          <p:cNvPr id="9" name="Picture 8" descr="A person in a kitchen&#10;&#10;Description automatically generated">
            <a:extLst>
              <a:ext uri="{FF2B5EF4-FFF2-40B4-BE49-F238E27FC236}">
                <a16:creationId xmlns:a16="http://schemas.microsoft.com/office/drawing/2014/main" id="{0357D1E4-E5B5-4E96-8B40-724D65E98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322" y="3485584"/>
            <a:ext cx="5283678" cy="3154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0417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Fairview &amp; Parkwood Mennonite Homes">
      <a:dk1>
        <a:sysClr val="windowText" lastClr="000000"/>
      </a:dk1>
      <a:lt1>
        <a:sysClr val="window" lastClr="FFFFFF"/>
      </a:lt1>
      <a:dk2>
        <a:srgbClr val="444444"/>
      </a:dk2>
      <a:lt2>
        <a:srgbClr val="82BDDD"/>
      </a:lt2>
      <a:accent1>
        <a:srgbClr val="CF5A0B"/>
      </a:accent1>
      <a:accent2>
        <a:srgbClr val="AFBF76"/>
      </a:accent2>
      <a:accent3>
        <a:srgbClr val="82BDDD"/>
      </a:accent3>
      <a:accent4>
        <a:srgbClr val="444444"/>
      </a:accent4>
      <a:accent5>
        <a:srgbClr val="CF5A0B"/>
      </a:accent5>
      <a:accent6>
        <a:srgbClr val="AFBF76"/>
      </a:accent6>
      <a:hlink>
        <a:srgbClr val="444444"/>
      </a:hlink>
      <a:folHlink>
        <a:srgbClr val="CF5A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13032</TotalTime>
  <Words>2490</Words>
  <Application>Microsoft Office PowerPoint</Application>
  <PresentationFormat>On-screen Show (4:3)</PresentationFormat>
  <Paragraphs>405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Algerian</vt:lpstr>
      <vt:lpstr>Arial</vt:lpstr>
      <vt:lpstr>Arial Rounded MT Bold</vt:lpstr>
      <vt:lpstr>Calibri</vt:lpstr>
      <vt:lpstr>Courier New</vt:lpstr>
      <vt:lpstr>Gill Sans MT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MarsPh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Stella Ruza</dc:creator>
  <cp:lastModifiedBy>Erna Koning</cp:lastModifiedBy>
  <cp:revision>541</cp:revision>
  <cp:lastPrinted>2020-01-10T17:56:59Z</cp:lastPrinted>
  <dcterms:created xsi:type="dcterms:W3CDTF">2013-03-14T15:42:44Z</dcterms:created>
  <dcterms:modified xsi:type="dcterms:W3CDTF">2020-01-10T22:20:19Z</dcterms:modified>
</cp:coreProperties>
</file>